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2" r:id="rId3"/>
    <p:sldId id="273" r:id="rId4"/>
    <p:sldId id="274" r:id="rId5"/>
    <p:sldId id="275" r:id="rId6"/>
    <p:sldId id="276" r:id="rId7"/>
    <p:sldId id="284" r:id="rId8"/>
    <p:sldId id="286" r:id="rId9"/>
    <p:sldId id="288" r:id="rId10"/>
    <p:sldId id="290" r:id="rId11"/>
    <p:sldId id="291" r:id="rId12"/>
    <p:sldId id="293" r:id="rId13"/>
    <p:sldId id="280" r:id="rId14"/>
    <p:sldId id="294" r:id="rId15"/>
    <p:sldId id="281" r:id="rId16"/>
    <p:sldId id="282" r:id="rId17"/>
    <p:sldId id="295" r:id="rId18"/>
    <p:sldId id="296" r:id="rId19"/>
    <p:sldId id="300" r:id="rId20"/>
    <p:sldId id="297" r:id="rId21"/>
    <p:sldId id="298" r:id="rId22"/>
    <p:sldId id="301" r:id="rId23"/>
    <p:sldId id="303" r:id="rId24"/>
    <p:sldId id="305" r:id="rId25"/>
    <p:sldId id="306" r:id="rId26"/>
    <p:sldId id="308" r:id="rId27"/>
    <p:sldId id="309" r:id="rId28"/>
    <p:sldId id="310" r:id="rId29"/>
    <p:sldId id="311" r:id="rId30"/>
    <p:sldId id="313" r:id="rId31"/>
    <p:sldId id="314" r:id="rId32"/>
    <p:sldId id="315" r:id="rId33"/>
    <p:sldId id="31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7" autoAdjust="0"/>
    <p:restoredTop sz="94660"/>
  </p:normalViewPr>
  <p:slideViewPr>
    <p:cSldViewPr>
      <p:cViewPr varScale="1">
        <p:scale>
          <a:sx n="101" d="100"/>
          <a:sy n="101" d="100"/>
        </p:scale>
        <p:origin x="-96" y="-1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874D3-EEEF-4D73-82BD-F0713073FFBE}" type="datetimeFigureOut">
              <a:rPr lang="en-US" smtClean="0"/>
              <a:pPr/>
              <a:t>11/28/2012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97946-F761-49AB-8248-26F94958DF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78F21A-4576-4A99-AB68-43967EAEC47A}" type="datetimeFigureOut">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78F21A-4576-4A99-AB68-43967EAEC47A}" type="datetimeFigureOut">
              <a:rPr lang="en-US" smtClean="0"/>
              <a:pPr/>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78F21A-4576-4A99-AB68-43967EAEC47A}" type="datetimeFigureOut">
              <a:rPr lang="en-US" smtClean="0"/>
              <a:pPr/>
              <a:t>11/28/2012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78F21A-4576-4A99-AB68-43967EAEC47A}" type="datetimeFigureOut">
              <a:rPr lang="en-US" smtClean="0"/>
              <a:pPr/>
              <a:t>11/28/2012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8F21A-4576-4A99-AB68-43967EAEC47A}" type="datetimeFigureOut">
              <a:rPr lang="en-US" smtClean="0"/>
              <a:pPr/>
              <a:t>11/28/2012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8F21A-4576-4A99-AB68-43967EAEC47A}" type="datetimeFigureOut">
              <a:rPr lang="en-US" smtClean="0"/>
              <a:pPr/>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8F21A-4576-4A99-AB68-43967EAEC47A}" type="datetimeFigureOut">
              <a:rPr lang="en-US" smtClean="0"/>
              <a:pPr/>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8F21A-4576-4A99-AB68-43967EAEC47A}" type="datetimeFigureOut">
              <a:rPr lang="en-US" smtClean="0"/>
              <a:pPr/>
              <a:t>11/28/2012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56903-CCD6-434C-8FFF-CC761638BF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“THE </a:t>
            </a:r>
            <a:r>
              <a:rPr lang="en-US" dirty="0" smtClean="0">
                <a:solidFill>
                  <a:srgbClr val="FF0000"/>
                </a:solidFill>
              </a:rPr>
              <a:t>WILL TO </a:t>
            </a:r>
            <a:r>
              <a:rPr lang="en-US" dirty="0" smtClean="0">
                <a:solidFill>
                  <a:srgbClr val="FF0000"/>
                </a:solidFill>
              </a:rPr>
              <a:t>BELIEVE” </a:t>
            </a:r>
            <a:endParaRPr lang="en-US" dirty="0">
              <a:solidFill>
                <a:srgbClr val="FF0000"/>
              </a:solidFill>
            </a:endParaRPr>
          </a:p>
        </p:txBody>
      </p:sp>
      <p:sp>
        <p:nvSpPr>
          <p:cNvPr id="3" name="Subtitle 2"/>
          <p:cNvSpPr>
            <a:spLocks noGrp="1"/>
          </p:cNvSpPr>
          <p:nvPr>
            <p:ph type="subTitle" idx="1"/>
          </p:nvPr>
        </p:nvSpPr>
        <p:spPr>
          <a:xfrm>
            <a:off x="2057400" y="3886200"/>
            <a:ext cx="4724400" cy="685800"/>
          </a:xfrm>
        </p:spPr>
        <p:txBody>
          <a:bodyPr/>
          <a:lstStyle/>
          <a:p>
            <a:r>
              <a:rPr lang="en-US" b="1" dirty="0" smtClean="0">
                <a:latin typeface="Arial Black" pitchFamily="34" charset="0"/>
              </a:rPr>
              <a:t>WILLIAM JAMES</a:t>
            </a:r>
            <a:endParaRPr lang="en-US" b="1" dirty="0">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 K. CLIFFORD ON “THE ETHICS OF BELIEF”</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sz="4000" dirty="0" smtClean="0"/>
              <a:t>    </a:t>
            </a:r>
            <a:r>
              <a:rPr lang="en-US" sz="4000" b="1" dirty="0" smtClean="0"/>
              <a:t>JAMES</a:t>
            </a:r>
            <a:r>
              <a:rPr lang="en-US" sz="4000" dirty="0" smtClean="0"/>
              <a:t> CRITICIZES </a:t>
            </a:r>
            <a:r>
              <a:rPr lang="en-US" sz="4000" dirty="0" smtClean="0">
                <a:solidFill>
                  <a:srgbClr val="C00000"/>
                </a:solidFill>
              </a:rPr>
              <a:t>W. K. CLIFFORD’S</a:t>
            </a:r>
            <a:r>
              <a:rPr lang="en-US" sz="4000" dirty="0" smtClean="0"/>
              <a:t> VIEW ON WHAT YOU </a:t>
            </a:r>
            <a:r>
              <a:rPr lang="en-US" sz="4000" dirty="0" smtClean="0">
                <a:solidFill>
                  <a:srgbClr val="00B050"/>
                </a:solidFill>
              </a:rPr>
              <a:t>OUGHT</a:t>
            </a:r>
            <a:r>
              <a:rPr lang="en-US" sz="4000" dirty="0" smtClean="0"/>
              <a:t> TO </a:t>
            </a:r>
            <a:r>
              <a:rPr lang="en-US" sz="4000" dirty="0" smtClean="0">
                <a:solidFill>
                  <a:srgbClr val="FFC000"/>
                </a:solidFill>
              </a:rPr>
              <a:t>BELIEVE.</a:t>
            </a:r>
            <a:r>
              <a:rPr lang="en-US" sz="4000" dirty="0" smtClean="0"/>
              <a:t>    CLIFFORD SAYS :</a:t>
            </a:r>
          </a:p>
          <a:p>
            <a:pPr>
              <a:buNone/>
            </a:pPr>
            <a:r>
              <a:rPr lang="en-US" sz="4000" dirty="0" smtClean="0"/>
              <a:t>   “IT IS </a:t>
            </a:r>
            <a:r>
              <a:rPr lang="en-US" sz="4000" dirty="0" smtClean="0">
                <a:solidFill>
                  <a:srgbClr val="C00000"/>
                </a:solidFill>
                <a:latin typeface="Impact" pitchFamily="34" charset="0"/>
              </a:rPr>
              <a:t>WRONG</a:t>
            </a:r>
            <a:r>
              <a:rPr lang="en-US" sz="4000" dirty="0" smtClean="0">
                <a:solidFill>
                  <a:srgbClr val="C00000"/>
                </a:solidFill>
              </a:rPr>
              <a:t> </a:t>
            </a:r>
            <a:r>
              <a:rPr lang="en-US" sz="4000" b="1" dirty="0" smtClean="0">
                <a:latin typeface="Impact" pitchFamily="34" charset="0"/>
              </a:rPr>
              <a:t>ALWAYS</a:t>
            </a:r>
            <a:r>
              <a:rPr lang="en-US" sz="4000" dirty="0" smtClean="0">
                <a:latin typeface="Impact" pitchFamily="34" charset="0"/>
              </a:rPr>
              <a:t>, </a:t>
            </a:r>
            <a:r>
              <a:rPr lang="en-US" sz="4000" b="1" dirty="0" smtClean="0">
                <a:latin typeface="Impact" pitchFamily="34" charset="0"/>
              </a:rPr>
              <a:t>EVERYW</a:t>
            </a:r>
            <a:r>
              <a:rPr lang="en-US" sz="4000" b="1" dirty="0" smtClean="0">
                <a:latin typeface="Impact" pitchFamily="34" charset="0"/>
              </a:rPr>
              <a:t>HERE</a:t>
            </a:r>
            <a:r>
              <a:rPr lang="en-US" sz="4000" dirty="0" smtClean="0"/>
              <a:t>, </a:t>
            </a:r>
            <a:r>
              <a:rPr lang="en-US" sz="4000" dirty="0" smtClean="0"/>
              <a:t>AND </a:t>
            </a:r>
            <a:r>
              <a:rPr lang="en-US" sz="4000" b="1" dirty="0" smtClean="0">
                <a:latin typeface="Impact" pitchFamily="34" charset="0"/>
              </a:rPr>
              <a:t>FOR </a:t>
            </a:r>
            <a:r>
              <a:rPr lang="en-US" sz="4000" b="1" dirty="0" smtClean="0">
                <a:latin typeface="Impact" pitchFamily="34" charset="0"/>
              </a:rPr>
              <a:t>EVERY ONE</a:t>
            </a:r>
            <a:r>
              <a:rPr lang="en-US" sz="4000" dirty="0" smtClean="0"/>
              <a:t>,  TO </a:t>
            </a:r>
            <a:r>
              <a:rPr lang="en-US" sz="4000" dirty="0" smtClean="0">
                <a:solidFill>
                  <a:srgbClr val="FFC000"/>
                </a:solidFill>
              </a:rPr>
              <a:t>BELIEVE</a:t>
            </a:r>
            <a:r>
              <a:rPr lang="en-US" sz="4000" dirty="0" smtClean="0"/>
              <a:t> ANYTHING UPON </a:t>
            </a:r>
            <a:r>
              <a:rPr lang="en-US" sz="2400" dirty="0" smtClean="0">
                <a:solidFill>
                  <a:srgbClr val="C00000"/>
                </a:solidFill>
              </a:rPr>
              <a:t>INSUFFICIENT </a:t>
            </a:r>
            <a:r>
              <a:rPr lang="en-US" sz="4000" dirty="0" smtClean="0">
                <a:solidFill>
                  <a:srgbClr val="00B050"/>
                </a:solidFill>
              </a:rPr>
              <a:t>EVIDENCE</a:t>
            </a:r>
            <a:r>
              <a:rPr lang="en-US" sz="4000" dirty="0" smtClean="0"/>
              <a:t>.”   </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(1845 – 1879)</a:t>
            </a:r>
            <a:br>
              <a:rPr lang="en-US" dirty="0" smtClean="0"/>
            </a:br>
            <a:r>
              <a:rPr lang="en-US" dirty="0" smtClean="0">
                <a:solidFill>
                  <a:srgbClr val="FF0000"/>
                </a:solidFill>
              </a:rPr>
              <a:t>W. K. CLIFFORD </a:t>
            </a:r>
            <a:endParaRPr lang="en-US" dirty="0">
              <a:solidFill>
                <a:srgbClr val="FF0000"/>
              </a:solidFill>
            </a:endParaRPr>
          </a:p>
        </p:txBody>
      </p:sp>
      <p:pic>
        <p:nvPicPr>
          <p:cNvPr id="4" name="Content Placeholder 3" descr="clifford.jpg"/>
          <p:cNvPicPr>
            <a:picLocks noGrp="1" noChangeAspect="1"/>
          </p:cNvPicPr>
          <p:nvPr>
            <p:ph idx="1"/>
          </p:nvPr>
        </p:nvPicPr>
        <p:blipFill>
          <a:blip r:embed="rId2" cstate="print"/>
          <a:stretch>
            <a:fillRect/>
          </a:stretch>
        </p:blipFill>
        <p:spPr>
          <a:xfrm>
            <a:off x="2667000" y="1752600"/>
            <a:ext cx="4114800" cy="4267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william-james-3-sized.jpg"/>
          <p:cNvPicPr>
            <a:picLocks noGrp="1" noChangeAspect="1"/>
          </p:cNvPicPr>
          <p:nvPr>
            <p:ph idx="1"/>
          </p:nvPr>
        </p:nvPicPr>
        <p:blipFill>
          <a:blip r:embed="rId2" cstate="print"/>
          <a:stretch>
            <a:fillRect/>
          </a:stretch>
        </p:blipFill>
        <p:spPr>
          <a:xfrm>
            <a:off x="2590800" y="1295400"/>
            <a:ext cx="3657600" cy="51054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JAMES CRITICIZES CLIFFORD MAINLY ON THE BASIS OF HIS (JAMES’S) ‘PRAGMATISM’</a:t>
            </a:r>
            <a:endParaRPr lang="en-US" dirty="0">
              <a:solidFill>
                <a:srgbClr val="FF0000"/>
              </a:solidFill>
            </a:endParaRPr>
          </a:p>
        </p:txBody>
      </p:sp>
      <p:sp>
        <p:nvSpPr>
          <p:cNvPr id="3" name="Content Placeholder 2"/>
          <p:cNvSpPr>
            <a:spLocks noGrp="1"/>
          </p:cNvSpPr>
          <p:nvPr>
            <p:ph idx="1"/>
          </p:nvPr>
        </p:nvSpPr>
        <p:spPr>
          <a:xfrm>
            <a:off x="457200" y="1828800"/>
            <a:ext cx="8229600" cy="4876800"/>
          </a:xfrm>
        </p:spPr>
        <p:txBody>
          <a:bodyPr>
            <a:normAutofit/>
          </a:bodyPr>
          <a:lstStyle/>
          <a:p>
            <a:pPr>
              <a:buNone/>
            </a:pPr>
            <a:r>
              <a:rPr lang="en-US" dirty="0" smtClean="0"/>
              <a:t>    RECALL THAT  THE </a:t>
            </a:r>
            <a:r>
              <a:rPr lang="en-US" dirty="0" smtClean="0">
                <a:solidFill>
                  <a:srgbClr val="C00000"/>
                </a:solidFill>
              </a:rPr>
              <a:t>PRAGMATIC THEORY OF TRUTH</a:t>
            </a:r>
            <a:r>
              <a:rPr lang="en-US" dirty="0" smtClean="0"/>
              <a:t> IS JUST “</a:t>
            </a:r>
            <a:r>
              <a:rPr lang="en-US" i="1" dirty="0" smtClean="0"/>
              <a:t>TRUTH = USEFULNESS</a:t>
            </a:r>
            <a:r>
              <a:rPr lang="en-US" dirty="0" smtClean="0"/>
              <a:t>”.    FOR A FORCEFUL CRITICISM OF THIS VIEW,  </a:t>
            </a:r>
            <a:r>
              <a:rPr lang="en-US" dirty="0" smtClean="0"/>
              <a:t>SEE</a:t>
            </a:r>
          </a:p>
          <a:p>
            <a:pPr>
              <a:buNone/>
            </a:pPr>
            <a:r>
              <a:rPr lang="en-US" dirty="0" smtClean="0"/>
              <a:t> </a:t>
            </a:r>
            <a:r>
              <a:rPr lang="en-US" dirty="0" smtClean="0"/>
              <a:t>  </a:t>
            </a:r>
            <a:r>
              <a:rPr lang="en-US" dirty="0" smtClean="0"/>
              <a:t> </a:t>
            </a:r>
            <a:r>
              <a:rPr lang="en-US" dirty="0" smtClean="0"/>
              <a:t>G. E. MOORE, “WILLIAM JAMES’S PRAGMATISM”, </a:t>
            </a:r>
            <a:r>
              <a:rPr lang="en-US" b="1" i="1" dirty="0" smtClean="0"/>
              <a:t>PHILOSOPHICAL STUDIES.</a:t>
            </a:r>
          </a:p>
          <a:p>
            <a:pPr>
              <a:buNone/>
            </a:pPr>
            <a:r>
              <a:rPr lang="en-US" i="1" dirty="0" smtClean="0"/>
              <a:t>    </a:t>
            </a:r>
            <a:r>
              <a:rPr lang="en-US" dirty="0" smtClean="0"/>
              <a:t>EVEN IF YOU DON’T ACCEPT WILLIAM JAMES’S </a:t>
            </a:r>
            <a:r>
              <a:rPr lang="en-US" dirty="0" smtClean="0">
                <a:solidFill>
                  <a:srgbClr val="C00000"/>
                </a:solidFill>
              </a:rPr>
              <a:t>THEORY OF TRUTH </a:t>
            </a:r>
            <a:r>
              <a:rPr lang="en-US" dirty="0" smtClean="0"/>
              <a:t>(HARDLY ANYONE DOES NOWADAYS),  THERE  ARE SOME </a:t>
            </a:r>
            <a:r>
              <a:rPr lang="en-US" sz="2000" dirty="0" smtClean="0">
                <a:solidFill>
                  <a:srgbClr val="C00000"/>
                </a:solidFill>
              </a:rPr>
              <a:t>WEAKNESSES </a:t>
            </a:r>
            <a:r>
              <a:rPr lang="en-US" dirty="0" smtClean="0"/>
              <a:t>IN CLIFFORD’S VIEW.</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OTHER THINGS HAVE INTRINSIC VALUE BESIDES RATIONALITY</a:t>
            </a:r>
            <a:endParaRPr lang="en-US" dirty="0">
              <a:solidFill>
                <a:srgbClr val="FF0000"/>
              </a:solidFill>
            </a:endParaRPr>
          </a:p>
        </p:txBody>
      </p:sp>
      <p:sp>
        <p:nvSpPr>
          <p:cNvPr id="3" name="Content Placeholder 2"/>
          <p:cNvSpPr>
            <a:spLocks noGrp="1"/>
          </p:cNvSpPr>
          <p:nvPr>
            <p:ph idx="1"/>
          </p:nvPr>
        </p:nvSpPr>
        <p:spPr>
          <a:xfrm>
            <a:off x="457200" y="1600200"/>
            <a:ext cx="8229600" cy="4953000"/>
          </a:xfrm>
        </p:spPr>
        <p:txBody>
          <a:bodyPr>
            <a:normAutofit lnSpcReduction="10000"/>
          </a:bodyPr>
          <a:lstStyle/>
          <a:p>
            <a:pPr>
              <a:buNone/>
            </a:pPr>
            <a:r>
              <a:rPr lang="en-US" dirty="0" smtClean="0"/>
              <a:t>    </a:t>
            </a:r>
            <a:r>
              <a:rPr lang="en-US" sz="4000" dirty="0" smtClean="0">
                <a:solidFill>
                  <a:srgbClr val="C00000"/>
                </a:solidFill>
              </a:rPr>
              <a:t>CLIFFORD </a:t>
            </a:r>
            <a:r>
              <a:rPr lang="en-US" sz="4000" dirty="0" smtClean="0"/>
              <a:t>IS APPARENTLY </a:t>
            </a:r>
            <a:r>
              <a:rPr lang="en-US" sz="4000" dirty="0" smtClean="0">
                <a:solidFill>
                  <a:srgbClr val="00B050"/>
                </a:solidFill>
              </a:rPr>
              <a:t>RIGHT</a:t>
            </a:r>
            <a:r>
              <a:rPr lang="en-US" sz="4000" dirty="0" smtClean="0"/>
              <a:t> TO SAY THAT ONE </a:t>
            </a:r>
            <a:r>
              <a:rPr lang="en-US" sz="4000" dirty="0" smtClean="0">
                <a:solidFill>
                  <a:srgbClr val="C00000"/>
                </a:solidFill>
              </a:rPr>
              <a:t>OUGHT NOT </a:t>
            </a:r>
            <a:r>
              <a:rPr lang="en-US" sz="4000" dirty="0" smtClean="0"/>
              <a:t>TO </a:t>
            </a:r>
            <a:r>
              <a:rPr lang="en-US" sz="4000" dirty="0" smtClean="0">
                <a:solidFill>
                  <a:srgbClr val="FFC000"/>
                </a:solidFill>
              </a:rPr>
              <a:t>BELIEVE </a:t>
            </a:r>
            <a:r>
              <a:rPr lang="en-US" sz="4000" dirty="0" smtClean="0"/>
              <a:t>ON </a:t>
            </a:r>
            <a:r>
              <a:rPr lang="en-US" sz="4000" dirty="0" smtClean="0">
                <a:solidFill>
                  <a:srgbClr val="C00000"/>
                </a:solidFill>
              </a:rPr>
              <a:t>INSUFFICIENT </a:t>
            </a:r>
            <a:r>
              <a:rPr lang="en-US" sz="4000" dirty="0" smtClean="0">
                <a:solidFill>
                  <a:srgbClr val="00B050"/>
                </a:solidFill>
              </a:rPr>
              <a:t>EVIDENCE  </a:t>
            </a:r>
            <a:r>
              <a:rPr lang="en-US" sz="4000" dirty="0" smtClean="0"/>
              <a:t>-   BUT,  SOMETIMES </a:t>
            </a:r>
            <a:r>
              <a:rPr lang="en-US" sz="4000" i="1" dirty="0" smtClean="0"/>
              <a:t>OTHER THINGS </a:t>
            </a:r>
            <a:r>
              <a:rPr lang="en-US" sz="4000" dirty="0" smtClean="0"/>
              <a:t>CAN </a:t>
            </a:r>
            <a:r>
              <a:rPr lang="en-US" sz="4000" i="1" dirty="0" smtClean="0"/>
              <a:t>OVERRIDE </a:t>
            </a:r>
            <a:r>
              <a:rPr lang="en-US" sz="4000" dirty="0" smtClean="0"/>
              <a:t>OR </a:t>
            </a:r>
            <a:r>
              <a:rPr lang="en-US" sz="4000" i="1" dirty="0" smtClean="0"/>
              <a:t>DEFEAT</a:t>
            </a:r>
            <a:r>
              <a:rPr lang="en-US" sz="4000" dirty="0" smtClean="0"/>
              <a:t> THE </a:t>
            </a:r>
            <a:r>
              <a:rPr lang="en-US" sz="4000" dirty="0" smtClean="0">
                <a:solidFill>
                  <a:srgbClr val="C00000"/>
                </a:solidFill>
              </a:rPr>
              <a:t>WRONGNESS</a:t>
            </a:r>
            <a:r>
              <a:rPr lang="en-US" sz="4000" dirty="0" smtClean="0"/>
              <a:t> OF </a:t>
            </a:r>
            <a:r>
              <a:rPr lang="en-US" sz="4000" dirty="0" smtClean="0">
                <a:solidFill>
                  <a:srgbClr val="C00000"/>
                </a:solidFill>
              </a:rPr>
              <a:t>IRRATIONAL</a:t>
            </a:r>
            <a:r>
              <a:rPr lang="en-US" sz="4000" dirty="0" smtClean="0"/>
              <a:t> </a:t>
            </a:r>
            <a:r>
              <a:rPr lang="en-US" sz="4000" dirty="0" smtClean="0">
                <a:solidFill>
                  <a:srgbClr val="FFC000"/>
                </a:solidFill>
              </a:rPr>
              <a:t>BELIEF.</a:t>
            </a:r>
          </a:p>
          <a:p>
            <a:pPr>
              <a:buNone/>
            </a:pPr>
            <a:r>
              <a:rPr lang="en-US" sz="4000" dirty="0" smtClean="0"/>
              <a:t>(THIS LAST OBSERVATION </a:t>
            </a:r>
            <a:r>
              <a:rPr lang="en-US" sz="4000" dirty="0" smtClean="0"/>
              <a:t>AMOUNTS </a:t>
            </a:r>
            <a:r>
              <a:rPr lang="en-US" sz="4000" dirty="0" smtClean="0"/>
              <a:t>TO </a:t>
            </a:r>
            <a:r>
              <a:rPr lang="en-US" sz="4000" dirty="0" smtClean="0">
                <a:solidFill>
                  <a:srgbClr val="C00000"/>
                </a:solidFill>
                <a:latin typeface="Century Gothic" pitchFamily="34" charset="0"/>
              </a:rPr>
              <a:t>PHILOSOPHICAL HERESY. </a:t>
            </a:r>
            <a:r>
              <a:rPr lang="en-US" sz="4000" dirty="0" smtClean="0">
                <a:solidFill>
                  <a:srgbClr val="C00000"/>
                </a:solidFill>
                <a:latin typeface="Century Gothic" pitchFamily="34" charset="0"/>
              </a:rPr>
              <a:t>)</a:t>
            </a:r>
            <a:endParaRPr lang="en-US" sz="4000" dirty="0">
              <a:solidFill>
                <a:srgbClr val="C00000"/>
              </a:solidFill>
              <a:latin typeface="Century Gothic"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JAMES THINKS THERE IS NO ANSWER TO THE SKEPTICAL ARGUMENTS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   HE </a:t>
            </a:r>
            <a:r>
              <a:rPr lang="en-US" dirty="0" smtClean="0">
                <a:solidFill>
                  <a:srgbClr val="7030A0"/>
                </a:solidFill>
              </a:rPr>
              <a:t>MAY </a:t>
            </a:r>
            <a:r>
              <a:rPr lang="en-US" dirty="0" smtClean="0"/>
              <a:t>BE </a:t>
            </a:r>
            <a:r>
              <a:rPr lang="en-US" b="1" dirty="0" smtClean="0"/>
              <a:t>WRONG</a:t>
            </a:r>
            <a:r>
              <a:rPr lang="en-US" dirty="0" smtClean="0"/>
              <a:t> ABOUT THIS.  MANY PHILOSOPHERS THINK THE </a:t>
            </a:r>
            <a:r>
              <a:rPr lang="en-US" dirty="0" smtClean="0">
                <a:solidFill>
                  <a:srgbClr val="C00000"/>
                </a:solidFill>
              </a:rPr>
              <a:t>SKEPTICAL ARGUMENTS </a:t>
            </a:r>
            <a:r>
              <a:rPr lang="en-US" dirty="0" smtClean="0"/>
              <a:t>CAN BE ANSWERED.   </a:t>
            </a:r>
            <a:r>
              <a:rPr lang="en-US" b="1" dirty="0" smtClean="0"/>
              <a:t>WILLIAM JAMES </a:t>
            </a:r>
            <a:r>
              <a:rPr lang="en-US" dirty="0" smtClean="0"/>
              <a:t>EVEN THINKS WE MUST “</a:t>
            </a:r>
            <a:r>
              <a:rPr lang="en-US" i="1" dirty="0" smtClean="0">
                <a:solidFill>
                  <a:srgbClr val="00B0F0"/>
                </a:solidFill>
              </a:rPr>
              <a:t>POSTULATE</a:t>
            </a:r>
            <a:r>
              <a:rPr lang="en-US" dirty="0" smtClean="0"/>
              <a:t>” THAT THERE IS SUCH A THING AS </a:t>
            </a:r>
            <a:r>
              <a:rPr lang="en-US" dirty="0" smtClean="0">
                <a:solidFill>
                  <a:srgbClr val="00B050"/>
                </a:solidFill>
                <a:latin typeface="French Script MT" pitchFamily="66" charset="0"/>
              </a:rPr>
              <a:t>TRUTH</a:t>
            </a:r>
            <a:r>
              <a:rPr lang="en-US" dirty="0" smtClean="0"/>
              <a:t>.  AND THAT, </a:t>
            </a:r>
            <a:r>
              <a:rPr lang="en-US" b="1" dirty="0" smtClean="0"/>
              <a:t>IN THE END</a:t>
            </a:r>
            <a:r>
              <a:rPr lang="en-US" dirty="0" smtClean="0"/>
              <a:t>, ALL OF OUR </a:t>
            </a:r>
            <a:r>
              <a:rPr lang="en-US" dirty="0" smtClean="0">
                <a:solidFill>
                  <a:srgbClr val="FFC000"/>
                </a:solidFill>
              </a:rPr>
              <a:t>BELIEFS </a:t>
            </a:r>
            <a:r>
              <a:rPr lang="en-US" dirty="0" smtClean="0"/>
              <a:t>ARE BASED ON A KIND OF “</a:t>
            </a:r>
            <a:r>
              <a:rPr lang="en-US" dirty="0" smtClean="0">
                <a:solidFill>
                  <a:srgbClr val="C00000"/>
                </a:solidFill>
              </a:rPr>
              <a:t>SUBJECTIVE PREFERENCE</a:t>
            </a:r>
            <a:r>
              <a:rPr lang="en-US" dirty="0" smtClean="0"/>
              <a:t>” </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HAPPINESS HAS INTRINSIC VALUE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   IF YOU CAN GET YOURSELF TO </a:t>
            </a:r>
            <a:r>
              <a:rPr lang="en-US" dirty="0" smtClean="0">
                <a:solidFill>
                  <a:srgbClr val="FFC000"/>
                </a:solidFill>
              </a:rPr>
              <a:t>BELIEVE </a:t>
            </a:r>
            <a:r>
              <a:rPr lang="en-US" dirty="0" smtClean="0"/>
              <a:t> </a:t>
            </a:r>
            <a:r>
              <a:rPr lang="en-US" b="1" dirty="0" smtClean="0"/>
              <a:t>X</a:t>
            </a:r>
            <a:r>
              <a:rPr lang="en-US" dirty="0" smtClean="0"/>
              <a:t>  YOU WILL HAVE A </a:t>
            </a:r>
            <a:r>
              <a:rPr lang="en-US" dirty="0" smtClean="0">
                <a:solidFill>
                  <a:srgbClr val="00B050"/>
                </a:solidFill>
              </a:rPr>
              <a:t>HAPPY</a:t>
            </a:r>
            <a:r>
              <a:rPr lang="en-US" dirty="0" smtClean="0"/>
              <a:t> LIFE.   IF YOU </a:t>
            </a:r>
            <a:r>
              <a:rPr lang="en-US" b="1" dirty="0" smtClean="0"/>
              <a:t>DON’T </a:t>
            </a:r>
            <a:r>
              <a:rPr lang="en-US" dirty="0" smtClean="0">
                <a:solidFill>
                  <a:srgbClr val="FFC000"/>
                </a:solidFill>
              </a:rPr>
              <a:t>BELIEVE</a:t>
            </a:r>
            <a:r>
              <a:rPr lang="en-US" dirty="0" smtClean="0"/>
              <a:t> </a:t>
            </a:r>
            <a:r>
              <a:rPr lang="en-US" b="1" dirty="0" smtClean="0"/>
              <a:t>X</a:t>
            </a:r>
            <a:r>
              <a:rPr lang="en-US" dirty="0" smtClean="0"/>
              <a:t>, YOU WILL HAVE A </a:t>
            </a:r>
            <a:r>
              <a:rPr lang="en-US" dirty="0" smtClean="0">
                <a:solidFill>
                  <a:srgbClr val="C00000"/>
                </a:solidFill>
                <a:latin typeface="Century Gothic" pitchFamily="34" charset="0"/>
              </a:rPr>
              <a:t>MISERABLE </a:t>
            </a:r>
            <a:r>
              <a:rPr lang="en-US" dirty="0" smtClean="0"/>
              <a:t>LIFE OR AT LEAST A LIFE </a:t>
            </a:r>
            <a:r>
              <a:rPr lang="en-US" dirty="0" smtClean="0">
                <a:latin typeface="Impact" pitchFamily="34" charset="0"/>
              </a:rPr>
              <a:t>MUCH LESS HAPPY </a:t>
            </a:r>
            <a:r>
              <a:rPr lang="en-US" dirty="0" smtClean="0"/>
              <a:t>THAN IF YOU </a:t>
            </a:r>
            <a:r>
              <a:rPr lang="en-US" dirty="0" smtClean="0">
                <a:solidFill>
                  <a:srgbClr val="FFC000"/>
                </a:solidFill>
              </a:rPr>
              <a:t>DO</a:t>
            </a:r>
            <a:r>
              <a:rPr lang="en-US" dirty="0" smtClean="0"/>
              <a:t>.  YOU </a:t>
            </a:r>
            <a:r>
              <a:rPr lang="en-US" dirty="0" smtClean="0">
                <a:latin typeface="Impact" pitchFamily="34" charset="0"/>
              </a:rPr>
              <a:t>DO NOT </a:t>
            </a:r>
            <a:r>
              <a:rPr lang="en-US" dirty="0" smtClean="0"/>
              <a:t>HAVE </a:t>
            </a:r>
            <a:r>
              <a:rPr lang="en-US" sz="3600" dirty="0" smtClean="0">
                <a:solidFill>
                  <a:srgbClr val="00B050"/>
                </a:solidFill>
              </a:rPr>
              <a:t>SUFFICIENT </a:t>
            </a:r>
            <a:r>
              <a:rPr lang="en-US" dirty="0" smtClean="0">
                <a:solidFill>
                  <a:srgbClr val="00B050"/>
                </a:solidFill>
              </a:rPr>
              <a:t>EVIDENCE</a:t>
            </a:r>
            <a:r>
              <a:rPr lang="en-US" dirty="0" smtClean="0"/>
              <a:t> TO MAKE IT RATIONAL TO </a:t>
            </a:r>
            <a:r>
              <a:rPr lang="en-US" dirty="0" smtClean="0">
                <a:solidFill>
                  <a:srgbClr val="FFC000"/>
                </a:solidFill>
              </a:rPr>
              <a:t>BELIEVE</a:t>
            </a:r>
            <a:r>
              <a:rPr lang="en-US" dirty="0" smtClean="0"/>
              <a:t> </a:t>
            </a:r>
            <a:r>
              <a:rPr lang="en-US" b="1" dirty="0" smtClean="0"/>
              <a:t>X.</a:t>
            </a:r>
            <a:r>
              <a:rPr lang="en-US" dirty="0" smtClean="0"/>
              <a:t>   SHOULD YOU EMBARK ON A REGIME WHICH WILL </a:t>
            </a:r>
            <a:r>
              <a:rPr lang="en-US" dirty="0" smtClean="0">
                <a:solidFill>
                  <a:srgbClr val="7030A0"/>
                </a:solidFill>
              </a:rPr>
              <a:t>PROBABLY</a:t>
            </a:r>
            <a:r>
              <a:rPr lang="en-US" dirty="0" smtClean="0"/>
              <a:t> RESULT IN </a:t>
            </a:r>
            <a:r>
              <a:rPr lang="en-US" b="1" dirty="0" smtClean="0"/>
              <a:t>X</a:t>
            </a:r>
            <a:r>
              <a:rPr lang="en-US" dirty="0" smtClean="0"/>
              <a:t>-</a:t>
            </a:r>
            <a:r>
              <a:rPr lang="en-US" dirty="0" smtClean="0">
                <a:solidFill>
                  <a:srgbClr val="FFC000"/>
                </a:solidFill>
              </a:rPr>
              <a:t>BELIEF</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LIFE HAS INTRINSIC VALUE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latin typeface="Impact" pitchFamily="34" charset="0"/>
              </a:rPr>
              <a:t>EXAMPLE 1</a:t>
            </a:r>
            <a:r>
              <a:rPr lang="en-US" dirty="0" smtClean="0"/>
              <a:t>:  IF YOU CAN GET YOURSELF TO </a:t>
            </a:r>
            <a:r>
              <a:rPr lang="en-US" dirty="0" smtClean="0">
                <a:solidFill>
                  <a:srgbClr val="FFC000"/>
                </a:solidFill>
              </a:rPr>
              <a:t>BELIEVE</a:t>
            </a:r>
            <a:r>
              <a:rPr lang="en-US" dirty="0" smtClean="0"/>
              <a:t> THAT YOU WILL </a:t>
            </a:r>
            <a:r>
              <a:rPr lang="en-US" dirty="0" smtClean="0">
                <a:solidFill>
                  <a:srgbClr val="00B050"/>
                </a:solidFill>
              </a:rPr>
              <a:t>RECOVER </a:t>
            </a:r>
            <a:r>
              <a:rPr lang="en-US" dirty="0" smtClean="0"/>
              <a:t>FROM YOUR PRESENT </a:t>
            </a:r>
            <a:r>
              <a:rPr lang="en-US" dirty="0" smtClean="0">
                <a:solidFill>
                  <a:srgbClr val="C00000"/>
                </a:solidFill>
              </a:rPr>
              <a:t>ILLNESS</a:t>
            </a:r>
            <a:r>
              <a:rPr lang="en-US" dirty="0" smtClean="0"/>
              <a:t>, YOUR CHANCES OF GETTING WELL ARE </a:t>
            </a:r>
            <a:r>
              <a:rPr lang="en-US" sz="3600" b="1" dirty="0" smtClean="0"/>
              <a:t>INCREASED</a:t>
            </a:r>
            <a:r>
              <a:rPr lang="en-US" sz="3600" dirty="0" smtClean="0"/>
              <a:t>.</a:t>
            </a:r>
            <a:r>
              <a:rPr lang="en-US" dirty="0" smtClean="0"/>
              <a:t>   THE </a:t>
            </a:r>
            <a:r>
              <a:rPr lang="en-US" dirty="0" smtClean="0">
                <a:solidFill>
                  <a:srgbClr val="00B050"/>
                </a:solidFill>
              </a:rPr>
              <a:t>EVIDENCE</a:t>
            </a:r>
            <a:r>
              <a:rPr lang="en-US" dirty="0" smtClean="0"/>
              <a:t> IS AGAINST YOUR BEING CURED.   SHOULD YOU TRY TO GET YOURSELF TO </a:t>
            </a:r>
            <a:r>
              <a:rPr lang="en-US" dirty="0" smtClean="0">
                <a:solidFill>
                  <a:srgbClr val="FFC000"/>
                </a:solidFill>
              </a:rPr>
              <a:t>BELIEVE</a:t>
            </a:r>
            <a:r>
              <a:rPr lang="en-US" dirty="0" smtClean="0"/>
              <a:t> THAT YOU WILL GET WELL?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LIFE HAS INTRINSIC VALUE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latin typeface="Impact" pitchFamily="34" charset="0"/>
              </a:rPr>
              <a:t>EXAMPLE 2</a:t>
            </a:r>
            <a:r>
              <a:rPr lang="en-US" dirty="0" smtClean="0"/>
              <a:t>:   YOU ARE </a:t>
            </a:r>
            <a:r>
              <a:rPr lang="en-US" dirty="0" smtClean="0">
                <a:solidFill>
                  <a:srgbClr val="C00000"/>
                </a:solidFill>
              </a:rPr>
              <a:t>TRAPPED </a:t>
            </a:r>
            <a:r>
              <a:rPr lang="en-US" dirty="0" smtClean="0"/>
              <a:t>ON ONE SIDE OF A </a:t>
            </a:r>
            <a:r>
              <a:rPr lang="en-US" dirty="0" smtClean="0">
                <a:solidFill>
                  <a:srgbClr val="C00000"/>
                </a:solidFill>
                <a:latin typeface="Century Gothic" pitchFamily="34" charset="0"/>
              </a:rPr>
              <a:t>CREVASSE.</a:t>
            </a:r>
            <a:r>
              <a:rPr lang="en-US" dirty="0" smtClean="0"/>
              <a:t>   </a:t>
            </a:r>
            <a:r>
              <a:rPr lang="en-US" b="1" dirty="0" smtClean="0"/>
              <a:t>IF</a:t>
            </a:r>
            <a:r>
              <a:rPr lang="en-US" dirty="0" smtClean="0"/>
              <a:t> YOU </a:t>
            </a:r>
            <a:r>
              <a:rPr lang="en-US" dirty="0" smtClean="0">
                <a:solidFill>
                  <a:srgbClr val="7030A0"/>
                </a:solidFill>
              </a:rPr>
              <a:t>CAN</a:t>
            </a:r>
            <a:r>
              <a:rPr lang="en-US" dirty="0" smtClean="0"/>
              <a:t> MAKE THE JUMP ACROSS,  YOU CAN CLIMB DOWN TO </a:t>
            </a:r>
            <a:r>
              <a:rPr lang="en-US" dirty="0" smtClean="0">
                <a:solidFill>
                  <a:srgbClr val="00B050"/>
                </a:solidFill>
              </a:rPr>
              <a:t>SAFETY</a:t>
            </a:r>
            <a:r>
              <a:rPr lang="en-US" dirty="0" smtClean="0"/>
              <a:t>.  </a:t>
            </a:r>
            <a:r>
              <a:rPr lang="en-US" i="1" dirty="0" smtClean="0"/>
              <a:t>OTHERWISE</a:t>
            </a:r>
            <a:r>
              <a:rPr lang="en-US" dirty="0" smtClean="0"/>
              <a:t> YOU WILL </a:t>
            </a:r>
            <a:r>
              <a:rPr lang="en-US" dirty="0" smtClean="0">
                <a:solidFill>
                  <a:srgbClr val="C00000"/>
                </a:solidFill>
                <a:latin typeface="Century Gothic" pitchFamily="34" charset="0"/>
              </a:rPr>
              <a:t>FREEZE TO DEATH</a:t>
            </a:r>
            <a:r>
              <a:rPr lang="en-US" dirty="0" smtClean="0"/>
              <a:t>.  THE </a:t>
            </a:r>
            <a:r>
              <a:rPr lang="en-US" dirty="0" smtClean="0">
                <a:solidFill>
                  <a:srgbClr val="00B050"/>
                </a:solidFill>
              </a:rPr>
              <a:t>EVIDENCE </a:t>
            </a:r>
            <a:r>
              <a:rPr lang="en-US" dirty="0" smtClean="0"/>
              <a:t>THAT YOU CAN ACTUALLY MAKE THE JUMP IS </a:t>
            </a:r>
            <a:r>
              <a:rPr lang="en-US" sz="2400" dirty="0" smtClean="0">
                <a:solidFill>
                  <a:srgbClr val="C00000"/>
                </a:solidFill>
              </a:rPr>
              <a:t>INSUFFICIENT</a:t>
            </a:r>
            <a:r>
              <a:rPr lang="en-US" dirty="0" smtClean="0"/>
              <a:t>.   SHOULD YOU </a:t>
            </a:r>
            <a:r>
              <a:rPr lang="en-US" b="1" dirty="0" smtClean="0"/>
              <a:t>TRY</a:t>
            </a:r>
            <a:r>
              <a:rPr lang="en-US" dirty="0" smtClean="0"/>
              <a:t> TO GET YOURSELF TO </a:t>
            </a:r>
            <a:r>
              <a:rPr lang="en-US" dirty="0" smtClean="0">
                <a:solidFill>
                  <a:srgbClr val="FFC000"/>
                </a:solidFill>
              </a:rPr>
              <a:t>BELIEVE </a:t>
            </a:r>
            <a:r>
              <a:rPr lang="en-US" dirty="0" smtClean="0"/>
              <a:t>THAT YOU CAN MAKE IT?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LIFE HAS INTRINSIC VALUE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latin typeface="Impact" pitchFamily="34" charset="0"/>
              </a:rPr>
              <a:t>EXAMPLE </a:t>
            </a:r>
            <a:r>
              <a:rPr lang="en-US" dirty="0" smtClean="0">
                <a:latin typeface="Impact" pitchFamily="34" charset="0"/>
              </a:rPr>
              <a:t>3</a:t>
            </a:r>
            <a:r>
              <a:rPr lang="en-US" dirty="0" smtClean="0"/>
              <a:t>:   </a:t>
            </a:r>
            <a:r>
              <a:rPr lang="en-US" dirty="0" smtClean="0"/>
              <a:t>YOU ARE RUNNING UP A FLIGHT OF STAIRS TO GET TO A TIME BOMB.   CHANCES ARE THAT </a:t>
            </a:r>
            <a:r>
              <a:rPr lang="en-US" dirty="0" smtClean="0">
                <a:solidFill>
                  <a:srgbClr val="C00000"/>
                </a:solidFill>
              </a:rPr>
              <a:t>YOU WON’T MAKE IT</a:t>
            </a:r>
            <a:r>
              <a:rPr lang="en-US" dirty="0" smtClean="0"/>
              <a:t> IN TIME AND BOTH YOU AND THE OCCUPANTS OF THE BUILDING </a:t>
            </a:r>
            <a:r>
              <a:rPr lang="en-US" b="1" dirty="0" smtClean="0">
                <a:solidFill>
                  <a:srgbClr val="C00000"/>
                </a:solidFill>
              </a:rPr>
              <a:t>WILL BE KILLED</a:t>
            </a:r>
            <a:r>
              <a:rPr lang="en-US" dirty="0" smtClean="0"/>
              <a:t>.   SHOULD YOU </a:t>
            </a:r>
            <a:r>
              <a:rPr lang="en-US" dirty="0" smtClean="0">
                <a:solidFill>
                  <a:srgbClr val="FFC000"/>
                </a:solidFill>
              </a:rPr>
              <a:t>TELL YOURSELF </a:t>
            </a:r>
            <a:r>
              <a:rPr lang="en-US" dirty="0" smtClean="0"/>
              <a:t> (</a:t>
            </a:r>
            <a:r>
              <a:rPr lang="en-US" i="1" dirty="0" smtClean="0"/>
              <a:t>DON’T STOP RUNNING</a:t>
            </a:r>
            <a:r>
              <a:rPr lang="en-US" dirty="0" smtClean="0"/>
              <a:t>) THAT YOU CAN MAKE 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illiam-james-3-sized.jpg"/>
          <p:cNvPicPr>
            <a:picLocks noGrp="1" noChangeAspect="1"/>
          </p:cNvPicPr>
          <p:nvPr>
            <p:ph idx="1"/>
          </p:nvPr>
        </p:nvPicPr>
        <p:blipFill>
          <a:blip r:embed="rId2" cstate="print"/>
          <a:stretch>
            <a:fillRect/>
          </a:stretch>
        </p:blipFill>
        <p:spPr>
          <a:xfrm>
            <a:off x="2590800" y="762000"/>
            <a:ext cx="3733800" cy="5291931"/>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FAITH IN A FRIEND HAS INTRINSIC VALUE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YOUR </a:t>
            </a:r>
            <a:r>
              <a:rPr lang="en-US" dirty="0" smtClean="0">
                <a:latin typeface="Impact" pitchFamily="34" charset="0"/>
              </a:rPr>
              <a:t>BEST FRIEND </a:t>
            </a:r>
            <a:r>
              <a:rPr lang="en-US" dirty="0" smtClean="0"/>
              <a:t>(SPOUSE, PARENT, CHILD, OR SIGNIFICANT OTHER)  </a:t>
            </a:r>
            <a:r>
              <a:rPr lang="en-US" dirty="0" smtClean="0">
                <a:solidFill>
                  <a:srgbClr val="C00000"/>
                </a:solidFill>
                <a:latin typeface="Century Gothic" pitchFamily="34" charset="0"/>
              </a:rPr>
              <a:t>IS ACCUSED OF A CRIME</a:t>
            </a:r>
            <a:r>
              <a:rPr lang="en-US" dirty="0" smtClean="0"/>
              <a:t>.  YOU </a:t>
            </a:r>
            <a:r>
              <a:rPr lang="en-US" dirty="0" smtClean="0">
                <a:solidFill>
                  <a:srgbClr val="FFC000"/>
                </a:solidFill>
              </a:rPr>
              <a:t>BELIEVE</a:t>
            </a:r>
            <a:r>
              <a:rPr lang="en-US" dirty="0" smtClean="0"/>
              <a:t> THAT THEY ARE INNOCENT.  THE </a:t>
            </a:r>
            <a:r>
              <a:rPr lang="en-US" dirty="0" smtClean="0">
                <a:solidFill>
                  <a:srgbClr val="00B050"/>
                </a:solidFill>
              </a:rPr>
              <a:t>EVIDENCE</a:t>
            </a:r>
            <a:r>
              <a:rPr lang="en-US" dirty="0" smtClean="0"/>
              <a:t> AGAINST THEM IS </a:t>
            </a:r>
            <a:r>
              <a:rPr lang="en-US" dirty="0" smtClean="0">
                <a:latin typeface="Impact" pitchFamily="34" charset="0"/>
              </a:rPr>
              <a:t>FAIRLY FORCEFUL</a:t>
            </a:r>
            <a:r>
              <a:rPr lang="en-US" dirty="0" smtClean="0"/>
              <a:t>.   SHOULD YOU CONTINUE TO </a:t>
            </a:r>
            <a:r>
              <a:rPr lang="en-US" dirty="0" smtClean="0">
                <a:solidFill>
                  <a:srgbClr val="FFC000"/>
                </a:solidFill>
              </a:rPr>
              <a:t>BELIEVE </a:t>
            </a:r>
            <a:r>
              <a:rPr lang="en-US" dirty="0" smtClean="0"/>
              <a:t>THAT THEY ARE </a:t>
            </a:r>
            <a:r>
              <a:rPr lang="en-US" dirty="0" smtClean="0">
                <a:solidFill>
                  <a:srgbClr val="00B050"/>
                </a:solidFill>
              </a:rPr>
              <a:t>INNOCENT</a:t>
            </a:r>
            <a:r>
              <a:rPr lang="en-US" dirty="0" smtClean="0"/>
              <a:t>?  SHOULD YOU TRY TO RETAIN THAT </a:t>
            </a:r>
            <a:r>
              <a:rPr lang="en-US" dirty="0" smtClean="0">
                <a:solidFill>
                  <a:srgbClr val="FFC000"/>
                </a:solidFill>
              </a:rPr>
              <a:t>BELIEF</a:t>
            </a:r>
            <a:r>
              <a:rPr lang="en-US" dirty="0" smtClean="0"/>
              <a:t> BY TELLING YOURSELF THAT THEY </a:t>
            </a:r>
            <a:r>
              <a:rPr lang="en-US" b="1" dirty="0" smtClean="0"/>
              <a:t>DIDN’T</a:t>
            </a:r>
            <a:r>
              <a:rPr lang="en-US" dirty="0" smtClean="0"/>
              <a:t>  DO IT?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OTHER POSSIBLE INTRINSIC VALUES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solidFill>
                  <a:srgbClr val="00B050"/>
                </a:solidFill>
                <a:latin typeface="French Script MT" pitchFamily="66" charset="0"/>
              </a:rPr>
              <a:t>   LOVE</a:t>
            </a:r>
            <a:r>
              <a:rPr lang="en-US" dirty="0" smtClean="0"/>
              <a:t>, </a:t>
            </a:r>
            <a:r>
              <a:rPr lang="en-US" b="1" dirty="0" smtClean="0"/>
              <a:t>JUSTICE</a:t>
            </a:r>
            <a:r>
              <a:rPr lang="en-US" dirty="0" smtClean="0"/>
              <a:t>, </a:t>
            </a:r>
            <a:r>
              <a:rPr lang="en-US" dirty="0" smtClean="0">
                <a:latin typeface="Bradley Hand ITC" pitchFamily="66" charset="0"/>
              </a:rPr>
              <a:t>BEAUTY</a:t>
            </a:r>
            <a:r>
              <a:rPr lang="en-US" dirty="0" smtClean="0"/>
              <a:t>, </a:t>
            </a:r>
            <a:r>
              <a:rPr lang="en-US" dirty="0" smtClean="0">
                <a:latin typeface="Bookman Old Style" pitchFamily="18" charset="0"/>
              </a:rPr>
              <a:t>PROPORTION</a:t>
            </a:r>
            <a:r>
              <a:rPr lang="en-US" dirty="0" smtClean="0"/>
              <a:t>, </a:t>
            </a:r>
            <a:r>
              <a:rPr lang="en-US" dirty="0" smtClean="0">
                <a:solidFill>
                  <a:srgbClr val="00B050"/>
                </a:solidFill>
              </a:rPr>
              <a:t>GOOD </a:t>
            </a:r>
            <a:r>
              <a:rPr lang="en-US" dirty="0" smtClean="0"/>
              <a:t>INTENTION,  AND THE EXERCISE OF </a:t>
            </a:r>
            <a:r>
              <a:rPr lang="en-US" dirty="0" smtClean="0">
                <a:solidFill>
                  <a:srgbClr val="00B050"/>
                </a:solidFill>
              </a:rPr>
              <a:t>VIRTUE</a:t>
            </a:r>
            <a:r>
              <a:rPr lang="en-US" dirty="0" smtClean="0"/>
              <a:t>.</a:t>
            </a:r>
          </a:p>
          <a:p>
            <a:pPr>
              <a:buNone/>
            </a:pPr>
            <a:r>
              <a:rPr lang="en-US" dirty="0" smtClean="0"/>
              <a:t>   </a:t>
            </a:r>
            <a:r>
              <a:rPr lang="en-US" dirty="0" smtClean="0"/>
              <a:t>   WITH </a:t>
            </a:r>
            <a:r>
              <a:rPr lang="en-US" dirty="0" smtClean="0"/>
              <a:t>SOME OF </a:t>
            </a:r>
            <a:r>
              <a:rPr lang="en-US" dirty="0" smtClean="0"/>
              <a:t>THESE,  </a:t>
            </a:r>
            <a:r>
              <a:rPr lang="en-US" dirty="0" smtClean="0"/>
              <a:t>“</a:t>
            </a:r>
            <a:r>
              <a:rPr lang="en-US" b="1" dirty="0" smtClean="0"/>
              <a:t>THOUGHT EXPERIMENTS</a:t>
            </a:r>
            <a:r>
              <a:rPr lang="en-US" dirty="0" smtClean="0"/>
              <a:t>”  MIGHT BE CONSTRUCTED </a:t>
            </a:r>
            <a:r>
              <a:rPr lang="en-US" dirty="0" smtClean="0"/>
              <a:t>TO </a:t>
            </a:r>
            <a:r>
              <a:rPr lang="en-US" dirty="0" smtClean="0"/>
              <a:t>SHOW  THAT THE </a:t>
            </a:r>
            <a:r>
              <a:rPr lang="en-US" dirty="0" smtClean="0">
                <a:solidFill>
                  <a:srgbClr val="00B050"/>
                </a:solidFill>
              </a:rPr>
              <a:t>VALUE</a:t>
            </a:r>
            <a:r>
              <a:rPr lang="en-US" dirty="0" smtClean="0"/>
              <a:t> OF </a:t>
            </a:r>
            <a:r>
              <a:rPr lang="en-US" dirty="0" smtClean="0">
                <a:solidFill>
                  <a:srgbClr val="FFC000"/>
                </a:solidFill>
              </a:rPr>
              <a:t>BELIEVING</a:t>
            </a:r>
            <a:r>
              <a:rPr lang="en-US" dirty="0" smtClean="0"/>
              <a:t> IN ACCORDANCE WITH THE </a:t>
            </a:r>
            <a:r>
              <a:rPr lang="en-US" dirty="0" smtClean="0">
                <a:solidFill>
                  <a:srgbClr val="00B050"/>
                </a:solidFill>
              </a:rPr>
              <a:t>EVIDENCE</a:t>
            </a:r>
            <a:r>
              <a:rPr lang="en-US" dirty="0" smtClean="0"/>
              <a:t> CAN BE </a:t>
            </a:r>
            <a:r>
              <a:rPr lang="en-US" dirty="0" smtClean="0">
                <a:latin typeface="Impact" pitchFamily="34" charset="0"/>
              </a:rPr>
              <a:t>OVERRIDEN</a:t>
            </a:r>
            <a:r>
              <a:rPr lang="en-US" dirty="0" smtClean="0"/>
              <a:t>  (I HAVEN’T TRIED TO DO IT WITH THESE). </a:t>
            </a:r>
          </a:p>
          <a:p>
            <a:pPr>
              <a:buNone/>
            </a:pPr>
            <a:endParaRPr lang="en-US" dirty="0" smtClean="0"/>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dirty="0" smtClean="0">
                <a:solidFill>
                  <a:srgbClr val="FF0000"/>
                </a:solidFill>
              </a:rPr>
              <a:t>IF THERE ARE OTHER VALUES, THEN IT SEEMS THAT CLIFFORD’S MAXIM SHOULD NOT BE ACCEPTED AS </a:t>
            </a:r>
            <a:r>
              <a:rPr lang="en-US" i="1" dirty="0" smtClean="0">
                <a:solidFill>
                  <a:srgbClr val="FF0000"/>
                </a:solidFill>
              </a:rPr>
              <a:t>NECESSARILY </a:t>
            </a:r>
            <a:r>
              <a:rPr lang="en-US" dirty="0" smtClean="0">
                <a:solidFill>
                  <a:srgbClr val="FF0000"/>
                </a:solidFill>
              </a:rPr>
              <a:t>TRUE</a:t>
            </a:r>
            <a:endParaRPr lang="en-US" dirty="0">
              <a:solidFill>
                <a:srgbClr val="FF0000"/>
              </a:solidFill>
            </a:endParaRPr>
          </a:p>
        </p:txBody>
      </p:sp>
      <p:sp>
        <p:nvSpPr>
          <p:cNvPr id="3" name="Content Placeholder 2"/>
          <p:cNvSpPr>
            <a:spLocks noGrp="1"/>
          </p:cNvSpPr>
          <p:nvPr>
            <p:ph idx="1"/>
          </p:nvPr>
        </p:nvSpPr>
        <p:spPr>
          <a:xfrm>
            <a:off x="457200" y="2941637"/>
            <a:ext cx="8229600" cy="3916363"/>
          </a:xfrm>
        </p:spPr>
        <p:txBody>
          <a:bodyPr/>
          <a:lstStyle/>
          <a:p>
            <a:pPr>
              <a:buNone/>
            </a:pPr>
            <a:r>
              <a:rPr lang="en-US" dirty="0" smtClean="0"/>
              <a:t> NOTE:  IF YOU </a:t>
            </a:r>
            <a:r>
              <a:rPr lang="en-US" b="1" dirty="0" smtClean="0"/>
              <a:t>DON’T</a:t>
            </a:r>
            <a:r>
              <a:rPr lang="en-US" dirty="0" smtClean="0"/>
              <a:t> </a:t>
            </a:r>
            <a:r>
              <a:rPr lang="en-US" dirty="0" smtClean="0">
                <a:solidFill>
                  <a:srgbClr val="FFC000"/>
                </a:solidFill>
              </a:rPr>
              <a:t>BELIEVE </a:t>
            </a:r>
            <a:r>
              <a:rPr lang="en-US" dirty="0" smtClean="0"/>
              <a:t>IN </a:t>
            </a:r>
            <a:r>
              <a:rPr lang="en-US" dirty="0" smtClean="0">
                <a:latin typeface="Impact" pitchFamily="34" charset="0"/>
              </a:rPr>
              <a:t>OBJECTIVE</a:t>
            </a:r>
            <a:r>
              <a:rPr lang="en-US" dirty="0" smtClean="0"/>
              <a:t> </a:t>
            </a:r>
            <a:r>
              <a:rPr lang="en-US" dirty="0" smtClean="0">
                <a:solidFill>
                  <a:srgbClr val="00B050"/>
                </a:solidFill>
              </a:rPr>
              <a:t>RIGHT </a:t>
            </a:r>
            <a:r>
              <a:rPr lang="en-US" dirty="0" smtClean="0"/>
              <a:t>AND </a:t>
            </a:r>
            <a:r>
              <a:rPr lang="en-US" dirty="0" smtClean="0">
                <a:solidFill>
                  <a:srgbClr val="C00000"/>
                </a:solidFill>
              </a:rPr>
              <a:t>WRONG</a:t>
            </a:r>
            <a:r>
              <a:rPr lang="en-US" dirty="0" smtClean="0"/>
              <a:t>,  THEN  IGNORING THE EVIDENCE WON’T BE “</a:t>
            </a:r>
            <a:r>
              <a:rPr lang="en-US" dirty="0" smtClean="0">
                <a:solidFill>
                  <a:srgbClr val="FF0000"/>
                </a:solidFill>
              </a:rPr>
              <a:t>WRONG</a:t>
            </a:r>
            <a:r>
              <a:rPr lang="en-US" dirty="0" smtClean="0"/>
              <a:t>”.    IN THAT CASE,  NEITHER </a:t>
            </a:r>
            <a:r>
              <a:rPr lang="en-US" b="1" dirty="0" smtClean="0"/>
              <a:t>CLIFFORD’S MAXIM </a:t>
            </a:r>
            <a:r>
              <a:rPr lang="en-US" dirty="0" smtClean="0"/>
              <a:t>NOR THE SUGGESTED COUNTEREXAMPLES  WILL BE APPROPRIATE.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BACK TO WILLIAM JAMES AGAIN</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lnSpcReduction="10000"/>
          </a:bodyPr>
          <a:lstStyle/>
          <a:p>
            <a:pPr>
              <a:buNone/>
            </a:pPr>
            <a:r>
              <a:rPr lang="en-US" dirty="0" smtClean="0"/>
              <a:t>JAMES   SAYS THINGS ABOUT </a:t>
            </a:r>
            <a:r>
              <a:rPr lang="en-US" b="1" dirty="0" smtClean="0"/>
              <a:t>SKEPTICISM</a:t>
            </a:r>
            <a:r>
              <a:rPr lang="en-US" dirty="0" smtClean="0"/>
              <a:t> AND THE “</a:t>
            </a:r>
            <a:r>
              <a:rPr lang="en-US" dirty="0" smtClean="0">
                <a:solidFill>
                  <a:srgbClr val="C00000"/>
                </a:solidFill>
              </a:rPr>
              <a:t>SUBJECTIVITY</a:t>
            </a:r>
            <a:r>
              <a:rPr lang="en-US" dirty="0" smtClean="0"/>
              <a:t>” OF ALL STANDARDS OF EVIDENCE THAT COULD  BE,  SHOULD BE, AND HAVE BEEN QUESTIONED.</a:t>
            </a:r>
          </a:p>
          <a:p>
            <a:pPr>
              <a:buNone/>
            </a:pPr>
            <a:r>
              <a:rPr lang="en-US" dirty="0" smtClean="0"/>
              <a:t>  “ALL WE CAN BE REALLY CERTAIN ABOUT IS THE </a:t>
            </a:r>
            <a:r>
              <a:rPr lang="en-US" dirty="0" smtClean="0">
                <a:latin typeface="Impact" pitchFamily="34" charset="0"/>
              </a:rPr>
              <a:t>EXISTENCE</a:t>
            </a:r>
            <a:r>
              <a:rPr lang="en-US" dirty="0" smtClean="0"/>
              <a:t> OF OUR OWN </a:t>
            </a:r>
            <a:r>
              <a:rPr lang="en-US" dirty="0" smtClean="0">
                <a:solidFill>
                  <a:srgbClr val="00B0F0"/>
                </a:solidFill>
                <a:latin typeface="Century Gothic" pitchFamily="34" charset="0"/>
              </a:rPr>
              <a:t>CONSCIOUSNESS</a:t>
            </a:r>
            <a:r>
              <a:rPr lang="en-US" dirty="0" smtClean="0"/>
              <a:t>.”</a:t>
            </a:r>
          </a:p>
          <a:p>
            <a:pPr>
              <a:buNone/>
            </a:pPr>
            <a:r>
              <a:rPr lang="en-US" dirty="0" smtClean="0"/>
              <a:t>  “TO ADOPT  </a:t>
            </a:r>
            <a:r>
              <a:rPr lang="en-US" dirty="0" smtClean="0">
                <a:solidFill>
                  <a:srgbClr val="00B050"/>
                </a:solidFill>
                <a:latin typeface="French Script MT" pitchFamily="66" charset="0"/>
              </a:rPr>
              <a:t>LOGIC</a:t>
            </a:r>
            <a:r>
              <a:rPr lang="en-US" dirty="0" smtClean="0"/>
              <a:t> AND </a:t>
            </a:r>
            <a:r>
              <a:rPr lang="en-US" dirty="0" smtClean="0">
                <a:solidFill>
                  <a:srgbClr val="00B050"/>
                </a:solidFill>
                <a:latin typeface="Century Gothic" pitchFamily="34" charset="0"/>
              </a:rPr>
              <a:t>EVIDENCE</a:t>
            </a:r>
            <a:r>
              <a:rPr lang="en-US" dirty="0" smtClean="0"/>
              <a:t> AS STANDARDS OF </a:t>
            </a:r>
            <a:r>
              <a:rPr lang="en-US" dirty="0" smtClean="0">
                <a:solidFill>
                  <a:srgbClr val="00B050"/>
                </a:solidFill>
              </a:rPr>
              <a:t>JUSTIFICATION</a:t>
            </a:r>
            <a:r>
              <a:rPr lang="en-US" dirty="0" smtClean="0"/>
              <a:t> IS JUST ANOTHER </a:t>
            </a:r>
            <a:r>
              <a:rPr lang="en-US" dirty="0" smtClean="0">
                <a:solidFill>
                  <a:srgbClr val="C00000"/>
                </a:solidFill>
              </a:rPr>
              <a:t>SUBJECTIVE DECISION</a:t>
            </a:r>
            <a:r>
              <a:rPr lang="en-US" dirty="0" smtClean="0"/>
              <a:t>.”</a:t>
            </a:r>
          </a:p>
          <a:p>
            <a:pPr>
              <a:buNone/>
            </a:pPr>
            <a:r>
              <a:rPr lang="en-US" dirty="0" smtClean="0"/>
              <a:t> (PARAPHRASES, NOT DIRECT QUOTES)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solidFill>
                  <a:srgbClr val="FF0000"/>
                </a:solidFill>
              </a:rPr>
              <a:t>JAMES’S THESIS </a:t>
            </a:r>
            <a:endParaRPr lang="en-US"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fontScale="92500"/>
          </a:bodyPr>
          <a:lstStyle/>
          <a:p>
            <a:pPr>
              <a:buNone/>
            </a:pPr>
            <a:r>
              <a:rPr lang="en-US" dirty="0" smtClean="0"/>
              <a:t>    </a:t>
            </a:r>
            <a:r>
              <a:rPr lang="en-US" i="1" dirty="0" smtClean="0"/>
              <a:t>“</a:t>
            </a:r>
            <a:r>
              <a:rPr lang="en-US" dirty="0" smtClean="0"/>
              <a:t>OUR PASSIONAL NATURE NOT ONLY LAWFULLY MAY, BUT MUST, DECIDE AN OPTION BETWEEN PROPOSITIONS, WHENEVER IT IS A GENUINE OPTION THAT CANNOT BY ITS NATURE BE DECIDED ON INTELLECTUAL GROUNDS; FOR TO SAY, UNDER SUCH CIRCUMSTANCES </a:t>
            </a:r>
            <a:r>
              <a:rPr lang="en-US" i="1" dirty="0" smtClean="0"/>
              <a:t>, ‘DO NOT DECIDE, BUT LEAVE THE QUESTION OPEN’ </a:t>
            </a:r>
            <a:r>
              <a:rPr lang="en-US" dirty="0" smtClean="0"/>
              <a:t>IS ITSELF A PASSIONAL DECISION, - JUST LIKE DECIDING YES OR NO, AND IS ATTENDED WITH THE SAME RISK OF LOSING THE TRUTH.</a:t>
            </a:r>
            <a:r>
              <a:rPr lang="en-US" i="1" dirty="0" smtClean="0"/>
              <a:t>” </a:t>
            </a:r>
            <a:r>
              <a:rPr lang="en-US" dirty="0" smtClean="0"/>
              <a:t>( p. 125):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YOU ARE INVITED TO CONSIDER HIS ARGUMENTS CAREFULLY</a:t>
            </a:r>
            <a:endParaRPr lang="en-US" dirty="0">
              <a:solidFill>
                <a:srgbClr val="FF0000"/>
              </a:solidFill>
            </a:endParaRPr>
          </a:p>
        </p:txBody>
      </p:sp>
      <p:sp>
        <p:nvSpPr>
          <p:cNvPr id="3" name="Content Placeholder 2"/>
          <p:cNvSpPr>
            <a:spLocks noGrp="1"/>
          </p:cNvSpPr>
          <p:nvPr>
            <p:ph idx="1"/>
          </p:nvPr>
        </p:nvSpPr>
        <p:spPr>
          <a:xfrm>
            <a:off x="381000" y="1828800"/>
            <a:ext cx="8229600" cy="4724400"/>
          </a:xfrm>
        </p:spPr>
        <p:txBody>
          <a:bodyPr/>
          <a:lstStyle/>
          <a:p>
            <a:pPr>
              <a:buNone/>
            </a:pPr>
            <a:r>
              <a:rPr lang="en-US" dirty="0" smtClean="0"/>
              <a:t>    </a:t>
            </a:r>
            <a:r>
              <a:rPr lang="en-US" sz="3600" dirty="0" smtClean="0"/>
              <a:t>SOME OF THEM ASSUME  ‘TRUTH = USEFULNESS’,   SOME ASSUME EXTREME SKEPTICISM,  AND  SOME ASSUME THAT ANY STANDARDS THAT ONE USES ARE ‘SUBJECTIVE’,  E.G. THAT THE STANDARDS OF SCIENCE ARE NO MORE NOR LESS OBJECTIVE THAN THOSE OF RELIGION</a:t>
            </a:r>
            <a:r>
              <a:rPr lang="en-US" dirty="0" smtClean="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WHAT ABOUT PASCAL’S WAGER?</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dirty="0" smtClean="0"/>
              <a:t>   </a:t>
            </a:r>
            <a:r>
              <a:rPr lang="en-US" sz="4000" dirty="0" smtClean="0"/>
              <a:t>AS STATED,  IT IS  NOT AT ALL A GOOD ARGUMENT.   THE MANY-GODS OBJECTION SEEMS VERY SERIOUS.   THERE IS ALSO THE PSYCHOLOGICAL PROBLEM OF EVEN GETTING YOURSELF TO BELIEVE SOMETHING BY ACTING AS IF YOU DO.   IT MAY NOT WORK FOR YOU.</a:t>
            </a:r>
            <a:endParaRPr lang="en-US" sz="4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GEORGE SCHLESINGER</a:t>
            </a:r>
            <a:endParaRPr lang="en-US" dirty="0"/>
          </a:p>
        </p:txBody>
      </p:sp>
      <p:sp>
        <p:nvSpPr>
          <p:cNvPr id="3" name="Content Placeholder 2"/>
          <p:cNvSpPr>
            <a:spLocks noGrp="1"/>
          </p:cNvSpPr>
          <p:nvPr>
            <p:ph idx="1"/>
          </p:nvPr>
        </p:nvSpPr>
        <p:spPr/>
        <p:txBody>
          <a:bodyPr/>
          <a:lstStyle/>
          <a:p>
            <a:pPr>
              <a:buNone/>
            </a:pPr>
            <a:r>
              <a:rPr lang="en-US" dirty="0" smtClean="0"/>
              <a:t>SCHLESINGER DEFENDS A VERSION OF PASCAL’S WAGER AGAINST OBECTIONS.   FIRST WE BRIEFLY STATE A VERSION OF PASCAL’S WAGER THAT </a:t>
            </a:r>
            <a:r>
              <a:rPr lang="en-US" i="1" dirty="0" smtClean="0"/>
              <a:t>MAY </a:t>
            </a:r>
            <a:r>
              <a:rPr lang="en-US" dirty="0" smtClean="0"/>
              <a:t>HAVE SOME CHANCE OF SUCCEEDING  (FOR CERTAIN PEOPLE)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IMPROVED VERSION OF PASCAL’S WAGER (NOT G. S.)</a:t>
            </a:r>
            <a:endParaRPr lang="en-US" dirty="0"/>
          </a:p>
        </p:txBody>
      </p:sp>
      <p:sp>
        <p:nvSpPr>
          <p:cNvPr id="3" name="Content Placeholder 2"/>
          <p:cNvSpPr>
            <a:spLocks noGrp="1"/>
          </p:cNvSpPr>
          <p:nvPr>
            <p:ph idx="1"/>
          </p:nvPr>
        </p:nvSpPr>
        <p:spPr/>
        <p:txBody>
          <a:bodyPr/>
          <a:lstStyle/>
          <a:p>
            <a:pPr marL="514350" indent="-514350">
              <a:buAutoNum type="arabicParenBoth"/>
            </a:pPr>
            <a:r>
              <a:rPr lang="en-US" dirty="0" smtClean="0"/>
              <a:t>CONSIDER SOME DOCTRINE THAT PROMISES ETERNAL LIFE AND WHICH HAS SOME PROBABILITY  (FOR YOU) OF BEING TRUE.    CONSIDER ONLY A LIVE  OPTION (I.E., LIVE FOR YOU).</a:t>
            </a:r>
          </a:p>
          <a:p>
            <a:pPr marL="514350" indent="-514350">
              <a:buNone/>
            </a:pPr>
            <a:r>
              <a:rPr lang="en-US" dirty="0" smtClean="0"/>
              <a:t>IF THERE IS NO SUCH HYPOTHESIS, FORGET IT.  NO VERSION OF PASCAL’S WAGER IS GOING TO WORK FOR YOU.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IS NO MANY-GODS PROBLEM FOR THIS VERSION</a:t>
            </a:r>
            <a:endParaRPr lang="en-US" dirty="0"/>
          </a:p>
        </p:txBody>
      </p:sp>
      <p:sp>
        <p:nvSpPr>
          <p:cNvPr id="3" name="Content Placeholder 2"/>
          <p:cNvSpPr>
            <a:spLocks noGrp="1"/>
          </p:cNvSpPr>
          <p:nvPr>
            <p:ph idx="1"/>
          </p:nvPr>
        </p:nvSpPr>
        <p:spPr/>
        <p:txBody>
          <a:bodyPr/>
          <a:lstStyle/>
          <a:p>
            <a:pPr>
              <a:buNone/>
            </a:pPr>
            <a:r>
              <a:rPr lang="en-US" dirty="0" smtClean="0"/>
              <a:t>IF YOU COULDN’T SEE YOURSELF EVER COMING TO BELIEVE THAT WHISTLING ‘DIXIE’ WOULD CAUSE ETERNAL LIFE,  IT IS NOT A LIVE OPTION.</a:t>
            </a:r>
          </a:p>
          <a:p>
            <a:pPr>
              <a:buNone/>
            </a:pPr>
            <a:r>
              <a:rPr lang="en-US" dirty="0" smtClean="0"/>
              <a:t>IF THERE ARE SEVERAL POSSIBILITIES (FOR YOU), PICK THE ONE THAT HAS THE GREATEST PROBABILITY  ON YOUR EVIDENCE.</a:t>
            </a:r>
          </a:p>
          <a:p>
            <a:pPr>
              <a:buNone/>
            </a:pP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SOME REALLY SUBSTANTIAL OBJECTIONS (THE “MANY GODS” OBJECTIONS</a:t>
            </a:r>
            <a:endParaRPr lang="en-US" dirty="0">
              <a:solidFill>
                <a:srgbClr val="FF0000"/>
              </a:solidFill>
            </a:endParaRPr>
          </a:p>
        </p:txBody>
      </p:sp>
      <p:sp>
        <p:nvSpPr>
          <p:cNvPr id="3" name="Content Placeholder 2"/>
          <p:cNvSpPr>
            <a:spLocks noGrp="1"/>
          </p:cNvSpPr>
          <p:nvPr>
            <p:ph idx="1"/>
          </p:nvPr>
        </p:nvSpPr>
        <p:spPr>
          <a:xfrm>
            <a:off x="457200" y="2133600"/>
            <a:ext cx="8229600" cy="4572000"/>
          </a:xfrm>
        </p:spPr>
        <p:txBody>
          <a:bodyPr>
            <a:normAutofit/>
          </a:bodyPr>
          <a:lstStyle/>
          <a:p>
            <a:pPr>
              <a:buNone/>
            </a:pPr>
            <a:r>
              <a:rPr lang="en-US" dirty="0" smtClean="0">
                <a:solidFill>
                  <a:srgbClr val="C00000"/>
                </a:solidFill>
              </a:rPr>
              <a:t>OBJECTION 3</a:t>
            </a:r>
            <a:r>
              <a:rPr lang="en-US" dirty="0" smtClean="0"/>
              <a:t>:   </a:t>
            </a:r>
            <a:r>
              <a:rPr lang="en-US" dirty="0" smtClean="0">
                <a:latin typeface="Arial Black" pitchFamily="34" charset="0"/>
              </a:rPr>
              <a:t>THERE IS MORE THAN ONE RELIGION </a:t>
            </a:r>
            <a:r>
              <a:rPr lang="en-US" dirty="0" smtClean="0"/>
              <a:t>(OR CULT) </a:t>
            </a:r>
            <a:r>
              <a:rPr lang="en-US" i="1" dirty="0" smtClean="0">
                <a:solidFill>
                  <a:srgbClr val="00B050"/>
                </a:solidFill>
              </a:rPr>
              <a:t>PROMISING </a:t>
            </a:r>
            <a:r>
              <a:rPr lang="en-US" dirty="0" smtClean="0">
                <a:solidFill>
                  <a:srgbClr val="0070C0"/>
                </a:solidFill>
              </a:rPr>
              <a:t>ETERNAL LIFE </a:t>
            </a:r>
            <a:r>
              <a:rPr lang="en-US" dirty="0" smtClean="0">
                <a:latin typeface="Impact" pitchFamily="34" charset="0"/>
              </a:rPr>
              <a:t>IF</a:t>
            </a:r>
            <a:r>
              <a:rPr lang="en-US" dirty="0" smtClean="0"/>
              <a:t> YOU FOLLOW THEIR PRACTICES.  </a:t>
            </a:r>
            <a:r>
              <a:rPr lang="en-US" dirty="0" smtClean="0">
                <a:solidFill>
                  <a:srgbClr val="00B0F0"/>
                </a:solidFill>
                <a:latin typeface="Century Gothic" pitchFamily="34" charset="0"/>
              </a:rPr>
              <a:t>ANY</a:t>
            </a:r>
            <a:r>
              <a:rPr lang="en-US" dirty="0" smtClean="0">
                <a:solidFill>
                  <a:srgbClr val="FFFF00"/>
                </a:solidFill>
                <a:latin typeface="Century Gothic" pitchFamily="34" charset="0"/>
              </a:rPr>
              <a:t> </a:t>
            </a:r>
            <a:r>
              <a:rPr lang="en-US" dirty="0" smtClean="0"/>
              <a:t>OF THEM COULD GIVE A </a:t>
            </a:r>
            <a:r>
              <a:rPr lang="en-US" dirty="0" smtClean="0">
                <a:solidFill>
                  <a:srgbClr val="C00000"/>
                </a:solidFill>
                <a:latin typeface="Arial Unicode MS" pitchFamily="34" charset="-128"/>
                <a:ea typeface="Arial Unicode MS" pitchFamily="34" charset="-128"/>
                <a:cs typeface="Arial Unicode MS" pitchFamily="34" charset="-128"/>
              </a:rPr>
              <a:t>SIMILAR ARGUMENT</a:t>
            </a:r>
            <a:r>
              <a:rPr lang="en-US" dirty="0" smtClean="0"/>
              <a:t>.  THIS </a:t>
            </a:r>
            <a:r>
              <a:rPr lang="en-US" dirty="0" smtClean="0">
                <a:solidFill>
                  <a:srgbClr val="7030A0"/>
                </a:solidFill>
              </a:rPr>
              <a:t>TYPE</a:t>
            </a:r>
            <a:r>
              <a:rPr lang="en-US" dirty="0" smtClean="0"/>
              <a:t> OF </a:t>
            </a:r>
            <a:r>
              <a:rPr lang="en-US" dirty="0" smtClean="0">
                <a:latin typeface="Impact" pitchFamily="34" charset="0"/>
              </a:rPr>
              <a:t>ARGUMENT</a:t>
            </a:r>
            <a:r>
              <a:rPr lang="en-US" dirty="0" smtClean="0"/>
              <a:t> CERTAINLY DOESN’T  COUNT JUST IN FAVOR OF </a:t>
            </a:r>
            <a:r>
              <a:rPr lang="en-US" b="1" dirty="0" smtClean="0"/>
              <a:t>ONE </a:t>
            </a:r>
            <a:r>
              <a:rPr lang="en-US" dirty="0" smtClean="0"/>
              <a:t>OF THEM, SAY </a:t>
            </a:r>
            <a:r>
              <a:rPr lang="en-US" dirty="0" smtClean="0">
                <a:solidFill>
                  <a:srgbClr val="92D050"/>
                </a:solidFill>
              </a:rPr>
              <a:t>CHRISTIANITY</a:t>
            </a:r>
            <a:r>
              <a:rPr lang="en-US" dirty="0" smtClean="0"/>
              <a:t> (OR </a:t>
            </a:r>
            <a:r>
              <a:rPr lang="en-US" dirty="0" smtClean="0">
                <a:solidFill>
                  <a:srgbClr val="FFC000"/>
                </a:solidFill>
                <a:latin typeface="Times New Roman" pitchFamily="18" charset="0"/>
                <a:cs typeface="Times New Roman" pitchFamily="18" charset="0"/>
              </a:rPr>
              <a:t>ISLAM</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   YOU MUST ALSO CONSIDER WHAT WILL BE LOST IF YOU ADOPT THE PRACTICES THAT YOU THINK MIGHT LEAD TO BELIEF.   ALSO YOU MUST CONSIDER, AS BEST YOU CAN,  HOW LIKELY IT IS THAT YOU WILL SUCCEED IN INDUCING BELIEF  IN THE DOCTRINES.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THEORY ISN’T REALLY APPLICABLE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SPECIALISTS IN THE THEORY OF RATIONAL DECISION-MAKING AND PROBABILITY DO NOT KNOW HOW TO DEAL WITH “INFINITE PAYOFFS” (E.G.  ETERNAL BLISS).   THIS IS ANOTHER PROBLEM WITH PASCAL’S WAGER.  SCHLESINGER SUGGESTS A WAY OF MAKING THE BEST DECISION IN SUCH A CASE.   IT IS HIGHLY SPECULATIVE.   (I DO NOT KNOW OF ANY DISCUSSION OF IT IN THE PHILOSOPHICAL LITERATURE).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VERSION REQUIRE “SCHLESINGER’S PRINCIPLE”</a:t>
            </a:r>
            <a:endParaRPr lang="en-US" dirty="0"/>
          </a:p>
        </p:txBody>
      </p:sp>
      <p:sp>
        <p:nvSpPr>
          <p:cNvPr id="3" name="Content Placeholder 2"/>
          <p:cNvSpPr>
            <a:spLocks noGrp="1"/>
          </p:cNvSpPr>
          <p:nvPr>
            <p:ph idx="1"/>
          </p:nvPr>
        </p:nvSpPr>
        <p:spPr/>
        <p:txBody>
          <a:bodyPr/>
          <a:lstStyle/>
          <a:p>
            <a:pPr marL="514350" indent="-514350">
              <a:buAutoNum type="arabicParenBoth" startAt="3"/>
            </a:pPr>
            <a:r>
              <a:rPr lang="en-US" dirty="0" smtClean="0"/>
              <a:t>IF WE ADOPT SCHLESINGER’S IDEA,  THE WAGER </a:t>
            </a:r>
            <a:r>
              <a:rPr lang="en-US" i="1" dirty="0" smtClean="0"/>
              <a:t>MAY </a:t>
            </a:r>
            <a:r>
              <a:rPr lang="en-US" dirty="0" smtClean="0"/>
              <a:t>GO THROUGH (FOR YOU).  </a:t>
            </a:r>
          </a:p>
          <a:p>
            <a:pPr marL="514350" indent="-514350">
              <a:buNone/>
            </a:pPr>
            <a:endParaRPr lang="en-US" dirty="0" smtClean="0"/>
          </a:p>
          <a:p>
            <a:pPr marL="514350" indent="-514350">
              <a:buNone/>
            </a:pPr>
            <a:r>
              <a:rPr lang="en-US" dirty="0" smtClean="0"/>
              <a:t>     THIS VERSION IS BOUND TO BE HIGHLY CONTROVERSIAL.   YOU MUST CONSIDER IT YOURSELF AND DECIDE IF THERE IS ANYTHING TO IT.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0000"/>
                </a:solidFill>
              </a:rPr>
              <a:t>GEORGE SCHLESINGER</a:t>
            </a:r>
            <a:endParaRPr lang="en-US" sz="6000" dirty="0">
              <a:solidFill>
                <a:srgbClr val="FF0000"/>
              </a:solidFill>
            </a:endParaRPr>
          </a:p>
        </p:txBody>
      </p:sp>
      <p:sp>
        <p:nvSpPr>
          <p:cNvPr id="3" name="Content Placeholder 2"/>
          <p:cNvSpPr>
            <a:spLocks noGrp="1"/>
          </p:cNvSpPr>
          <p:nvPr>
            <p:ph idx="1"/>
          </p:nvPr>
        </p:nvSpPr>
        <p:spPr>
          <a:xfrm>
            <a:off x="457200" y="2133600"/>
            <a:ext cx="8229600" cy="3992563"/>
          </a:xfrm>
        </p:spPr>
        <p:txBody>
          <a:bodyPr>
            <a:normAutofit/>
          </a:bodyPr>
          <a:lstStyle/>
          <a:p>
            <a:pPr>
              <a:buNone/>
            </a:pPr>
            <a:r>
              <a:rPr lang="en-US" sz="6600" dirty="0" smtClean="0"/>
              <a:t>    </a:t>
            </a:r>
            <a:r>
              <a:rPr lang="en-US" sz="7200" dirty="0" smtClean="0"/>
              <a:t>“A CENTRAL    		  	   THEISTIC    		ARGUMENT</a:t>
            </a:r>
            <a:r>
              <a:rPr lang="en-US" sz="6600" dirty="0" smtClean="0"/>
              <a:t>”</a:t>
            </a:r>
            <a:endParaRPr lang="en-US" sz="6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THINGS ARE EVEN WORSE FOR THE ARGUMENT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latin typeface="Impact" pitchFamily="34" charset="0"/>
              </a:rPr>
              <a:t>STRONGER VERSION </a:t>
            </a:r>
            <a:r>
              <a:rPr lang="en-US" dirty="0" smtClean="0"/>
              <a:t>OF </a:t>
            </a:r>
            <a:r>
              <a:rPr lang="en-US" dirty="0" smtClean="0">
                <a:solidFill>
                  <a:srgbClr val="C00000"/>
                </a:solidFill>
              </a:rPr>
              <a:t>OBJECTION 3:</a:t>
            </a:r>
            <a:r>
              <a:rPr lang="en-US" dirty="0" smtClean="0"/>
              <a:t> </a:t>
            </a:r>
            <a:r>
              <a:rPr lang="en-US" b="1" dirty="0" smtClean="0"/>
              <a:t>IF</a:t>
            </a:r>
            <a:r>
              <a:rPr lang="en-US" dirty="0" smtClean="0"/>
              <a:t> WE INCLUDE </a:t>
            </a:r>
            <a:r>
              <a:rPr lang="en-US" i="1" dirty="0" smtClean="0">
                <a:solidFill>
                  <a:srgbClr val="7030A0"/>
                </a:solidFill>
              </a:rPr>
              <a:t>POSSIBLE </a:t>
            </a:r>
            <a:r>
              <a:rPr lang="en-US" dirty="0" smtClean="0">
                <a:solidFill>
                  <a:srgbClr val="00B050"/>
                </a:solidFill>
                <a:latin typeface="Lucida Handwriting" pitchFamily="66" charset="0"/>
              </a:rPr>
              <a:t>RELIGIONS</a:t>
            </a:r>
            <a:r>
              <a:rPr lang="en-US" dirty="0" smtClean="0"/>
              <a:t>,  </a:t>
            </a:r>
            <a:r>
              <a:rPr lang="en-US" b="1" dirty="0" smtClean="0"/>
              <a:t>THEN</a:t>
            </a:r>
            <a:r>
              <a:rPr lang="en-US" dirty="0" smtClean="0"/>
              <a:t> WE CAN </a:t>
            </a:r>
            <a:r>
              <a:rPr lang="en-US" i="1" dirty="0" smtClean="0">
                <a:solidFill>
                  <a:srgbClr val="C00000"/>
                </a:solidFill>
              </a:rPr>
              <a:t>COMPLETELY NULLIFY </a:t>
            </a:r>
            <a:r>
              <a:rPr lang="en-US" dirty="0" smtClean="0"/>
              <a:t>THE  </a:t>
            </a:r>
            <a:r>
              <a:rPr lang="en-US" dirty="0" smtClean="0">
                <a:solidFill>
                  <a:srgbClr val="7030A0"/>
                </a:solidFill>
                <a:latin typeface="Bradley Hand ITC" pitchFamily="66" charset="0"/>
              </a:rPr>
              <a:t>WAGER</a:t>
            </a:r>
            <a:r>
              <a:rPr lang="en-US" dirty="0" smtClean="0"/>
              <a:t>.  AND SOME </a:t>
            </a:r>
            <a:r>
              <a:rPr lang="en-US" dirty="0" smtClean="0">
                <a:solidFill>
                  <a:srgbClr val="7030A0"/>
                </a:solidFill>
                <a:latin typeface="Century Gothic" pitchFamily="34" charset="0"/>
              </a:rPr>
              <a:t>RELIGIONS </a:t>
            </a:r>
            <a:r>
              <a:rPr lang="en-US" dirty="0" smtClean="0"/>
              <a:t>THREATEN </a:t>
            </a:r>
            <a:r>
              <a:rPr lang="en-US" dirty="0" smtClean="0">
                <a:latin typeface="Impact" pitchFamily="34" charset="0"/>
              </a:rPr>
              <a:t>INFINITE </a:t>
            </a:r>
            <a:r>
              <a:rPr lang="en-US" dirty="0" smtClean="0">
                <a:solidFill>
                  <a:srgbClr val="C00000"/>
                </a:solidFill>
              </a:rPr>
              <a:t>SUFFERING</a:t>
            </a:r>
            <a:r>
              <a:rPr lang="en-US" dirty="0" smtClean="0"/>
              <a:t> IF YOU </a:t>
            </a:r>
            <a:r>
              <a:rPr lang="en-US" dirty="0" smtClean="0">
                <a:solidFill>
                  <a:srgbClr val="C00000"/>
                </a:solidFill>
              </a:rPr>
              <a:t>DON’T BELIEVE </a:t>
            </a:r>
            <a:r>
              <a:rPr lang="en-US" dirty="0" smtClean="0"/>
              <a:t>IN THEM.  THIS </a:t>
            </a:r>
            <a:r>
              <a:rPr lang="en-US" dirty="0" smtClean="0">
                <a:solidFill>
                  <a:srgbClr val="C00000"/>
                </a:solidFill>
                <a:latin typeface="Times New Roman" pitchFamily="18" charset="0"/>
                <a:cs typeface="Times New Roman" pitchFamily="18" charset="0"/>
              </a:rPr>
              <a:t>RUINS</a:t>
            </a:r>
            <a:r>
              <a:rPr lang="en-US" dirty="0" smtClean="0"/>
              <a:t> THE ORIGINAL ARGUMENT.</a:t>
            </a:r>
          </a:p>
          <a:p>
            <a:pPr>
              <a:buNone/>
            </a:pPr>
            <a:endParaRPr lang="en-US" dirty="0" smtClean="0"/>
          </a:p>
          <a:p>
            <a:pPr>
              <a:buNone/>
            </a:pPr>
            <a:r>
              <a:rPr lang="en-US" dirty="0" smtClean="0"/>
              <a:t>MAYBE YOU GET </a:t>
            </a:r>
            <a:r>
              <a:rPr lang="en-US" dirty="0" smtClean="0">
                <a:solidFill>
                  <a:srgbClr val="00B0F0"/>
                </a:solidFill>
                <a:latin typeface="Lucida Handwriting" pitchFamily="66" charset="0"/>
              </a:rPr>
              <a:t>ETERNAL LIFE </a:t>
            </a:r>
            <a:r>
              <a:rPr lang="en-US" dirty="0" smtClean="0"/>
              <a:t>IF YOU WHISTLE “DIXIE”.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BACK TO WILLIAM JAMES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SOME OF THE THINGS </a:t>
            </a:r>
            <a:r>
              <a:rPr lang="en-US" dirty="0" smtClean="0">
                <a:solidFill>
                  <a:srgbClr val="C00000"/>
                </a:solidFill>
              </a:rPr>
              <a:t>JAMES </a:t>
            </a:r>
            <a:r>
              <a:rPr lang="en-US" dirty="0" smtClean="0"/>
              <a:t> SAYS SEEM </a:t>
            </a:r>
            <a:r>
              <a:rPr lang="en-US" dirty="0" smtClean="0">
                <a:solidFill>
                  <a:srgbClr val="00B050"/>
                </a:solidFill>
              </a:rPr>
              <a:t>VERY PLAUSIBLE</a:t>
            </a:r>
            <a:r>
              <a:rPr lang="en-US" dirty="0" smtClean="0"/>
              <a:t>.   </a:t>
            </a:r>
            <a:r>
              <a:rPr lang="en-US" dirty="0" smtClean="0">
                <a:solidFill>
                  <a:srgbClr val="C00000"/>
                </a:solidFill>
                <a:latin typeface="Century Gothic" pitchFamily="34" charset="0"/>
              </a:rPr>
              <a:t>OTHERS</a:t>
            </a:r>
            <a:r>
              <a:rPr lang="en-US" dirty="0" smtClean="0"/>
              <a:t>, </a:t>
            </a:r>
            <a:r>
              <a:rPr lang="en-US" dirty="0" smtClean="0">
                <a:latin typeface="Impact" pitchFamily="34" charset="0"/>
              </a:rPr>
              <a:t>NOT SO MUCH</a:t>
            </a:r>
            <a:r>
              <a:rPr lang="en-US" dirty="0" smtClean="0"/>
              <a:t>.</a:t>
            </a:r>
          </a:p>
          <a:p>
            <a:pPr>
              <a:buNone/>
            </a:pPr>
            <a:r>
              <a:rPr lang="en-US" dirty="0" smtClean="0"/>
              <a:t>(P. 122)  WE </a:t>
            </a:r>
            <a:r>
              <a:rPr lang="en-US" b="1" dirty="0" smtClean="0"/>
              <a:t>CAN’T</a:t>
            </a:r>
            <a:r>
              <a:rPr lang="en-US" dirty="0" smtClean="0"/>
              <a:t> JUST “</a:t>
            </a:r>
            <a:r>
              <a:rPr lang="en-US" i="1" dirty="0" smtClean="0">
                <a:solidFill>
                  <a:srgbClr val="00B050"/>
                </a:solidFill>
              </a:rPr>
              <a:t>MAKE OURSELVES BELIEVE SOMETHING</a:t>
            </a:r>
            <a:r>
              <a:rPr lang="en-US" dirty="0" smtClean="0"/>
              <a:t>”.   E.G.  “THERE IS AN </a:t>
            </a:r>
            <a:r>
              <a:rPr lang="en-US" dirty="0" smtClean="0">
                <a:solidFill>
                  <a:schemeClr val="bg1">
                    <a:lumMod val="65000"/>
                  </a:schemeClr>
                </a:solidFill>
                <a:latin typeface="Lucida Handwriting" pitchFamily="66" charset="0"/>
              </a:rPr>
              <a:t>ELEPHANT</a:t>
            </a:r>
            <a:r>
              <a:rPr lang="en-US" dirty="0" smtClean="0"/>
              <a:t> IN THIS ROOM”, “THERE WAS NO SUCH PERSON AS </a:t>
            </a:r>
            <a:r>
              <a:rPr lang="en-US" dirty="0" smtClean="0">
                <a:solidFill>
                  <a:srgbClr val="7030A0"/>
                </a:solidFill>
                <a:latin typeface="Lucida Handwriting" pitchFamily="66" charset="0"/>
              </a:rPr>
              <a:t>ABRAHAM LINCOLN</a:t>
            </a:r>
            <a:r>
              <a:rPr lang="en-US" dirty="0" smtClean="0"/>
              <a:t>”,  </a:t>
            </a:r>
          </a:p>
          <a:p>
            <a:pPr>
              <a:buNone/>
            </a:pPr>
            <a:r>
              <a:rPr lang="en-US" dirty="0" smtClean="0"/>
              <a:t>   “1 + 1 </a:t>
            </a:r>
            <a:r>
              <a:rPr lang="en-US" b="1" dirty="0" smtClean="0">
                <a:sym typeface="Symbol"/>
              </a:rPr>
              <a:t></a:t>
            </a:r>
            <a:r>
              <a:rPr lang="en-US" dirty="0" smtClean="0">
                <a:sym typeface="Symbol"/>
              </a:rPr>
              <a:t> 2  [ AND </a:t>
            </a:r>
            <a:r>
              <a:rPr lang="en-US" dirty="0" smtClean="0"/>
              <a:t> (</a:t>
            </a:r>
            <a:r>
              <a:rPr lang="en-US" b="1" i="1" dirty="0" smtClean="0"/>
              <a:t>PERHAPS</a:t>
            </a:r>
            <a:r>
              <a:rPr lang="en-US" dirty="0" smtClean="0"/>
              <a:t>): “</a:t>
            </a:r>
            <a:r>
              <a:rPr lang="en-US" dirty="0" smtClean="0">
                <a:solidFill>
                  <a:srgbClr val="00B050"/>
                </a:solidFill>
                <a:latin typeface="French Script MT" pitchFamily="66" charset="0"/>
              </a:rPr>
              <a:t>GOD</a:t>
            </a:r>
            <a:r>
              <a:rPr lang="en-US" dirty="0" smtClean="0"/>
              <a:t> </a:t>
            </a:r>
            <a:r>
              <a:rPr lang="en-US" dirty="0" smtClean="0">
                <a:latin typeface="Impact" pitchFamily="34" charset="0"/>
              </a:rPr>
              <a:t>REALLY EXISTS</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JAMES THINKS LIVE HYPOTHESES CAN COME TO BE BELIEVED</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a:buNone/>
            </a:pPr>
            <a:r>
              <a:rPr lang="en-US" dirty="0" smtClean="0"/>
              <a:t>BUT  </a:t>
            </a:r>
            <a:r>
              <a:rPr lang="en-US" dirty="0" smtClean="0">
                <a:solidFill>
                  <a:srgbClr val="7030A0"/>
                </a:solidFill>
                <a:latin typeface="Lucida Handwriting" pitchFamily="66" charset="0"/>
              </a:rPr>
              <a:t>WILLIAM JAMES </a:t>
            </a:r>
            <a:r>
              <a:rPr lang="en-US" i="1" dirty="0" smtClean="0"/>
              <a:t>SEEMS</a:t>
            </a:r>
            <a:r>
              <a:rPr lang="en-US" dirty="0" smtClean="0"/>
              <a:t> TO THINK THAT  THAT </a:t>
            </a:r>
            <a:r>
              <a:rPr lang="en-US" dirty="0" smtClean="0">
                <a:latin typeface="Impact" pitchFamily="34" charset="0"/>
              </a:rPr>
              <a:t>IF </a:t>
            </a:r>
            <a:r>
              <a:rPr lang="en-US" dirty="0" smtClean="0"/>
              <a:t>SOMETHING IS A </a:t>
            </a:r>
            <a:r>
              <a:rPr lang="en-US" dirty="0" smtClean="0">
                <a:solidFill>
                  <a:srgbClr val="0070C0"/>
                </a:solidFill>
              </a:rPr>
              <a:t>LIVE </a:t>
            </a:r>
            <a:r>
              <a:rPr lang="en-US" dirty="0" smtClean="0"/>
              <a:t>HYPOTHESIS (</a:t>
            </a:r>
            <a:r>
              <a:rPr lang="en-US" i="1" dirty="0" smtClean="0"/>
              <a:t>FOR YOU</a:t>
            </a:r>
            <a:r>
              <a:rPr lang="en-US" dirty="0" smtClean="0"/>
              <a:t>),  </a:t>
            </a:r>
            <a:r>
              <a:rPr lang="en-US" dirty="0" smtClean="0">
                <a:latin typeface="Impact" pitchFamily="34" charset="0"/>
              </a:rPr>
              <a:t>THEN</a:t>
            </a:r>
            <a:r>
              <a:rPr lang="en-US" dirty="0" smtClean="0"/>
              <a:t> YOU COULD COME TO </a:t>
            </a:r>
            <a:r>
              <a:rPr lang="en-US" dirty="0" smtClean="0">
                <a:solidFill>
                  <a:srgbClr val="FFC000"/>
                </a:solidFill>
              </a:rPr>
              <a:t>BELIEVE</a:t>
            </a:r>
            <a:r>
              <a:rPr lang="en-US" dirty="0" smtClean="0"/>
              <a:t> IT -  BY </a:t>
            </a:r>
            <a:r>
              <a:rPr lang="en-US" dirty="0" smtClean="0">
                <a:latin typeface="Bradley Hand ITC" pitchFamily="66" charset="0"/>
              </a:rPr>
              <a:t>ACTING </a:t>
            </a:r>
            <a:r>
              <a:rPr lang="en-US" dirty="0" smtClean="0">
                <a:solidFill>
                  <a:srgbClr val="00B050"/>
                </a:solidFill>
                <a:latin typeface="Century Gothic" pitchFamily="34" charset="0"/>
              </a:rPr>
              <a:t>AS IF </a:t>
            </a:r>
            <a:r>
              <a:rPr lang="en-US" dirty="0" smtClean="0"/>
              <a:t>YOU </a:t>
            </a:r>
            <a:r>
              <a:rPr lang="en-US" dirty="0" smtClean="0">
                <a:solidFill>
                  <a:srgbClr val="FFC000"/>
                </a:solidFill>
              </a:rPr>
              <a:t>BELIEVE </a:t>
            </a:r>
            <a:r>
              <a:rPr lang="en-US" dirty="0" smtClean="0"/>
              <a:t>IT.</a:t>
            </a:r>
          </a:p>
          <a:p>
            <a:pPr>
              <a:buNone/>
            </a:pPr>
            <a:r>
              <a:rPr lang="en-US" dirty="0" smtClean="0"/>
              <a:t>[I DOUBT THAT THIS IS TRUE FOR </a:t>
            </a:r>
            <a:r>
              <a:rPr lang="en-US" i="1" dirty="0" smtClean="0"/>
              <a:t>EVERYBODY</a:t>
            </a:r>
            <a:r>
              <a:rPr lang="en-US" dirty="0" smtClean="0"/>
              <a:t>.  A FLAW IN THE PLAN TO LIVE FOR </a:t>
            </a:r>
            <a:r>
              <a:rPr lang="en-US" dirty="0" smtClean="0">
                <a:solidFill>
                  <a:srgbClr val="00B050"/>
                </a:solidFill>
                <a:latin typeface="Bradley Hand ITC" pitchFamily="66" charset="0"/>
              </a:rPr>
              <a:t>PLEASURE</a:t>
            </a:r>
            <a:r>
              <a:rPr lang="en-US" dirty="0" smtClean="0"/>
              <a:t>  AND </a:t>
            </a:r>
            <a:r>
              <a:rPr lang="en-US" dirty="0" smtClean="0">
                <a:latin typeface="Impact" pitchFamily="34" charset="0"/>
              </a:rPr>
              <a:t>CONVERT LATER</a:t>
            </a:r>
            <a:r>
              <a:rPr lang="en-US" dirty="0" smtClean="0"/>
              <a:t>:  IT CAN BE </a:t>
            </a:r>
            <a:r>
              <a:rPr lang="en-US" b="1" dirty="0" smtClean="0">
                <a:solidFill>
                  <a:srgbClr val="C00000"/>
                </a:solidFill>
              </a:rPr>
              <a:t>TOO LATE </a:t>
            </a:r>
            <a:r>
              <a:rPr lang="en-US" dirty="0" smtClean="0"/>
              <a:t>TO CULTIVATE THE </a:t>
            </a:r>
            <a:r>
              <a:rPr lang="en-US" dirty="0" smtClean="0">
                <a:solidFill>
                  <a:srgbClr val="FFC000"/>
                </a:solidFill>
              </a:rPr>
              <a:t>BELIEF</a:t>
            </a:r>
            <a:r>
              <a:rPr lang="en-US" dirty="0" smtClean="0"/>
              <a:t> IF YOU HAVE BEEN AN </a:t>
            </a:r>
            <a:r>
              <a:rPr lang="en-US" dirty="0" smtClean="0">
                <a:solidFill>
                  <a:srgbClr val="C00000"/>
                </a:solidFill>
                <a:latin typeface="Arial Black" pitchFamily="34" charset="0"/>
              </a:rPr>
              <a:t>ATHEIST</a:t>
            </a:r>
            <a:r>
              <a:rPr lang="en-US" dirty="0" smtClean="0"/>
              <a:t> OR </a:t>
            </a:r>
            <a:r>
              <a:rPr lang="en-US" dirty="0" smtClean="0">
                <a:latin typeface="Century Gothic" pitchFamily="34" charset="0"/>
              </a:rPr>
              <a:t>AGNOSTIC</a:t>
            </a:r>
            <a:r>
              <a:rPr lang="en-US" dirty="0" smtClean="0"/>
              <a:t> ALL YOUR LIFE.]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0"/>
            <a:ext cx="3429000" cy="1981200"/>
          </a:xfrm>
        </p:spPr>
        <p:txBody>
          <a:bodyPr>
            <a:normAutofit fontScale="90000"/>
          </a:bodyPr>
          <a:lstStyle/>
          <a:p>
            <a:pPr algn="r"/>
            <a:r>
              <a:rPr lang="en-US" dirty="0" smtClean="0">
                <a:solidFill>
                  <a:srgbClr val="FF0000"/>
                </a:solidFill>
              </a:rPr>
              <a:t>IT </a:t>
            </a:r>
            <a:r>
              <a:rPr lang="en-US" dirty="0" smtClean="0">
                <a:solidFill>
                  <a:srgbClr val="FF0000"/>
                </a:solidFill>
              </a:rPr>
              <a:t>DEPENDS ON </a:t>
            </a:r>
            <a:r>
              <a:rPr lang="en-US" dirty="0" smtClean="0">
                <a:solidFill>
                  <a:srgbClr val="FF0000"/>
                </a:solidFill>
              </a:rPr>
              <a:t>INDIVIDUAL PSYCHOLOGY </a:t>
            </a:r>
            <a:endParaRPr lang="en-US" dirty="0">
              <a:solidFill>
                <a:srgbClr val="FF0000"/>
              </a:solidFill>
            </a:endParaRPr>
          </a:p>
        </p:txBody>
      </p:sp>
      <p:sp>
        <p:nvSpPr>
          <p:cNvPr id="3" name="Content Placeholder 2"/>
          <p:cNvSpPr>
            <a:spLocks noGrp="1"/>
          </p:cNvSpPr>
          <p:nvPr>
            <p:ph idx="1"/>
          </p:nvPr>
        </p:nvSpPr>
        <p:spPr>
          <a:xfrm>
            <a:off x="457200" y="2590800"/>
            <a:ext cx="8229600" cy="3535363"/>
          </a:xfrm>
        </p:spPr>
        <p:txBody>
          <a:bodyPr>
            <a:normAutofit fontScale="92500" lnSpcReduction="10000"/>
          </a:bodyPr>
          <a:lstStyle/>
          <a:p>
            <a:pPr>
              <a:buNone/>
            </a:pPr>
            <a:r>
              <a:rPr lang="en-US" dirty="0" smtClean="0"/>
              <a:t>BUT </a:t>
            </a:r>
            <a:r>
              <a:rPr lang="en-US" dirty="0" smtClean="0">
                <a:latin typeface="Impact" pitchFamily="34" charset="0"/>
              </a:rPr>
              <a:t>NOTE WELL</a:t>
            </a:r>
            <a:r>
              <a:rPr lang="en-US" dirty="0" smtClean="0"/>
              <a:t>:  YOU </a:t>
            </a:r>
            <a:r>
              <a:rPr lang="en-US" i="1" dirty="0" smtClean="0">
                <a:solidFill>
                  <a:srgbClr val="C00000"/>
                </a:solidFill>
              </a:rPr>
              <a:t>CANNOT</a:t>
            </a:r>
            <a:r>
              <a:rPr lang="en-US" dirty="0" smtClean="0"/>
              <a:t> GET YOURSELF TO </a:t>
            </a:r>
            <a:r>
              <a:rPr lang="en-US" dirty="0" smtClean="0">
                <a:solidFill>
                  <a:srgbClr val="FFC000"/>
                </a:solidFill>
              </a:rPr>
              <a:t>BELIEVE</a:t>
            </a:r>
            <a:r>
              <a:rPr lang="en-US" dirty="0" smtClean="0"/>
              <a:t> </a:t>
            </a:r>
            <a:r>
              <a:rPr lang="en-US" dirty="0" smtClean="0"/>
              <a:t>SOMETHING,  SAY </a:t>
            </a:r>
            <a:r>
              <a:rPr lang="en-US" b="1" dirty="0" smtClean="0"/>
              <a:t>P</a:t>
            </a:r>
            <a:r>
              <a:rPr lang="en-US" dirty="0" smtClean="0"/>
              <a:t>,  </a:t>
            </a:r>
            <a:r>
              <a:rPr lang="en-US" dirty="0" smtClean="0"/>
              <a:t>JUST BY  SAYING TO YOURSELF  “</a:t>
            </a:r>
            <a:r>
              <a:rPr lang="en-US" b="1" dirty="0" smtClean="0"/>
              <a:t>I NOW BELIEVE P</a:t>
            </a:r>
            <a:r>
              <a:rPr lang="en-US" dirty="0" smtClean="0"/>
              <a:t>.”</a:t>
            </a:r>
          </a:p>
          <a:p>
            <a:pPr>
              <a:buNone/>
            </a:pPr>
            <a:r>
              <a:rPr lang="en-US" dirty="0" smtClean="0"/>
              <a:t>THE </a:t>
            </a:r>
            <a:r>
              <a:rPr lang="en-US" b="1" dirty="0" smtClean="0"/>
              <a:t>ONLY WAY</a:t>
            </a:r>
            <a:r>
              <a:rPr lang="en-US" dirty="0" smtClean="0"/>
              <a:t> OF </a:t>
            </a:r>
            <a:r>
              <a:rPr lang="en-US" dirty="0" smtClean="0">
                <a:solidFill>
                  <a:srgbClr val="00B050"/>
                </a:solidFill>
              </a:rPr>
              <a:t>POSSIBLY </a:t>
            </a:r>
            <a:r>
              <a:rPr lang="en-US" dirty="0" smtClean="0"/>
              <a:t>GETTING YOURSELF TO </a:t>
            </a:r>
            <a:r>
              <a:rPr lang="en-US" dirty="0" smtClean="0">
                <a:solidFill>
                  <a:srgbClr val="FFC000"/>
                </a:solidFill>
              </a:rPr>
              <a:t>BELIEVE</a:t>
            </a:r>
            <a:r>
              <a:rPr lang="en-US" dirty="0" smtClean="0"/>
              <a:t> SOMETHING IS BY BEGINNING TO ACT </a:t>
            </a:r>
            <a:r>
              <a:rPr lang="en-US" dirty="0" smtClean="0">
                <a:latin typeface="Impact" pitchFamily="34" charset="0"/>
              </a:rPr>
              <a:t>AS</a:t>
            </a:r>
            <a:r>
              <a:rPr lang="en-US" dirty="0" smtClean="0"/>
              <a:t> </a:t>
            </a:r>
            <a:r>
              <a:rPr lang="en-US" dirty="0" smtClean="0">
                <a:latin typeface="Impact" pitchFamily="34" charset="0"/>
              </a:rPr>
              <a:t>IF </a:t>
            </a:r>
            <a:r>
              <a:rPr lang="en-US" dirty="0" smtClean="0"/>
              <a:t>YOU</a:t>
            </a:r>
            <a:r>
              <a:rPr lang="en-US" dirty="0" smtClean="0">
                <a:latin typeface="Impact" pitchFamily="34" charset="0"/>
              </a:rPr>
              <a:t> </a:t>
            </a:r>
            <a:r>
              <a:rPr lang="en-US" dirty="0" smtClean="0">
                <a:solidFill>
                  <a:srgbClr val="FFC000"/>
                </a:solidFill>
              </a:rPr>
              <a:t>BELIEVE</a:t>
            </a:r>
            <a:r>
              <a:rPr lang="en-US" dirty="0" smtClean="0"/>
              <a:t> IT.   THIS </a:t>
            </a:r>
            <a:r>
              <a:rPr lang="en-US" dirty="0" smtClean="0">
                <a:solidFill>
                  <a:srgbClr val="7030A0"/>
                </a:solidFill>
                <a:latin typeface="Bookman Old Style" pitchFamily="18" charset="0"/>
              </a:rPr>
              <a:t>MAY NOT WORK</a:t>
            </a:r>
            <a:r>
              <a:rPr lang="en-US" dirty="0" smtClean="0"/>
              <a:t>,  ESPECIALLY IF YOU HAVE </a:t>
            </a:r>
            <a:r>
              <a:rPr lang="en-US" dirty="0" smtClean="0">
                <a:solidFill>
                  <a:srgbClr val="FFC000"/>
                </a:solidFill>
              </a:rPr>
              <a:t>BELIEVED</a:t>
            </a:r>
            <a:r>
              <a:rPr lang="en-US" dirty="0" smtClean="0"/>
              <a:t> </a:t>
            </a:r>
            <a:r>
              <a:rPr lang="en-US" i="1" dirty="0" smtClean="0">
                <a:solidFill>
                  <a:srgbClr val="C00000"/>
                </a:solidFill>
              </a:rPr>
              <a:t>NOT</a:t>
            </a:r>
            <a:r>
              <a:rPr lang="en-US" dirty="0" smtClean="0"/>
              <a:t>-</a:t>
            </a:r>
            <a:r>
              <a:rPr lang="en-US" b="1" dirty="0" smtClean="0"/>
              <a:t>P </a:t>
            </a:r>
            <a:r>
              <a:rPr lang="en-US" dirty="0" smtClean="0"/>
              <a:t> FOR A LONG TIME.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ANOTHER OBJECTION TO THE WAGER-ARGUMENT</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solidFill>
                  <a:srgbClr val="C00000"/>
                </a:solidFill>
              </a:rPr>
              <a:t>OBJECTION 4</a:t>
            </a:r>
            <a:r>
              <a:rPr lang="en-US" dirty="0" smtClean="0"/>
              <a:t>:   IT IS VERY </a:t>
            </a:r>
            <a:r>
              <a:rPr lang="en-US" dirty="0" smtClean="0">
                <a:latin typeface="Impact" pitchFamily="34" charset="0"/>
              </a:rPr>
              <a:t>UNSEEMLY </a:t>
            </a:r>
            <a:r>
              <a:rPr lang="en-US" dirty="0" smtClean="0"/>
              <a:t>, </a:t>
            </a:r>
            <a:r>
              <a:rPr lang="en-US" dirty="0" smtClean="0">
                <a:latin typeface="Impact" pitchFamily="34" charset="0"/>
              </a:rPr>
              <a:t>UNSPIRITUAL</a:t>
            </a:r>
            <a:r>
              <a:rPr lang="en-US" dirty="0" smtClean="0"/>
              <a:t>, AND EVEN </a:t>
            </a:r>
            <a:r>
              <a:rPr lang="en-US" dirty="0" smtClean="0">
                <a:solidFill>
                  <a:srgbClr val="FF0000"/>
                </a:solidFill>
                <a:latin typeface="Impact" pitchFamily="34" charset="0"/>
              </a:rPr>
              <a:t>VILE</a:t>
            </a:r>
            <a:r>
              <a:rPr lang="en-US" dirty="0" smtClean="0"/>
              <a:t> TO TREAT  </a:t>
            </a:r>
            <a:r>
              <a:rPr lang="en-US" dirty="0" smtClean="0">
                <a:solidFill>
                  <a:srgbClr val="00B050"/>
                </a:solidFill>
                <a:latin typeface="Bradley Hand ITC" pitchFamily="66" charset="0"/>
              </a:rPr>
              <a:t>RELIGIOUS BELIEF</a:t>
            </a:r>
            <a:r>
              <a:rPr lang="en-US" dirty="0" smtClean="0"/>
              <a:t> AS IF ONE WERE </a:t>
            </a:r>
            <a:r>
              <a:rPr lang="en-US" dirty="0" smtClean="0">
                <a:solidFill>
                  <a:srgbClr val="C00000"/>
                </a:solidFill>
              </a:rPr>
              <a:t>BETTING</a:t>
            </a:r>
            <a:r>
              <a:rPr lang="en-US" dirty="0" smtClean="0"/>
              <a:t> IN A </a:t>
            </a:r>
            <a:r>
              <a:rPr lang="en-US" dirty="0" smtClean="0">
                <a:solidFill>
                  <a:srgbClr val="C00000"/>
                </a:solidFill>
                <a:latin typeface="Century Gothic" pitchFamily="34" charset="0"/>
              </a:rPr>
              <a:t>CASINO</a:t>
            </a:r>
            <a:r>
              <a:rPr lang="en-US" dirty="0" smtClean="0"/>
              <a:t>.   A  </a:t>
            </a:r>
            <a:r>
              <a:rPr lang="en-US" dirty="0" smtClean="0">
                <a:solidFill>
                  <a:srgbClr val="00B050"/>
                </a:solidFill>
              </a:rPr>
              <a:t>GOOD</a:t>
            </a:r>
            <a:r>
              <a:rPr lang="en-US" dirty="0" smtClean="0"/>
              <a:t> </a:t>
            </a:r>
            <a:r>
              <a:rPr lang="en-US" dirty="0" smtClean="0">
                <a:solidFill>
                  <a:srgbClr val="7030A0"/>
                </a:solidFill>
                <a:latin typeface="French Script MT" pitchFamily="66" charset="0"/>
              </a:rPr>
              <a:t>GOD </a:t>
            </a:r>
            <a:r>
              <a:rPr lang="en-US" b="1" dirty="0" smtClean="0"/>
              <a:t>OUGHT</a:t>
            </a:r>
            <a:r>
              <a:rPr lang="en-US" dirty="0" smtClean="0"/>
              <a:t> TO CONDEMN YOU TO </a:t>
            </a:r>
            <a:r>
              <a:rPr lang="en-US" sz="4000" dirty="0" smtClean="0">
                <a:solidFill>
                  <a:srgbClr val="FF0000"/>
                </a:solidFill>
              </a:rPr>
              <a:t>HELL</a:t>
            </a:r>
            <a:r>
              <a:rPr lang="en-US" sz="4000" dirty="0" smtClean="0"/>
              <a:t> </a:t>
            </a:r>
            <a:r>
              <a:rPr lang="en-US" dirty="0" smtClean="0"/>
              <a:t> JUST FOR COMING TO </a:t>
            </a:r>
            <a:r>
              <a:rPr lang="en-US" dirty="0" smtClean="0">
                <a:solidFill>
                  <a:srgbClr val="FFC000"/>
                </a:solidFill>
              </a:rPr>
              <a:t>BELIEVE</a:t>
            </a:r>
            <a:r>
              <a:rPr lang="en-US" dirty="0" smtClean="0"/>
              <a:t> IN </a:t>
            </a:r>
            <a:r>
              <a:rPr lang="en-US" dirty="0" smtClean="0">
                <a:solidFill>
                  <a:srgbClr val="7030A0"/>
                </a:solidFill>
                <a:latin typeface="French Script MT" pitchFamily="66" charset="0"/>
              </a:rPr>
              <a:t>HIM</a:t>
            </a:r>
            <a:r>
              <a:rPr lang="en-US" dirty="0" smtClean="0"/>
              <a:t> ON A </a:t>
            </a:r>
            <a:r>
              <a:rPr lang="en-US" dirty="0" smtClean="0">
                <a:latin typeface="Impact" pitchFamily="34" charset="0"/>
              </a:rPr>
              <a:t>GAMBLE</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SHORT RETORT (MORE LATER FROM SCHLESINGER)</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sz="4400" dirty="0" smtClean="0"/>
              <a:t>IF IT WORKS, YOU WILL </a:t>
            </a:r>
            <a:r>
              <a:rPr lang="en-US" sz="4400" dirty="0" smtClean="0">
                <a:solidFill>
                  <a:srgbClr val="C00000"/>
                </a:solidFill>
              </a:rPr>
              <a:t>LATER REGRET</a:t>
            </a:r>
            <a:r>
              <a:rPr lang="en-US" sz="4400" dirty="0" smtClean="0"/>
              <a:t> YOUR IGNOMINIOUS  BEHAVIOR AND </a:t>
            </a:r>
            <a:r>
              <a:rPr lang="en-US" sz="4400" dirty="0" smtClean="0">
                <a:latin typeface="Impact" pitchFamily="34" charset="0"/>
              </a:rPr>
              <a:t>BEG</a:t>
            </a:r>
            <a:r>
              <a:rPr lang="en-US" sz="4400" dirty="0" smtClean="0"/>
              <a:t> FOR </a:t>
            </a:r>
            <a:r>
              <a:rPr lang="en-US" sz="4400" dirty="0" smtClean="0">
                <a:solidFill>
                  <a:srgbClr val="00B050"/>
                </a:solidFill>
              </a:rPr>
              <a:t>FORGIVENESS</a:t>
            </a:r>
            <a:r>
              <a:rPr lang="en-US" sz="4400" dirty="0" smtClean="0"/>
              <a:t>.   PERHAPS IT WILL BE GRANTED.   A REALLY </a:t>
            </a:r>
            <a:r>
              <a:rPr lang="en-US" sz="4400" dirty="0" smtClean="0">
                <a:solidFill>
                  <a:srgbClr val="00B050"/>
                </a:solidFill>
              </a:rPr>
              <a:t>GOOD</a:t>
            </a:r>
            <a:r>
              <a:rPr lang="en-US" sz="4400" dirty="0" smtClean="0"/>
              <a:t> </a:t>
            </a:r>
            <a:r>
              <a:rPr lang="en-US" sz="4400" dirty="0" smtClean="0">
                <a:solidFill>
                  <a:srgbClr val="7030A0"/>
                </a:solidFill>
                <a:latin typeface="French Script MT" pitchFamily="66" charset="0"/>
              </a:rPr>
              <a:t>GOD</a:t>
            </a:r>
            <a:r>
              <a:rPr lang="en-US" sz="4400" dirty="0" smtClean="0"/>
              <a:t> WOULDN’T   CONDEMN YOU TO </a:t>
            </a:r>
            <a:r>
              <a:rPr lang="en-US" sz="4400" dirty="0" smtClean="0">
                <a:solidFill>
                  <a:srgbClr val="FF0000"/>
                </a:solidFill>
              </a:rPr>
              <a:t>HELL</a:t>
            </a:r>
            <a:r>
              <a:rPr lang="en-US" sz="4400" dirty="0" smtClean="0"/>
              <a:t> FOR SUCH A THING</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1737</Words>
  <Application>Microsoft Office PowerPoint</Application>
  <PresentationFormat>On-screen Show (4:3)</PresentationFormat>
  <Paragraphs>79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“THE WILL TO BELIEVE” </vt:lpstr>
      <vt:lpstr>Slide 2</vt:lpstr>
      <vt:lpstr>SOME REALLY SUBSTANTIAL OBJECTIONS (THE “MANY GODS” OBJECTIONS</vt:lpstr>
      <vt:lpstr>THINGS ARE EVEN WORSE FOR THE ARGUMENT</vt:lpstr>
      <vt:lpstr>BACK TO WILLIAM JAMES</vt:lpstr>
      <vt:lpstr>JAMES THINKS LIVE HYPOTHESES CAN COME TO BE BELIEVED</vt:lpstr>
      <vt:lpstr>IT DEPENDS ON INDIVIDUAL PSYCHOLOGY </vt:lpstr>
      <vt:lpstr>ANOTHER OBJECTION TO THE WAGER-ARGUMENT</vt:lpstr>
      <vt:lpstr>SHORT RETORT (MORE LATER FROM SCHLESINGER)</vt:lpstr>
      <vt:lpstr>W. K. CLIFFORD ON “THE ETHICS OF BELIEF”</vt:lpstr>
      <vt:lpstr>(1845 – 1879) W. K. CLIFFORD </vt:lpstr>
      <vt:lpstr>Slide 12</vt:lpstr>
      <vt:lpstr>JAMES CRITICIZES CLIFFORD MAINLY ON THE BASIS OF HIS (JAMES’S) ‘PRAGMATISM’</vt:lpstr>
      <vt:lpstr>OTHER THINGS HAVE INTRINSIC VALUE BESIDES RATIONALITY</vt:lpstr>
      <vt:lpstr>JAMES THINKS THERE IS NO ANSWER TO THE SKEPTICAL ARGUMENTS</vt:lpstr>
      <vt:lpstr>HAPPINESS HAS INTRINSIC VALUE</vt:lpstr>
      <vt:lpstr>LIFE HAS INTRINSIC VALUE</vt:lpstr>
      <vt:lpstr>LIFE HAS INTRINSIC VALUE</vt:lpstr>
      <vt:lpstr>LIFE HAS INTRINSIC VALUE</vt:lpstr>
      <vt:lpstr>FAITH IN A FRIEND HAS INTRINSIC VALUE</vt:lpstr>
      <vt:lpstr>OTHER POSSIBLE INTRINSIC VALUES</vt:lpstr>
      <vt:lpstr>IF THERE ARE OTHER VALUES, THEN IT SEEMS THAT CLIFFORD’S MAXIM SHOULD NOT BE ACCEPTED AS NECESSARILY TRUE</vt:lpstr>
      <vt:lpstr>BACK TO WILLIAM JAMES AGAIN</vt:lpstr>
      <vt:lpstr> JAMES’S THESIS </vt:lpstr>
      <vt:lpstr>YOU ARE INVITED TO CONSIDER HIS ARGUMENTS CAREFULLY</vt:lpstr>
      <vt:lpstr>BUT WHAT ABOUT PASCAL’S WAGER?</vt:lpstr>
      <vt:lpstr>GEORGE SCHLESINGER</vt:lpstr>
      <vt:lpstr>AN IMPROVED VERSION OF PASCAL’S WAGER (NOT G. S.)</vt:lpstr>
      <vt:lpstr>THERE IS NO MANY-GODS PROBLEM FOR THIS VERSION</vt:lpstr>
      <vt:lpstr>Slide 30</vt:lpstr>
      <vt:lpstr>DECISION THEORY ISN’T REALLY APPLICABLE</vt:lpstr>
      <vt:lpstr>THIS VERSION REQUIRE “SCHLESINGER’S PRINCIPLE”</vt:lpstr>
      <vt:lpstr>GEORGE SCHLESINGER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WILL TO BELIEVE</dc:title>
  <dc:creator>Curtis Anthony Anderson</dc:creator>
  <cp:lastModifiedBy>user</cp:lastModifiedBy>
  <cp:revision>51</cp:revision>
  <dcterms:created xsi:type="dcterms:W3CDTF">2012-11-21T18:30:47Z</dcterms:created>
  <dcterms:modified xsi:type="dcterms:W3CDTF">2012-11-28T21:41:08Z</dcterms:modified>
</cp:coreProperties>
</file>