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1" r:id="rId2"/>
    <p:sldId id="293" r:id="rId3"/>
    <p:sldId id="301" r:id="rId4"/>
    <p:sldId id="305" r:id="rId5"/>
    <p:sldId id="306" r:id="rId6"/>
    <p:sldId id="308" r:id="rId7"/>
    <p:sldId id="316" r:id="rId8"/>
    <p:sldId id="322" r:id="rId9"/>
    <p:sldId id="323" r:id="rId10"/>
    <p:sldId id="324" r:id="rId11"/>
    <p:sldId id="317" r:id="rId12"/>
    <p:sldId id="318" r:id="rId13"/>
    <p:sldId id="319" r:id="rId14"/>
    <p:sldId id="320" r:id="rId15"/>
    <p:sldId id="32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47" autoAdjust="0"/>
    <p:restoredTop sz="94660"/>
  </p:normalViewPr>
  <p:slideViewPr>
    <p:cSldViewPr>
      <p:cViewPr varScale="1">
        <p:scale>
          <a:sx n="50" d="100"/>
          <a:sy n="50" d="100"/>
        </p:scale>
        <p:origin x="-9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E874D3-EEEF-4D73-82BD-F0713073FFBE}" type="datetimeFigureOut">
              <a:rPr lang="en-US" smtClean="0"/>
              <a:pPr/>
              <a:t>11/30/2012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A97946-F761-49AB-8248-26F94958DF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8F21A-4576-4A99-AB68-43967EAEC47A}" type="datetimeFigureOut">
              <a:rPr lang="en-US" smtClean="0"/>
              <a:pPr/>
              <a:t>11/30/2012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E56903-CCD6-434C-8FFF-CC761638BF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8F21A-4576-4A99-AB68-43967EAEC47A}" type="datetimeFigureOut">
              <a:rPr lang="en-US" smtClean="0"/>
              <a:pPr/>
              <a:t>11/30/2012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903-CCD6-434C-8FFF-CC761638BF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(1845 – 1879)</a:t>
            </a:r>
            <a:br>
              <a:rPr lang="en-US" dirty="0" smtClean="0"/>
            </a:br>
            <a:r>
              <a:rPr lang="en-US" dirty="0" smtClean="0">
                <a:solidFill>
                  <a:srgbClr val="FF0000"/>
                </a:solidFill>
              </a:rPr>
              <a:t>W. K. CLIFFORD </a:t>
            </a:r>
            <a:endParaRPr lang="en-US" dirty="0">
              <a:solidFill>
                <a:srgbClr val="FF0000"/>
              </a:solidFill>
            </a:endParaRPr>
          </a:p>
        </p:txBody>
      </p:sp>
      <p:pic>
        <p:nvPicPr>
          <p:cNvPr id="4" name="Content Placeholder 3" descr="clifford.jpg"/>
          <p:cNvPicPr>
            <a:picLocks noGrp="1" noChangeAspect="1"/>
          </p:cNvPicPr>
          <p:nvPr>
            <p:ph idx="1"/>
          </p:nvPr>
        </p:nvPicPr>
        <p:blipFill>
          <a:blip r:embed="rId2" cstate="print"/>
          <a:stretch>
            <a:fillRect/>
          </a:stretch>
        </p:blipFill>
        <p:spPr>
          <a:xfrm>
            <a:off x="2667000" y="1752600"/>
            <a:ext cx="4114800" cy="4267200"/>
          </a:xfr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 DISCUSSES GREED AND CONCLUDES THAT THE OBJECTION HAS LITTLE MERIT </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IMPROVED VERSION OF PASCAL’S WAGER (NOT G. 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CONSIDER SOME DOCTRINE THAT PROMISES ETERNAL LIFE AND WHICH HAS SOME PROBABILITY  (FOR YOU) OF BEING TRUE.    CONSIDER ONLY A LIVE  OPTION (I.E., LIVE FOR YOU).</a:t>
            </a:r>
          </a:p>
          <a:p>
            <a:pPr marL="514350" indent="-514350">
              <a:buNone/>
            </a:pPr>
            <a:r>
              <a:rPr lang="en-US" dirty="0" smtClean="0"/>
              <a:t>IF THERE IS NO SUCH HYPOTHESIS, FORGET IT.  NO VERSION OF PASCAL’S WAGER IS GOING TO WORK FOR YOU.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IS NO MANY-GODS PROBLEM FOR THIS VERSION</a:t>
            </a:r>
            <a:endParaRPr lang="en-US" dirty="0"/>
          </a:p>
        </p:txBody>
      </p:sp>
      <p:sp>
        <p:nvSpPr>
          <p:cNvPr id="3" name="Content Placeholder 2"/>
          <p:cNvSpPr>
            <a:spLocks noGrp="1"/>
          </p:cNvSpPr>
          <p:nvPr>
            <p:ph idx="1"/>
          </p:nvPr>
        </p:nvSpPr>
        <p:spPr/>
        <p:txBody>
          <a:bodyPr/>
          <a:lstStyle/>
          <a:p>
            <a:pPr>
              <a:buNone/>
            </a:pPr>
            <a:r>
              <a:rPr lang="en-US" dirty="0" smtClean="0"/>
              <a:t>IF YOU COULDN’T SEE YOURSELF EVER COMING TO BELIEVE THAT WHISTLING ‘DIXIE’ WOULD CAUSE ETERNAL LIFE,  IT IS NOT A LIVE OPTION.</a:t>
            </a:r>
          </a:p>
          <a:p>
            <a:pPr>
              <a:buNone/>
            </a:pPr>
            <a:r>
              <a:rPr lang="en-US" dirty="0" smtClean="0"/>
              <a:t>IF THERE ARE SEVERAL POSSIBILITIES (FOR YOU), PICK THE ONE THAT HAS THE GREATEST PROBABILITY  ON YOUR EVIDENCE.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YOU MUST ALSO CONSIDER WHAT WILL BE LOST IF YOU ADOPT THE PRACTICES THAT YOU THINK MIGHT LEAD TO BELIEF.   ALSO YOU MUST CONSIDER, AS BEST YOU CAN,  HOW LIKELY IT IS THAT YOU WILL SUCCEED IN INDUCING BELIEF  IN THE DOCTRINES.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VERSION REQUIRE “SCHLESINGER’S PRINCIPLE”</a:t>
            </a:r>
            <a:endParaRPr lang="en-US" dirty="0"/>
          </a:p>
        </p:txBody>
      </p:sp>
      <p:sp>
        <p:nvSpPr>
          <p:cNvPr id="3" name="Content Placeholder 2"/>
          <p:cNvSpPr>
            <a:spLocks noGrp="1"/>
          </p:cNvSpPr>
          <p:nvPr>
            <p:ph idx="1"/>
          </p:nvPr>
        </p:nvSpPr>
        <p:spPr/>
        <p:txBody>
          <a:bodyPr/>
          <a:lstStyle/>
          <a:p>
            <a:pPr marL="514350" indent="-514350">
              <a:buAutoNum type="arabicParenBoth" startAt="3"/>
            </a:pPr>
            <a:r>
              <a:rPr lang="en-US" dirty="0" smtClean="0"/>
              <a:t>IF WE ADOPT SCHLESINGER’S IDEA,  THE WAGER </a:t>
            </a:r>
            <a:r>
              <a:rPr lang="en-US" i="1" dirty="0" smtClean="0"/>
              <a:t>MAY </a:t>
            </a:r>
            <a:r>
              <a:rPr lang="en-US" dirty="0" smtClean="0"/>
              <a:t>GO THROUGH (FOR YOU).  </a:t>
            </a:r>
          </a:p>
          <a:p>
            <a:pPr marL="514350" indent="-514350">
              <a:buNone/>
            </a:pPr>
            <a:endParaRPr lang="en-US" dirty="0" smtClean="0"/>
          </a:p>
          <a:p>
            <a:pPr marL="514350" indent="-514350">
              <a:buNone/>
            </a:pPr>
            <a:r>
              <a:rPr lang="en-US" dirty="0" smtClean="0"/>
              <a:t>     THIS VERSION IS BOUND TO BE HIGHLY CONTROVERSIAL.   YOU MUST CONSIDER IT YOURSELF AND DECIDE IF THERE IS ANYTHING TO IT.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DECISION THEORY ISN’T REALLY APPLICABLE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SPECIALISTS IN THE THEORY OF RATIONAL DECISION-MAKING AND PROBABILITY DO NOT KNOW HOW TO DEAL WITH “INFINITE PAYOFFS” (E.G.  ETERNAL BLISS).   THIS IS ANOTHER PROBLEM WITH PASCAL’S WAGER.  SCHLESINGER SUGGESTS A WAY OF MAKING THE BEST DECISION IN SUCH A CASE.   IT IS HIGHLY SPECULATIVE.   (I DO NOT KNOW OF ANY DISCUSSION OF IT IN THE PHILOSOPHICAL LITERATURE).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william-james-3-sized.jpg"/>
          <p:cNvPicPr>
            <a:picLocks noGrp="1" noChangeAspect="1"/>
          </p:cNvPicPr>
          <p:nvPr>
            <p:ph idx="1"/>
          </p:nvPr>
        </p:nvPicPr>
        <p:blipFill>
          <a:blip r:embed="rId2" cstate="print"/>
          <a:stretch>
            <a:fillRect/>
          </a:stretch>
        </p:blipFill>
        <p:spPr>
          <a:xfrm>
            <a:off x="2590800" y="1295400"/>
            <a:ext cx="3657600" cy="51054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dirty="0" smtClean="0">
                <a:solidFill>
                  <a:srgbClr val="FF0000"/>
                </a:solidFill>
              </a:rPr>
              <a:t>IF THERE ARE OTHER VALUES, THEN IT SEEMS THAT CLIFFORD’S MAXIM SHOULD NOT BE ACCEPTED AS </a:t>
            </a:r>
            <a:r>
              <a:rPr lang="en-US" i="1" dirty="0" smtClean="0">
                <a:solidFill>
                  <a:srgbClr val="FF0000"/>
                </a:solidFill>
              </a:rPr>
              <a:t>NECESSARILY </a:t>
            </a:r>
            <a:r>
              <a:rPr lang="en-US" dirty="0" smtClean="0">
                <a:solidFill>
                  <a:srgbClr val="FF0000"/>
                </a:solidFill>
              </a:rPr>
              <a:t>TRUE</a:t>
            </a:r>
            <a:endParaRPr lang="en-US" dirty="0">
              <a:solidFill>
                <a:srgbClr val="FF0000"/>
              </a:solidFill>
            </a:endParaRPr>
          </a:p>
        </p:txBody>
      </p:sp>
      <p:sp>
        <p:nvSpPr>
          <p:cNvPr id="3" name="Content Placeholder 2"/>
          <p:cNvSpPr>
            <a:spLocks noGrp="1"/>
          </p:cNvSpPr>
          <p:nvPr>
            <p:ph idx="1"/>
          </p:nvPr>
        </p:nvSpPr>
        <p:spPr>
          <a:xfrm>
            <a:off x="457200" y="2941637"/>
            <a:ext cx="8229600" cy="3916363"/>
          </a:xfrm>
        </p:spPr>
        <p:txBody>
          <a:bodyPr/>
          <a:lstStyle/>
          <a:p>
            <a:pPr>
              <a:buNone/>
            </a:pPr>
            <a:r>
              <a:rPr lang="en-US" dirty="0" smtClean="0"/>
              <a:t> NOTE:  IF YOU </a:t>
            </a:r>
            <a:r>
              <a:rPr lang="en-US" b="1" dirty="0" smtClean="0"/>
              <a:t>DON’T</a:t>
            </a:r>
            <a:r>
              <a:rPr lang="en-US" dirty="0" smtClean="0"/>
              <a:t> </a:t>
            </a:r>
            <a:r>
              <a:rPr lang="en-US" dirty="0" smtClean="0">
                <a:solidFill>
                  <a:srgbClr val="FFC000"/>
                </a:solidFill>
              </a:rPr>
              <a:t>BELIEVE </a:t>
            </a:r>
            <a:r>
              <a:rPr lang="en-US" dirty="0" smtClean="0"/>
              <a:t>IN </a:t>
            </a:r>
            <a:r>
              <a:rPr lang="en-US" dirty="0" smtClean="0">
                <a:latin typeface="Impact" pitchFamily="34" charset="0"/>
              </a:rPr>
              <a:t>OBJECTIVE</a:t>
            </a:r>
            <a:r>
              <a:rPr lang="en-US" dirty="0" smtClean="0"/>
              <a:t> </a:t>
            </a:r>
            <a:r>
              <a:rPr lang="en-US" dirty="0" smtClean="0">
                <a:solidFill>
                  <a:srgbClr val="00B050"/>
                </a:solidFill>
              </a:rPr>
              <a:t>RIGHT </a:t>
            </a:r>
            <a:r>
              <a:rPr lang="en-US" dirty="0" smtClean="0"/>
              <a:t>AND </a:t>
            </a:r>
            <a:r>
              <a:rPr lang="en-US" dirty="0" smtClean="0">
                <a:solidFill>
                  <a:srgbClr val="C00000"/>
                </a:solidFill>
              </a:rPr>
              <a:t>WRONG</a:t>
            </a:r>
            <a:r>
              <a:rPr lang="en-US" dirty="0" smtClean="0"/>
              <a:t>,  THEN  IGNORING THE EVIDENCE WON’T BE “</a:t>
            </a:r>
            <a:r>
              <a:rPr lang="en-US" dirty="0" smtClean="0">
                <a:solidFill>
                  <a:srgbClr val="FF0000"/>
                </a:solidFill>
              </a:rPr>
              <a:t>WRONG</a:t>
            </a:r>
            <a:r>
              <a:rPr lang="en-US" dirty="0" smtClean="0"/>
              <a:t>”.    IN THAT CASE,  NEITHER </a:t>
            </a:r>
            <a:r>
              <a:rPr lang="en-US" b="1" dirty="0" smtClean="0"/>
              <a:t>CLIFFORD’S MAXIM </a:t>
            </a:r>
            <a:r>
              <a:rPr lang="en-US" dirty="0" smtClean="0"/>
              <a:t>NOR THE SUGGESTED COUNTEREXAMPLES  WILL BE APPROPRIATE.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smtClean="0">
                <a:solidFill>
                  <a:srgbClr val="FF0000"/>
                </a:solidFill>
              </a:rPr>
              <a:t>JAMES’S THESIS </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normAutofit fontScale="92500"/>
          </a:bodyPr>
          <a:lstStyle/>
          <a:p>
            <a:pPr>
              <a:buNone/>
            </a:pPr>
            <a:r>
              <a:rPr lang="en-US" dirty="0" smtClean="0"/>
              <a:t>    </a:t>
            </a:r>
            <a:r>
              <a:rPr lang="en-US" i="1" dirty="0" smtClean="0"/>
              <a:t>“</a:t>
            </a:r>
            <a:r>
              <a:rPr lang="en-US" dirty="0" smtClean="0"/>
              <a:t>OUR PASSIONAL NATURE NOT ONLY LAWFULLY MAY, BUT MUST, DECIDE AN OPTION BETWEEN PROPOSITIONS, WHENEVER IT IS A GENUINE OPTION THAT CANNOT BY ITS NATURE BE DECIDED ON INTELLECTUAL GROUNDS; FOR TO SAY, UNDER SUCH CIRCUMSTANCES </a:t>
            </a:r>
            <a:r>
              <a:rPr lang="en-US" i="1" dirty="0" smtClean="0"/>
              <a:t>, ‘DO NOT DECIDE, BUT LEAVE THE QUESTION OPEN’ </a:t>
            </a:r>
            <a:r>
              <a:rPr lang="en-US" dirty="0" smtClean="0"/>
              <a:t>IS ITSELF A PASSIONAL DECISION, - JUST LIKE DECIDING YES OR NO, AND IS ATTENDED WITH THE SAME RISK OF LOSING THE TRUTH.</a:t>
            </a:r>
            <a:r>
              <a:rPr lang="en-US" i="1" dirty="0" smtClean="0"/>
              <a:t>” </a:t>
            </a:r>
            <a:r>
              <a:rPr lang="en-US" dirty="0" smtClean="0"/>
              <a:t>( p. 125):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YOU ARE INVITED TO CONSIDER HIS ARGUMENTS CAREFULLY</a:t>
            </a:r>
            <a:endParaRPr lang="en-US" dirty="0">
              <a:solidFill>
                <a:srgbClr val="FF0000"/>
              </a:solidFill>
            </a:endParaRPr>
          </a:p>
        </p:txBody>
      </p:sp>
      <p:sp>
        <p:nvSpPr>
          <p:cNvPr id="3" name="Content Placeholder 2"/>
          <p:cNvSpPr>
            <a:spLocks noGrp="1"/>
          </p:cNvSpPr>
          <p:nvPr>
            <p:ph idx="1"/>
          </p:nvPr>
        </p:nvSpPr>
        <p:spPr>
          <a:xfrm>
            <a:off x="381000" y="1828800"/>
            <a:ext cx="8229600" cy="4724400"/>
          </a:xfrm>
        </p:spPr>
        <p:txBody>
          <a:bodyPr/>
          <a:lstStyle/>
          <a:p>
            <a:pPr>
              <a:buNone/>
            </a:pPr>
            <a:r>
              <a:rPr lang="en-US" dirty="0" smtClean="0"/>
              <a:t>    </a:t>
            </a:r>
            <a:r>
              <a:rPr lang="en-US" sz="3600" dirty="0" smtClean="0"/>
              <a:t>SOME OF THEM ASSUME  ‘TRUTH = USEFULNESS’,   SOME ASSUME EXTREME SKEPTICISM,  AND  SOME ASSUME THAT ANY STANDARDS THAT ONE USES ARE ‘SUBJECTIVE’,  E.G. THAT THE STANDARDS OF SCIENCE ARE NO MORE NOR LESS OBJECTIVE THAN THOSE OF RELIGION</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BUT WHAT ABOUT PASCAL’S WAGER?</a:t>
            </a:r>
            <a:endParaRPr lang="en-US" dirty="0">
              <a:solidFill>
                <a:srgbClr val="FF0000"/>
              </a:solidFill>
            </a:endParaRP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t>   </a:t>
            </a:r>
            <a:r>
              <a:rPr lang="en-US" sz="4000" dirty="0" smtClean="0"/>
              <a:t>AS STATED,  IT IS  NOT AT ALL A GOOD ARGUMENT.   THE MANY-GODS OBJECTION SEEMS VERY SERIOUS.   THERE IS ALSO THE PSYCHOLOGICAL PROBLEM OF EVEN GETTING YOURSELF TO BELIEVE SOMETHING BY ACTING AS IF YOU DO.   IT MAY NOT WORK FOR YOU.</a:t>
            </a:r>
            <a:endParaRPr lang="en-US"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rgbClr val="FF0000"/>
                </a:solidFill>
              </a:rPr>
              <a:t>GEORGE SCHLESINGER</a:t>
            </a:r>
            <a:endParaRPr lang="en-US" sz="6000" dirty="0">
              <a:solidFill>
                <a:srgbClr val="FF0000"/>
              </a:solidFill>
            </a:endParaRPr>
          </a:p>
        </p:txBody>
      </p:sp>
      <p:sp>
        <p:nvSpPr>
          <p:cNvPr id="3" name="Content Placeholder 2"/>
          <p:cNvSpPr>
            <a:spLocks noGrp="1"/>
          </p:cNvSpPr>
          <p:nvPr>
            <p:ph idx="1"/>
          </p:nvPr>
        </p:nvSpPr>
        <p:spPr>
          <a:xfrm>
            <a:off x="457200" y="2133600"/>
            <a:ext cx="8229600" cy="3992563"/>
          </a:xfrm>
        </p:spPr>
        <p:txBody>
          <a:bodyPr>
            <a:normAutofit/>
          </a:bodyPr>
          <a:lstStyle/>
          <a:p>
            <a:pPr>
              <a:buNone/>
            </a:pPr>
            <a:r>
              <a:rPr lang="en-US" sz="6600" dirty="0" smtClean="0"/>
              <a:t>    </a:t>
            </a:r>
            <a:r>
              <a:rPr lang="en-US" sz="7200" dirty="0" smtClean="0"/>
              <a:t>“A CENTRAL    		  	   THEISTIC    		ARGUMENT</a:t>
            </a:r>
            <a:r>
              <a:rPr lang="en-US" sz="6600" dirty="0" smtClean="0"/>
              <a:t>”</a:t>
            </a:r>
            <a:endParaRPr lang="en-US" sz="6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  WILL TRY TO ANSWER THREE OBJECTIONS TO PASCAL’S WAGER</a:t>
            </a:r>
            <a:endParaRPr lang="en-US" dirty="0"/>
          </a:p>
        </p:txBody>
      </p:sp>
      <p:sp>
        <p:nvSpPr>
          <p:cNvPr id="3" name="Content Placeholder 2"/>
          <p:cNvSpPr>
            <a:spLocks noGrp="1"/>
          </p:cNvSpPr>
          <p:nvPr>
            <p:ph idx="1"/>
          </p:nvPr>
        </p:nvSpPr>
        <p:spPr/>
        <p:txBody>
          <a:bodyPr/>
          <a:lstStyle/>
          <a:p>
            <a:r>
              <a:rPr lang="en-US" dirty="0" smtClean="0"/>
              <a:t>FIRST TWO ARE WIDELY KNOWN.  THIRD IS OF RECENT ORIGIN.  S. WILL ALSO URGE THAT THE REPLY TO THE THIRD WILL BE BASED ON AN ARGUMENT INDISPENSABLE IN ALMOST ALL (!) THEISTIC “PROOFS”.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FIRST OBJECTION WAS MENTIONED AND DISCUSSED BY JAMES</a:t>
            </a:r>
            <a:endParaRPr lang="en-US" dirty="0"/>
          </a:p>
        </p:txBody>
      </p:sp>
      <p:sp>
        <p:nvSpPr>
          <p:cNvPr id="3" name="Content Placeholder 2"/>
          <p:cNvSpPr>
            <a:spLocks noGrp="1"/>
          </p:cNvSpPr>
          <p:nvPr>
            <p:ph idx="1"/>
          </p:nvPr>
        </p:nvSpPr>
        <p:spPr/>
        <p:txBody>
          <a:bodyPr/>
          <a:lstStyle/>
          <a:p>
            <a:pPr marL="514350" indent="-514350">
              <a:buAutoNum type="arabicParenBoth"/>
            </a:pPr>
            <a:r>
              <a:rPr lang="en-US" dirty="0" smtClean="0"/>
              <a:t>PW  IS REPUGNANT, UNSEEMLY, AND MERCENARY.    </a:t>
            </a:r>
          </a:p>
          <a:p>
            <a:pPr marL="514350" indent="-514350">
              <a:buNone/>
            </a:pPr>
            <a:r>
              <a:rPr lang="en-US" dirty="0" smtClean="0"/>
              <a:t>THIS IS NO REAL OBJECTION TO THE COGENCY OF THE ARGUMENT.   IT MAY HAVE RELEVANCE TO WHETHER OR NOT A THEIST OUGHT TO TRY TO PERSUADE OTHERS WITH PW.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TotalTime>
  <Words>663</Words>
  <Application>Microsoft Office PowerPoint</Application>
  <PresentationFormat>On-screen Show (4:3)</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(1845 – 1879) W. K. CLIFFORD </vt:lpstr>
      <vt:lpstr>Slide 2</vt:lpstr>
      <vt:lpstr>IF THERE ARE OTHER VALUES, THEN IT SEEMS THAT CLIFFORD’S MAXIM SHOULD NOT BE ACCEPTED AS NECESSARILY TRUE</vt:lpstr>
      <vt:lpstr> JAMES’S THESIS </vt:lpstr>
      <vt:lpstr>YOU ARE INVITED TO CONSIDER HIS ARGUMENTS CAREFULLY</vt:lpstr>
      <vt:lpstr>BUT WHAT ABOUT PASCAL’S WAGER?</vt:lpstr>
      <vt:lpstr>GEORGE SCHLESINGER</vt:lpstr>
      <vt:lpstr>S.  WILL TRY TO ANSWER THREE OBJECTIONS TO PASCAL’S WAGER</vt:lpstr>
      <vt:lpstr>FIRST OBJECTION WAS MENTIONED AND DISCUSSED BY JAMES</vt:lpstr>
      <vt:lpstr>S. DISCUSSES GREED AND CONCLUDES THAT THE OBJECTION HAS LITTLE MERIT </vt:lpstr>
      <vt:lpstr>AN IMPROVED VERSION OF PASCAL’S WAGER (NOT G. S.)</vt:lpstr>
      <vt:lpstr>THERE IS NO MANY-GODS PROBLEM FOR THIS VERSION</vt:lpstr>
      <vt:lpstr>Slide 13</vt:lpstr>
      <vt:lpstr>THIS VERSION REQUIRE “SCHLESINGER’S PRINCIPLE”</vt:lpstr>
      <vt:lpstr>DECISION THEORY ISN’T REALLY APPLICABLE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WILL TO BELIEVE</dc:title>
  <dc:creator>Curtis Anthony Anderson</dc:creator>
  <cp:lastModifiedBy>Tony Anderson</cp:lastModifiedBy>
  <cp:revision>52</cp:revision>
  <dcterms:created xsi:type="dcterms:W3CDTF">2012-11-21T18:30:47Z</dcterms:created>
  <dcterms:modified xsi:type="dcterms:W3CDTF">2012-11-30T22:50:19Z</dcterms:modified>
</cp:coreProperties>
</file>