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62" r:id="rId5"/>
    <p:sldId id="258" r:id="rId6"/>
    <p:sldId id="263" r:id="rId7"/>
    <p:sldId id="259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EA21-F2E9-433E-8C09-63437CF83443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50253-3A38-4FBC-A1D7-AAE5AA802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50253-3A38-4FBC-A1D7-AAE5AA802B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50253-3A38-4FBC-A1D7-AAE5AA802B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3A02-3307-46D9-BD79-D2AEE8286326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50F3-79CA-4EEC-831F-46CCD0E64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LECTURE 3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dirty="0" smtClean="0"/>
              <a:t>HUME, “OF MIRACLES”,  PART I</a:t>
            </a:r>
          </a:p>
          <a:p>
            <a:pPr>
              <a:buNone/>
            </a:pPr>
            <a:r>
              <a:rPr lang="en-US" sz="5400" dirty="0" smtClean="0">
                <a:solidFill>
                  <a:srgbClr val="C00000"/>
                </a:solidFill>
              </a:rPr>
              <a:t>    ALISTAIR </a:t>
            </a:r>
            <a:r>
              <a:rPr lang="en-US" sz="5400" dirty="0" err="1" smtClean="0">
                <a:solidFill>
                  <a:srgbClr val="C00000"/>
                </a:solidFill>
              </a:rPr>
              <a:t>McKINNON</a:t>
            </a:r>
            <a:endParaRPr lang="en-US" sz="5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FFC000"/>
                </a:solidFill>
              </a:rPr>
              <a:t>   “WHAT IS A MIRACLE?”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7030A0"/>
                </a:solidFill>
                <a:latin typeface="Impact" pitchFamily="34" charset="0"/>
              </a:rPr>
              <a:t>HUME’S GENERAL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DEFINITION OF (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THEISTIC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latin typeface="Impact" pitchFamily="34" charset="0"/>
              </a:rPr>
              <a:t>                                 MIRACLE</a:t>
            </a:r>
          </a:p>
          <a:p>
            <a:pPr>
              <a:buNone/>
            </a:pPr>
            <a:r>
              <a:rPr lang="en-US" sz="4000" u="sng" dirty="0" smtClean="0">
                <a:solidFill>
                  <a:srgbClr val="FFC000"/>
                </a:solidFill>
                <a:latin typeface="Impact" pitchFamily="34" charset="0"/>
              </a:rPr>
              <a:t>Definition</a:t>
            </a:r>
            <a:r>
              <a:rPr lang="en-US" sz="4000" dirty="0" smtClean="0"/>
              <a:t>:    A </a:t>
            </a:r>
            <a:r>
              <a:rPr lang="en-US" sz="4000" dirty="0" smtClean="0">
                <a:solidFill>
                  <a:srgbClr val="00B050"/>
                </a:solidFill>
              </a:rPr>
              <a:t>possible </a:t>
            </a:r>
            <a:r>
              <a:rPr lang="en-US" sz="4000" dirty="0" smtClean="0">
                <a:latin typeface="Impact" pitchFamily="34" charset="0"/>
              </a:rPr>
              <a:t>event</a:t>
            </a:r>
            <a:r>
              <a:rPr lang="en-US" sz="4000" dirty="0" smtClean="0"/>
              <a:t> is </a:t>
            </a:r>
            <a:r>
              <a:rPr lang="en-US" sz="4000" i="1" dirty="0" smtClean="0">
                <a:solidFill>
                  <a:srgbClr val="C00000"/>
                </a:solidFill>
              </a:rPr>
              <a:t>T-miraculous</a:t>
            </a:r>
            <a:r>
              <a:rPr lang="en-US" sz="4000" i="1" dirty="0" smtClean="0"/>
              <a:t> </a:t>
            </a:r>
            <a:r>
              <a:rPr lang="en-US" sz="4000" dirty="0" smtClean="0"/>
              <a:t>if  and only if:   </a:t>
            </a:r>
            <a:r>
              <a:rPr lang="en-US" sz="4000" b="1" dirty="0" smtClean="0">
                <a:solidFill>
                  <a:srgbClr val="7030A0"/>
                </a:solidFill>
              </a:rPr>
              <a:t>were </a:t>
            </a:r>
            <a:r>
              <a:rPr lang="en-US" sz="4000" dirty="0" smtClean="0"/>
              <a:t>it to occur, it </a:t>
            </a:r>
            <a:r>
              <a:rPr lang="en-US" sz="4000" b="1" dirty="0" smtClean="0">
                <a:solidFill>
                  <a:srgbClr val="7030A0"/>
                </a:solidFill>
              </a:rPr>
              <a:t>would</a:t>
            </a:r>
            <a:r>
              <a:rPr lang="en-US" sz="4000" dirty="0" smtClean="0"/>
              <a:t> falsify what </a:t>
            </a:r>
            <a:r>
              <a:rPr lang="en-US" sz="4000" b="1" dirty="0" smtClean="0">
                <a:solidFill>
                  <a:srgbClr val="7030A0"/>
                </a:solidFill>
              </a:rPr>
              <a:t>would</a:t>
            </a:r>
            <a:r>
              <a:rPr lang="en-US" sz="4000" dirty="0" smtClean="0">
                <a:solidFill>
                  <a:srgbClr val="7030A0"/>
                </a:solidFill>
              </a:rPr>
              <a:t> </a:t>
            </a:r>
            <a:r>
              <a:rPr lang="en-US" sz="4000" b="1" dirty="0" smtClean="0"/>
              <a:t>otherwise </a:t>
            </a:r>
            <a:r>
              <a:rPr lang="en-US" sz="4000" dirty="0" smtClean="0"/>
              <a:t>be a </a:t>
            </a:r>
            <a:r>
              <a:rPr lang="en-US" sz="4000" dirty="0" smtClean="0">
                <a:latin typeface="Impact" pitchFamily="34" charset="0"/>
              </a:rPr>
              <a:t>law of nature </a:t>
            </a:r>
            <a:r>
              <a:rPr lang="en-US" sz="4000" dirty="0" smtClean="0"/>
              <a:t>and its occurrence, if </a:t>
            </a:r>
            <a:r>
              <a:rPr lang="en-US" sz="4000" b="1" dirty="0" smtClean="0">
                <a:solidFill>
                  <a:srgbClr val="FFC000"/>
                </a:solidFill>
              </a:rPr>
              <a:t>known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7030A0"/>
                </a:solidFill>
              </a:rPr>
              <a:t>would</a:t>
            </a:r>
            <a:r>
              <a:rPr lang="en-US" sz="4000" dirty="0" smtClean="0"/>
              <a:t> be </a:t>
            </a:r>
            <a:r>
              <a:rPr lang="en-US" sz="4000" b="1" dirty="0" smtClean="0">
                <a:solidFill>
                  <a:srgbClr val="FFC000"/>
                </a:solidFill>
              </a:rPr>
              <a:t>evidence</a:t>
            </a:r>
            <a:r>
              <a:rPr lang="en-US" sz="4000" dirty="0" smtClean="0"/>
              <a:t> for the </a:t>
            </a:r>
            <a:r>
              <a:rPr lang="en-US" sz="4000" b="1" dirty="0" smtClean="0">
                <a:latin typeface="Century Gothic" pitchFamily="34" charset="0"/>
              </a:rPr>
              <a:t>existence</a:t>
            </a:r>
            <a:r>
              <a:rPr lang="en-US" sz="4000" dirty="0" smtClean="0"/>
              <a:t> of </a:t>
            </a:r>
            <a:r>
              <a:rPr lang="en-US" sz="4400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4400" dirty="0" smtClean="0"/>
              <a:t>.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L 0.25 0.33333  L 0 0.33333  L 0 0  Z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7  0.125 0.16667  C 0.125 0.25867  0.069 0.33333  0 0.33333  C -0.069 0.33333  -0.125 0.25867  -0.125 0.16667  C -0.125 0.07467  -0.069 0  0 0  Z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LET US RETURN TO HUME’S ESSAY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HUME </a:t>
            </a:r>
            <a:r>
              <a:rPr lang="en-US" dirty="0" smtClean="0"/>
              <a:t>MAKES A NUMBER OF </a:t>
            </a:r>
            <a:r>
              <a:rPr lang="en-US" dirty="0" smtClean="0">
                <a:solidFill>
                  <a:srgbClr val="00B050"/>
                </a:solidFill>
              </a:rPr>
              <a:t>VERY GOOD </a:t>
            </a:r>
            <a:r>
              <a:rPr lang="en-US" dirty="0" smtClean="0"/>
              <a:t>POINTS ABOUT THE </a:t>
            </a:r>
            <a:r>
              <a:rPr lang="en-US" dirty="0" smtClean="0">
                <a:latin typeface="Impact" pitchFamily="34" charset="0"/>
              </a:rPr>
              <a:t>RELIABILITY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C000"/>
                </a:solidFill>
              </a:rPr>
              <a:t>TESTIMONY</a:t>
            </a:r>
            <a:r>
              <a:rPr lang="en-US" dirty="0" smtClean="0"/>
              <a:t> AS TO MIRACLES.</a:t>
            </a:r>
          </a:p>
          <a:p>
            <a:pPr>
              <a:buNone/>
            </a:pPr>
            <a:r>
              <a:rPr lang="en-US" dirty="0" smtClean="0"/>
              <a:t>BUT HE ALSO CLAIMS TO HAVE A </a:t>
            </a:r>
            <a:r>
              <a:rPr lang="en-US" dirty="0" smtClean="0">
                <a:solidFill>
                  <a:srgbClr val="00B050"/>
                </a:solidFill>
              </a:rPr>
              <a:t>GENERAL ARGUMENT </a:t>
            </a:r>
            <a:r>
              <a:rPr lang="en-US" dirty="0" smtClean="0"/>
              <a:t>THAT WILL  “with the wise and learned, be an everlasting check to all kinds of superstitious delusion, and consequently, will be useful as long as the world endures.”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HUME’S GENERAL ARGUMENT AGAINST MIRACLES (RECONSTRUCTION)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HUME’S </a:t>
            </a:r>
            <a:r>
              <a:rPr lang="en-US" dirty="0" smtClean="0">
                <a:latin typeface="Impact" pitchFamily="34" charset="0"/>
              </a:rPr>
              <a:t>PRINCIPLE OF </a:t>
            </a:r>
            <a:r>
              <a:rPr lang="en-US" dirty="0" smtClean="0">
                <a:solidFill>
                  <a:srgbClr val="FFC000"/>
                </a:solidFill>
                <a:latin typeface="Impact" pitchFamily="34" charset="0"/>
              </a:rPr>
              <a:t>REASONABLE BELIEF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HPR</a:t>
            </a:r>
            <a:r>
              <a:rPr lang="en-US" dirty="0" smtClean="0"/>
              <a:t>)  IF A </a:t>
            </a:r>
            <a:r>
              <a:rPr lang="en-US" sz="3600" dirty="0" smtClean="0"/>
              <a:t>LARGE</a:t>
            </a:r>
            <a:r>
              <a:rPr lang="en-US" dirty="0" smtClean="0"/>
              <a:t> NUMBER OF </a:t>
            </a:r>
            <a:r>
              <a:rPr lang="en-US" b="1" dirty="0" smtClean="0"/>
              <a:t>A</a:t>
            </a:r>
            <a:r>
              <a:rPr lang="en-US" dirty="0" smtClean="0"/>
              <a:t>’s HAVE BEEN EXAMINED,  SAY </a:t>
            </a:r>
            <a:r>
              <a:rPr lang="en-US" b="1" dirty="0" smtClean="0"/>
              <a:t>m</a:t>
            </a:r>
            <a:r>
              <a:rPr lang="en-US" dirty="0" smtClean="0"/>
              <a:t>,  AND </a:t>
            </a:r>
            <a:r>
              <a:rPr lang="en-US" b="1" dirty="0" smtClean="0"/>
              <a:t>n</a:t>
            </a:r>
            <a:r>
              <a:rPr lang="en-US" dirty="0" smtClean="0"/>
              <a:t> OF THEM HAVE BEEN </a:t>
            </a:r>
            <a:r>
              <a:rPr lang="en-US" b="1" dirty="0" smtClean="0">
                <a:solidFill>
                  <a:srgbClr val="FFC000"/>
                </a:solidFill>
              </a:rPr>
              <a:t>FOUND</a:t>
            </a:r>
            <a:r>
              <a:rPr lang="en-US" dirty="0" smtClean="0"/>
              <a:t> TO BE  </a:t>
            </a:r>
            <a:r>
              <a:rPr lang="en-US" b="1" dirty="0" smtClean="0"/>
              <a:t>B</a:t>
            </a:r>
            <a:r>
              <a:rPr lang="en-US" dirty="0" smtClean="0"/>
              <a:t>’s ,  THEN  ONE’S </a:t>
            </a:r>
            <a:r>
              <a:rPr lang="en-US" b="1" dirty="0" smtClean="0">
                <a:solidFill>
                  <a:srgbClr val="FFC000"/>
                </a:solidFill>
              </a:rPr>
              <a:t>CONFIDENCE</a:t>
            </a:r>
            <a:r>
              <a:rPr lang="en-US" dirty="0" smtClean="0"/>
              <a:t> THAT THE NEXT </a:t>
            </a:r>
            <a:r>
              <a:rPr lang="en-US" b="1" dirty="0" smtClean="0"/>
              <a:t>A</a:t>
            </a:r>
            <a:r>
              <a:rPr lang="en-US" dirty="0" smtClean="0"/>
              <a:t> WILL BE A </a:t>
            </a:r>
            <a:r>
              <a:rPr lang="en-US" b="1" dirty="0" smtClean="0"/>
              <a:t>B </a:t>
            </a:r>
            <a:r>
              <a:rPr lang="en-US" dirty="0" smtClean="0"/>
              <a:t>SHOULD BE  OF </a:t>
            </a:r>
            <a:r>
              <a:rPr lang="en-US" dirty="0" smtClean="0">
                <a:latin typeface="Impact" pitchFamily="34" charset="0"/>
              </a:rPr>
              <a:t>DEGREE</a:t>
            </a:r>
            <a:r>
              <a:rPr lang="en-US" dirty="0" smtClean="0"/>
              <a:t>  </a:t>
            </a:r>
            <a:r>
              <a:rPr lang="en-US" b="1" dirty="0" smtClean="0"/>
              <a:t>n/m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HUME’S GENERAL ARGUMENT AGAINST MIRACLES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4000" dirty="0" smtClean="0"/>
              <a:t>IF WE TAKE SOMETHING TO BE A </a:t>
            </a:r>
            <a:r>
              <a:rPr lang="en-US" sz="4000" dirty="0" smtClean="0">
                <a:latin typeface="Impact" pitchFamily="34" charset="0"/>
              </a:rPr>
              <a:t>LAW OF NATURE</a:t>
            </a:r>
            <a:r>
              <a:rPr lang="en-US" sz="4000" dirty="0" smtClean="0"/>
              <a:t>,  THEN IT HAS BEEN FOUND TO BE CORRECT IN ALL THE OBSERVED CASES.</a:t>
            </a:r>
          </a:p>
          <a:p>
            <a:pPr marL="514350" indent="-514350">
              <a:buAutoNum type="arabicParenBoth"/>
            </a:pPr>
            <a:r>
              <a:rPr lang="en-US" sz="4000" dirty="0" smtClean="0"/>
              <a:t> A (THEISTIC) MIRACLE WOULD BE AN EVENT WHICH  ‘VIOLATES’ A LAW OF NATURE 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ARGUMENT CONCLUDED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AutoNum type="arabicParenBoth" startAt="3"/>
            </a:pPr>
            <a:r>
              <a:rPr lang="en-US" sz="4200" dirty="0" smtClean="0"/>
              <a:t>BUT A LAW OF NATURE IS SOMETHING IN WHICH WE SHOULD HAVE THE HIGHEST DEGREE OF CONFIDENCE (m = n,  SO OUR CONFIDENCE SHOULD BE 1,  I.E.  100%)</a:t>
            </a:r>
          </a:p>
          <a:p>
            <a:pPr marL="514350" indent="-514350">
              <a:buAutoNum type="arabicParenBoth" startAt="3"/>
            </a:pPr>
            <a:endParaRPr lang="en-US" dirty="0" smtClean="0"/>
          </a:p>
          <a:p>
            <a:pPr>
              <a:buNone/>
            </a:pPr>
            <a:r>
              <a:rPr lang="en-US" sz="4100" dirty="0" smtClean="0"/>
              <a:t>THEREFORE,</a:t>
            </a:r>
          </a:p>
          <a:p>
            <a:pPr>
              <a:buNone/>
            </a:pPr>
            <a:r>
              <a:rPr lang="en-US" sz="4100" dirty="0" smtClean="0"/>
              <a:t>(4)  WE SHOULD BE 100% CONFIDENT THAT TESTIMONY  TO THE EFFECT THAT A MIRACLE HAS OCCURRED IS FALSE -  EITHER THE WITNESS IS LYING OR HE IS MISTAKEN.</a:t>
            </a:r>
            <a:endParaRPr lang="en-US" sz="4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CATCH UP ON YOUR READING:</a:t>
            </a:r>
          </a:p>
          <a:p>
            <a:pPr>
              <a:buNone/>
            </a:pPr>
            <a:r>
              <a:rPr lang="en-US" dirty="0" smtClean="0"/>
              <a:t>HUME “OF MIRACLES”,   PARTS I  AND II</a:t>
            </a:r>
          </a:p>
          <a:p>
            <a:pPr>
              <a:buNone/>
            </a:pPr>
            <a:r>
              <a:rPr lang="en-US" dirty="0" smtClean="0"/>
              <a:t>ALASDAIR </a:t>
            </a:r>
            <a:r>
              <a:rPr lang="en-US" dirty="0" err="1" smtClean="0"/>
              <a:t>McKINNON</a:t>
            </a:r>
            <a:r>
              <a:rPr lang="en-US" dirty="0" smtClean="0"/>
              <a:t>,  “’MIRACLE’ AND ‘PARADOX’”</a:t>
            </a:r>
          </a:p>
          <a:p>
            <a:pPr>
              <a:buNone/>
            </a:pPr>
            <a:r>
              <a:rPr lang="en-US" dirty="0" smtClean="0"/>
              <a:t>LOGIC HANDOUT</a:t>
            </a:r>
          </a:p>
          <a:p>
            <a:pPr>
              <a:buNone/>
            </a:pPr>
            <a:r>
              <a:rPr lang="en-US" dirty="0" smtClean="0"/>
              <a:t>REVIEW LECTURES 1-3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MIRACLE?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HUME GIVES TWO CHARACTERIZATIONS OF “MIRACLE”:</a:t>
            </a:r>
          </a:p>
          <a:p>
            <a:pPr>
              <a:buNone/>
            </a:pPr>
            <a:r>
              <a:rPr lang="en-US" dirty="0" smtClean="0"/>
              <a:t>(1) “A miracle is a violation of the laws of nature…”</a:t>
            </a:r>
          </a:p>
          <a:p>
            <a:pPr>
              <a:buNone/>
            </a:pPr>
            <a:r>
              <a:rPr lang="en-US" dirty="0" smtClean="0"/>
              <a:t>(2) “[A] transgression of a law of nature by a particular volition of the Deity, or by the interposition of some invisible agent.”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RED HERRING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SOME INTERPRETERS OF HUME HAVE TAKEN HIM TO BE GIVING AN ARGUMENT WHICH IS SUPPOSED TO  SHOW THAT A MIRACLE IS</a:t>
            </a:r>
          </a:p>
          <a:p>
            <a:pPr>
              <a:buNone/>
            </a:pPr>
            <a:r>
              <a:rPr lang="en-US" dirty="0" smtClean="0"/>
              <a:t>                 		    </a:t>
            </a:r>
            <a:r>
              <a:rPr lang="en-US" i="1" dirty="0" smtClean="0"/>
              <a:t>IMPOSSIBLE.   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IT DOESN’T MUCH MATTER (FOR OUR PURPOSES) WHETHER THIS ARGUMENT IS REALLY TO BE FOUND THERE OR NOT.  WHAT WE CARE ABOUT IS WHETHER OR NOT IT IS A GOOD ARGUMENT.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McKINNON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/>
              <a:t>THE ARGUMENT IN OUR READING FROM ALISTAIR </a:t>
            </a:r>
            <a:r>
              <a:rPr lang="en-US" sz="4400" dirty="0" err="1" smtClean="0"/>
              <a:t>McKINNON</a:t>
            </a:r>
            <a:r>
              <a:rPr lang="en-US" sz="4400" dirty="0" smtClean="0"/>
              <a:t> IS THE SAME AS THAT SOMETIMES ATTRIBUTED TO HUME.  WE SHALL CALL IT “THE IMPOSSIBILITY ARGUMENT “ AGAINST MIRACLES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IMPOSSIBILITY ARGUMENT AGAINST MIRACLES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00200"/>
            <a:ext cx="9448800" cy="4800600"/>
          </a:xfrm>
        </p:spPr>
        <p:txBody>
          <a:bodyPr>
            <a:noAutofit/>
          </a:bodyPr>
          <a:lstStyle/>
          <a:p>
            <a:pPr marL="1543050" lvl="2" indent="-742950">
              <a:buNone/>
            </a:pPr>
            <a:r>
              <a:rPr lang="en-US" sz="4400" dirty="0" smtClean="0"/>
              <a:t>(1) A MIRACLE IS, BY DEFINITION,  A </a:t>
            </a:r>
          </a:p>
          <a:p>
            <a:pPr marL="1543050" lvl="2" indent="-742950">
              <a:buNone/>
            </a:pPr>
            <a:r>
              <a:rPr lang="en-US" sz="4400" dirty="0" smtClean="0"/>
              <a:t>VIOLATION (OR TRANSGRESSION) </a:t>
            </a:r>
          </a:p>
          <a:p>
            <a:pPr marL="1543050" lvl="2" indent="-742950">
              <a:buNone/>
            </a:pPr>
            <a:r>
              <a:rPr lang="en-US" sz="4400" dirty="0" smtClean="0"/>
              <a:t>OF A LAW OF NATURE.</a:t>
            </a:r>
          </a:p>
          <a:p>
            <a:pPr marL="514350" indent="-514350">
              <a:buNone/>
            </a:pPr>
            <a:r>
              <a:rPr lang="en-US" sz="4400" dirty="0" smtClean="0"/>
              <a:t>      (2)  A LAW OF NATURE IS A TRUE    </a:t>
            </a:r>
          </a:p>
          <a:p>
            <a:pPr marL="514350" indent="-514350">
              <a:buNone/>
            </a:pPr>
            <a:r>
              <a:rPr lang="en-US" sz="4400" dirty="0" smtClean="0"/>
              <a:t>      GENERALIZATION, SAY OF THE </a:t>
            </a:r>
          </a:p>
          <a:p>
            <a:pPr marL="514350" indent="-514350">
              <a:buNone/>
            </a:pPr>
            <a:r>
              <a:rPr lang="en-US" sz="4400" dirty="0" smtClean="0"/>
              <a:t>      FORM:“ALL A’S ARE B’S”.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IMPOSSIBILITY ARGUMENT (CONTINUED)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514350" indent="-514350">
              <a:buAutoNum type="arabicParenBoth" startAt="3"/>
            </a:pPr>
            <a:r>
              <a:rPr lang="en-US" sz="4000" dirty="0" smtClean="0"/>
              <a:t> A  VIOLATION OF SUCH A LAW WOULD BE A CASE,  SAY X, WHICH IS  SUCH THAT X IS AN </a:t>
            </a:r>
            <a:r>
              <a:rPr lang="en-US" sz="4000" dirty="0" smtClean="0">
                <a:latin typeface="Impact" pitchFamily="34" charset="0"/>
              </a:rPr>
              <a:t>A</a:t>
            </a:r>
            <a:r>
              <a:rPr lang="en-US" sz="4000" dirty="0" smtClean="0"/>
              <a:t> , BUT  X IS NOT A </a:t>
            </a:r>
            <a:r>
              <a:rPr lang="en-US" sz="4000" dirty="0" smtClean="0">
                <a:latin typeface="Impact" pitchFamily="34" charset="0"/>
              </a:rPr>
              <a:t>B</a:t>
            </a:r>
            <a:r>
              <a:rPr lang="en-US" sz="4000" dirty="0" smtClean="0"/>
              <a:t>.</a:t>
            </a:r>
          </a:p>
          <a:p>
            <a:pPr marL="514350" indent="-514350">
              <a:buNone/>
            </a:pPr>
            <a:r>
              <a:rPr lang="en-US" sz="4000" dirty="0" smtClean="0"/>
              <a:t>(4)  BUT A LAW OF NATURE IS A </a:t>
            </a:r>
            <a:r>
              <a:rPr lang="en-US" sz="4000" i="1" dirty="0" smtClean="0">
                <a:solidFill>
                  <a:srgbClr val="00B050"/>
                </a:solidFill>
              </a:rPr>
              <a:t>TRUE</a:t>
            </a:r>
            <a:r>
              <a:rPr lang="en-US" sz="4000" i="1" dirty="0" smtClean="0"/>
              <a:t>  </a:t>
            </a:r>
            <a:r>
              <a:rPr lang="en-US" sz="4000" dirty="0" smtClean="0"/>
              <a:t>GENERALIZATION (Cf. (2)),  SO IT CANNOT HAVE SUCH A COUNTER INSTANCE  X.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CONTRADICTION!!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WE CONCLUDE:</a:t>
            </a:r>
          </a:p>
          <a:p>
            <a:pPr marL="514350" indent="-514350">
              <a:buAutoNum type="arabicParenBoth" startAt="5"/>
            </a:pPr>
            <a:r>
              <a:rPr lang="en-US" sz="4000" dirty="0" smtClean="0"/>
              <a:t>  </a:t>
            </a:r>
            <a:r>
              <a:rPr lang="en-US" sz="4000" b="1" dirty="0" smtClean="0">
                <a:solidFill>
                  <a:srgbClr val="7030A0"/>
                </a:solidFill>
                <a:latin typeface="Impact" pitchFamily="34" charset="0"/>
              </a:rPr>
              <a:t>MIRACLES</a:t>
            </a:r>
            <a:r>
              <a:rPr lang="en-US" sz="4000" dirty="0" smtClean="0">
                <a:latin typeface="French Script MT" pitchFamily="66" charset="0"/>
              </a:rPr>
              <a:t> </a:t>
            </a:r>
            <a:r>
              <a:rPr lang="en-US" sz="4000" dirty="0" smtClean="0"/>
              <a:t>ARE </a:t>
            </a:r>
            <a:r>
              <a:rPr lang="en-US" sz="4000" dirty="0" smtClean="0">
                <a:solidFill>
                  <a:srgbClr val="C00000"/>
                </a:solidFill>
              </a:rPr>
              <a:t>IMPOSSIBLE</a:t>
            </a:r>
            <a:r>
              <a:rPr lang="en-US" sz="4000" dirty="0" smtClean="0"/>
              <a:t>!</a:t>
            </a:r>
          </a:p>
          <a:p>
            <a:pPr marL="514350" indent="-514350">
              <a:buNone/>
            </a:pPr>
            <a:r>
              <a:rPr lang="en-US" sz="4000" dirty="0" smtClean="0"/>
              <a:t>     IS THIS ARGUMENT </a:t>
            </a:r>
            <a:r>
              <a:rPr lang="en-US" sz="4000" dirty="0" smtClean="0">
                <a:solidFill>
                  <a:srgbClr val="00B050"/>
                </a:solidFill>
              </a:rPr>
              <a:t>DEDUCTIVELY VALID </a:t>
            </a:r>
            <a:r>
              <a:rPr lang="en-US" sz="4000" dirty="0" smtClean="0"/>
              <a:t>?</a:t>
            </a:r>
          </a:p>
          <a:p>
            <a:pPr marL="514350" indent="-514350">
              <a:buNone/>
            </a:pPr>
            <a:r>
              <a:rPr lang="en-US" sz="4000" dirty="0" smtClean="0"/>
              <a:t>                        YES!!</a:t>
            </a:r>
          </a:p>
          <a:p>
            <a:pPr marL="514350" indent="-514350">
              <a:buNone/>
            </a:pPr>
            <a:r>
              <a:rPr lang="en-US" sz="4000" dirty="0" smtClean="0"/>
              <a:t>     IS IT ALL OVER?  ARE MIRACLES IMPOSSIBLE?</a:t>
            </a:r>
            <a:endParaRPr lang="en-US" sz="4000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TRIUMPH FOR ATHEISM?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      NO.  WE SHOULD CONCLUDE THAT, ALTHOUGH THIS ARGUMENT IS DEDUCTIVELY VALID, THE DEFINITION OF ‘MIRACLE’ IS DEFECTIVE.</a:t>
            </a:r>
          </a:p>
          <a:p>
            <a:pPr>
              <a:buNone/>
            </a:pPr>
            <a:r>
              <a:rPr lang="en-US" sz="3600" dirty="0" smtClean="0"/>
              <a:t>        THE THEIST SHOULD REPLY THAT WHILE THIS ARGUMENT SHOWS THAT ‘MIRACLES’,  SO DEFINED,  ARE IMPOSSIBLE,  ‘THEISTIC MIRACLES’ ARE NOT CONTRADICTORY.    THEY ARE NOT LIKE ROUND SQUARES.</a:t>
            </a:r>
          </a:p>
          <a:p>
            <a:pPr>
              <a:buNone/>
            </a:pPr>
            <a:r>
              <a:rPr lang="en-US" sz="3600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SHOULD ‘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THEISTIC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MIRACLE</a:t>
            </a:r>
            <a:r>
              <a:rPr lang="en-US" dirty="0" smtClean="0">
                <a:solidFill>
                  <a:srgbClr val="FF0000"/>
                </a:solidFill>
              </a:rPr>
              <a:t>’ BE DEFINED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    IT IS </a:t>
            </a:r>
            <a:r>
              <a:rPr lang="en-US" sz="4000" b="1" dirty="0" smtClean="0"/>
              <a:t>NOT</a:t>
            </a:r>
            <a:r>
              <a:rPr lang="en-US" sz="4000" dirty="0" smtClean="0"/>
              <a:t> EASY TO COME UP WITH A </a:t>
            </a:r>
            <a:r>
              <a:rPr lang="en-US" sz="4000" b="1" dirty="0" smtClean="0">
                <a:solidFill>
                  <a:srgbClr val="00B050"/>
                </a:solidFill>
              </a:rPr>
              <a:t>DEFINITION</a:t>
            </a:r>
            <a:r>
              <a:rPr lang="en-US" sz="4000" dirty="0" smtClean="0"/>
              <a:t> THAT ALLOWS FOR THE </a:t>
            </a:r>
            <a:r>
              <a:rPr lang="en-US" sz="4000" b="1" dirty="0" smtClean="0">
                <a:solidFill>
                  <a:srgbClr val="7030A0"/>
                </a:solidFill>
              </a:rPr>
              <a:t>POSSIBILITY</a:t>
            </a:r>
            <a:r>
              <a:rPr lang="en-US" sz="4000" dirty="0" smtClean="0"/>
              <a:t> OF  </a:t>
            </a:r>
            <a:r>
              <a:rPr lang="en-US" sz="4000" dirty="0" smtClean="0">
                <a:solidFill>
                  <a:srgbClr val="FF0000"/>
                </a:solidFill>
                <a:latin typeface="Century Gothic" pitchFamily="34" charset="0"/>
              </a:rPr>
              <a:t>MIRACULOUS</a:t>
            </a:r>
            <a:r>
              <a:rPr lang="en-US" sz="4000" dirty="0" smtClean="0"/>
              <a:t> EVENTS WHICH,  IF THEY OCCURRED, WOULD BE </a:t>
            </a:r>
            <a:r>
              <a:rPr lang="en-US" sz="4000" b="1" dirty="0" smtClean="0">
                <a:solidFill>
                  <a:srgbClr val="FFC000"/>
                </a:solidFill>
              </a:rPr>
              <a:t>EVIDENCE </a:t>
            </a:r>
            <a:r>
              <a:rPr lang="en-US" sz="4000" dirty="0" smtClean="0"/>
              <a:t>FOR THE </a:t>
            </a:r>
            <a:r>
              <a:rPr lang="en-US" sz="4000" b="1" dirty="0" smtClean="0"/>
              <a:t>EXISTENCE</a:t>
            </a:r>
            <a:r>
              <a:rPr lang="en-US" sz="4000" dirty="0" smtClean="0"/>
              <a:t> OF A </a:t>
            </a:r>
            <a:r>
              <a:rPr lang="en-US" sz="4000" b="1" dirty="0" smtClean="0">
                <a:solidFill>
                  <a:srgbClr val="7030A0"/>
                </a:solidFill>
                <a:latin typeface="French Script MT" pitchFamily="66" charset="0"/>
              </a:rPr>
              <a:t>DEITY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720</Words>
  <Application>Microsoft Office PowerPoint</Application>
  <PresentationFormat>On-screen Show (4:3)</PresentationFormat>
  <Paragraphs>62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LECTURE 3</vt:lpstr>
      <vt:lpstr>WHAT IS A MIRACLE? </vt:lpstr>
      <vt:lpstr>A RED HERRING</vt:lpstr>
      <vt:lpstr>McKINNON</vt:lpstr>
      <vt:lpstr>THE IMPOSSIBILITY ARGUMENT AGAINST MIRACLES</vt:lpstr>
      <vt:lpstr>THE IMPOSSIBILITY ARGUMENT (CONTINUED)</vt:lpstr>
      <vt:lpstr>CONTRADICTION!!</vt:lpstr>
      <vt:lpstr>A TRIUMPH FOR ATHEISM?</vt:lpstr>
      <vt:lpstr>HOW SHOULD ‘THEISTIC MIRACLE’ BE DEFINED?</vt:lpstr>
      <vt:lpstr>A DEFINITION OF (THEISTIC)</vt:lpstr>
      <vt:lpstr>NOW LET US RETURN TO HUME’S ESSAY</vt:lpstr>
      <vt:lpstr>HUME’S GENERAL ARGUMENT AGAINST MIRACLES (RECONSTRUCTION)</vt:lpstr>
      <vt:lpstr>HUME’S GENERAL ARGUMENT AGAINST MIRACLES</vt:lpstr>
      <vt:lpstr>THE ARGUMENT CONCLUDED</vt:lpstr>
      <vt:lpstr>ASSIGNMENT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MIRACLE?</dc:title>
  <dc:creator>user</dc:creator>
  <cp:lastModifiedBy>Curtis Anthony Anderson</cp:lastModifiedBy>
  <cp:revision>21</cp:revision>
  <dcterms:created xsi:type="dcterms:W3CDTF">2013-01-14T23:27:38Z</dcterms:created>
  <dcterms:modified xsi:type="dcterms:W3CDTF">2013-01-25T15:12:55Z</dcterms:modified>
</cp:coreProperties>
</file>