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71" r:id="rId10"/>
    <p:sldId id="264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B0A0-9100-4364-9C81-E2D1AF6949B5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3B1C-9621-4916-80A9-B58BD4F4E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Lecture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C00000"/>
                </a:solidFill>
                <a:latin typeface="Impact" pitchFamily="34" charset="0"/>
              </a:rPr>
              <a:t>DAVID HUME</a:t>
            </a:r>
            <a:r>
              <a:rPr lang="en-US" sz="4000" dirty="0" smtClean="0"/>
              <a:t>,  “OF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entury Gothic" pitchFamily="34" charset="0"/>
              </a:rPr>
              <a:t>MIRACLES</a:t>
            </a:r>
            <a:r>
              <a:rPr lang="en-US" sz="4000" dirty="0" smtClean="0"/>
              <a:t>”  I &amp; II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HUME’S</a:t>
            </a:r>
            <a:r>
              <a:rPr lang="en-US" dirty="0" smtClean="0"/>
              <a:t>” </a:t>
            </a:r>
            <a:r>
              <a:rPr lang="en-US" sz="3600" dirty="0" smtClean="0"/>
              <a:t>GENERAL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AGAINST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MIRACLES   </a:t>
            </a:r>
            <a:r>
              <a:rPr lang="en-US" b="1" dirty="0" smtClean="0"/>
              <a:t>(This is a reconstruction of part of Hume’s essay.  Hume scholars do not all agree that this is an accurate account of his general argument).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/>
              <a:t>TWO OBJECTIONS:   HPR &amp; “GRUE”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HPR</a:t>
            </a:r>
            <a:r>
              <a:rPr lang="en-US" dirty="0" smtClean="0">
                <a:solidFill>
                  <a:srgbClr val="FF0000"/>
                </a:solidFill>
              </a:rPr>
              <a:t> MUST BE WRONG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EVERYONE  DOES (OR SHOULD) AGREE THAT IT IS SOMETIMES </a:t>
            </a:r>
            <a:r>
              <a:rPr lang="en-US" b="1" dirty="0" smtClean="0">
                <a:solidFill>
                  <a:srgbClr val="00B050"/>
                </a:solidFill>
              </a:rPr>
              <a:t>REASONABLE</a:t>
            </a:r>
            <a:r>
              <a:rPr lang="en-US" dirty="0" smtClean="0"/>
              <a:t> TO GIVE UP WHAT HAS BEEN </a:t>
            </a:r>
            <a:r>
              <a:rPr lang="en-US" b="1" dirty="0" smtClean="0">
                <a:solidFill>
                  <a:srgbClr val="FFC000"/>
                </a:solidFill>
              </a:rPr>
              <a:t>THOUGHT</a:t>
            </a:r>
            <a:r>
              <a:rPr lang="en-US" dirty="0" smtClean="0"/>
              <a:t> TO BE A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LAW OF NATURE</a:t>
            </a:r>
            <a:r>
              <a:rPr lang="en-US" dirty="0" smtClean="0"/>
              <a:t>.  SO SOMETHING MUST BE WRONG WITH HPR.</a:t>
            </a:r>
          </a:p>
          <a:p>
            <a:pPr marL="0" indent="0">
              <a:buNone/>
            </a:pPr>
            <a:r>
              <a:rPr lang="en-US" dirty="0" smtClean="0"/>
              <a:t>SIDE NOTE:  MODERN CRITICS OF PSYCHICAL RESEARCH HAVE SOMETIMES APPEALED TO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HUME’S </a:t>
            </a:r>
            <a:r>
              <a:rPr lang="en-US" dirty="0" smtClean="0"/>
              <a:t>ARGUMENT (AS RECONSTRUCTED) TO TRY TO RULE OUT THE POSSIBILITY OF CONFIRMATION OF THE EXISTENCE OF TELEPATHY, CLAIRVOYANCE, PSYCHO-KINESIS, AND THE LIKE.  [Cf. </a:t>
            </a:r>
            <a:r>
              <a:rPr lang="en-US" i="1" dirty="0" smtClean="0"/>
              <a:t>THE SKEPTICAL INQUIRER </a:t>
            </a:r>
            <a:r>
              <a:rPr lang="en-US" dirty="0" smtClean="0"/>
              <a:t>MAGAZINE.]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48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READ “THE NEW RIDDLE OF INDUCTION”, PP. 80-81 (FROM NELSON GOODMAN, </a:t>
            </a:r>
            <a:r>
              <a:rPr lang="en-US" i="1" dirty="0" smtClean="0"/>
              <a:t>FACT, FICTION AND FORECAST</a:t>
            </a:r>
            <a:r>
              <a:rPr lang="en-US" dirty="0" smtClean="0"/>
              <a:t>).  POSTED ON MY WEBSITE.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HUME’S</a:t>
            </a:r>
            <a:r>
              <a:rPr lang="en-US" dirty="0" smtClean="0">
                <a:solidFill>
                  <a:srgbClr val="FF0000"/>
                </a:solidFill>
                <a:latin typeface="Impact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GENERAL ARGUMENT AGAINST MIRACLES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4000" dirty="0" smtClean="0"/>
              <a:t>IF WE TAKE SOMETHING TO BE A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LAW OF NATURE</a:t>
            </a:r>
            <a:r>
              <a:rPr lang="en-US" sz="4000" dirty="0" smtClean="0"/>
              <a:t>,  THEN IT HAS BEEN FOUND TO BE </a:t>
            </a:r>
            <a:r>
              <a:rPr lang="en-US" sz="4000" dirty="0" smtClean="0">
                <a:solidFill>
                  <a:srgbClr val="00B0F0"/>
                </a:solidFill>
                <a:latin typeface="Impact" pitchFamily="34" charset="0"/>
              </a:rPr>
              <a:t>CORRECT</a:t>
            </a:r>
            <a:r>
              <a:rPr lang="en-US" sz="4000" dirty="0" smtClean="0"/>
              <a:t> IN ALL THE </a:t>
            </a:r>
            <a:r>
              <a:rPr lang="en-US" sz="4000" b="1" dirty="0" smtClean="0">
                <a:solidFill>
                  <a:srgbClr val="FFC000"/>
                </a:solidFill>
                <a:latin typeface="Century Gothic" pitchFamily="34" charset="0"/>
              </a:rPr>
              <a:t>OBSERVED </a:t>
            </a:r>
            <a:r>
              <a:rPr lang="en-US" sz="4000" dirty="0" smtClean="0"/>
              <a:t>CASES.</a:t>
            </a:r>
          </a:p>
          <a:p>
            <a:pPr marL="514350" indent="-514350">
              <a:buAutoNum type="arabicParenBoth"/>
            </a:pPr>
            <a:r>
              <a:rPr lang="en-US" sz="4000" dirty="0" smtClean="0"/>
              <a:t> A (</a:t>
            </a:r>
            <a:r>
              <a:rPr lang="en-US" sz="4000" b="1" dirty="0" smtClean="0">
                <a:solidFill>
                  <a:srgbClr val="7030A0"/>
                </a:solidFill>
                <a:latin typeface="French Script MT" pitchFamily="66" charset="0"/>
              </a:rPr>
              <a:t>THEISTIC</a:t>
            </a:r>
            <a:r>
              <a:rPr lang="en-US" sz="4000" dirty="0" smtClean="0"/>
              <a:t>) </a:t>
            </a:r>
            <a:r>
              <a:rPr lang="en-US" sz="4000" dirty="0" smtClean="0">
                <a:solidFill>
                  <a:srgbClr val="FF0000"/>
                </a:solidFill>
              </a:rPr>
              <a:t>MIRACLE</a:t>
            </a:r>
            <a:r>
              <a:rPr lang="en-US" sz="4000" dirty="0" smtClean="0"/>
              <a:t> WOULD BE AN EVENT WHICH  ‘VIOLATES’ A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LAW OF NATURE 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ARGUMENT CONCLUDED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buAutoNum type="arabicParenBoth" startAt="3"/>
            </a:pPr>
            <a:r>
              <a:rPr lang="en-US" sz="4200" dirty="0" smtClean="0"/>
              <a:t>BUT A </a:t>
            </a:r>
            <a:r>
              <a:rPr lang="en-US" sz="4200" dirty="0" smtClean="0">
                <a:solidFill>
                  <a:srgbClr val="00B050"/>
                </a:solidFill>
                <a:latin typeface="Impact" pitchFamily="34" charset="0"/>
              </a:rPr>
              <a:t>LAW OF NATURE </a:t>
            </a:r>
            <a:r>
              <a:rPr lang="en-US" sz="4200" dirty="0" smtClean="0"/>
              <a:t>IS SOMETHING IN WHICH WE SHOULD HAVE THE </a:t>
            </a:r>
            <a:r>
              <a:rPr lang="en-US" sz="5200" dirty="0" smtClean="0">
                <a:solidFill>
                  <a:srgbClr val="00B050"/>
                </a:solidFill>
              </a:rPr>
              <a:t>HIGHEST</a:t>
            </a:r>
            <a:r>
              <a:rPr lang="en-US" sz="4200" dirty="0" smtClean="0"/>
              <a:t> DEGREE OF </a:t>
            </a:r>
            <a:r>
              <a:rPr lang="en-US" sz="4200" b="1" dirty="0" smtClean="0">
                <a:solidFill>
                  <a:srgbClr val="FFC000"/>
                </a:solidFill>
              </a:rPr>
              <a:t>CONFIDENCE</a:t>
            </a:r>
            <a:r>
              <a:rPr lang="en-US" sz="4200" dirty="0" smtClean="0"/>
              <a:t> (m = n,  SO OUR </a:t>
            </a:r>
            <a:r>
              <a:rPr lang="en-US" sz="4200" b="1" dirty="0" smtClean="0">
                <a:solidFill>
                  <a:srgbClr val="FFC000"/>
                </a:solidFill>
              </a:rPr>
              <a:t>CONFIDENCE</a:t>
            </a:r>
            <a:r>
              <a:rPr lang="en-US" sz="4200" dirty="0" smtClean="0"/>
              <a:t> SHOULD BE 1,  I.E.  100%)</a:t>
            </a:r>
          </a:p>
          <a:p>
            <a:pPr marL="514350" indent="-514350">
              <a:buAutoNum type="arabicParenBoth" startAt="3"/>
            </a:pPr>
            <a:endParaRPr lang="en-US" dirty="0" smtClean="0"/>
          </a:p>
          <a:p>
            <a:pPr>
              <a:buNone/>
            </a:pPr>
            <a:r>
              <a:rPr lang="en-US" sz="4100" dirty="0" smtClean="0"/>
              <a:t>THEREFORE,</a:t>
            </a:r>
          </a:p>
          <a:p>
            <a:pPr>
              <a:buNone/>
            </a:pPr>
            <a:r>
              <a:rPr lang="en-US" sz="4100" dirty="0" smtClean="0"/>
              <a:t>(4)  WE SHOULD BE 100% </a:t>
            </a:r>
            <a:r>
              <a:rPr lang="en-US" sz="4100" b="1" dirty="0" smtClean="0">
                <a:solidFill>
                  <a:srgbClr val="FFC000"/>
                </a:solidFill>
              </a:rPr>
              <a:t>CONFIDENT </a:t>
            </a:r>
            <a:r>
              <a:rPr lang="en-US" sz="4100" dirty="0" smtClean="0"/>
              <a:t>THAT </a:t>
            </a:r>
            <a:r>
              <a:rPr lang="en-US" sz="4100" b="1" dirty="0" smtClean="0">
                <a:solidFill>
                  <a:srgbClr val="FFC000"/>
                </a:solidFill>
              </a:rPr>
              <a:t>TESTIMONY</a:t>
            </a:r>
            <a:r>
              <a:rPr lang="en-US" sz="4100" dirty="0" smtClean="0"/>
              <a:t>  TO THE EFFECT THAT A </a:t>
            </a:r>
            <a:r>
              <a:rPr lang="en-US" sz="4100" b="1" dirty="0" smtClean="0">
                <a:solidFill>
                  <a:srgbClr val="FF0000"/>
                </a:solidFill>
                <a:latin typeface="Century Gothic" pitchFamily="34" charset="0"/>
              </a:rPr>
              <a:t>MIRACLE </a:t>
            </a:r>
            <a:r>
              <a:rPr lang="en-US" sz="4100" dirty="0" smtClean="0"/>
              <a:t>HAS OCCURRED IS FALSE -  EITHER THE WITNESS IS </a:t>
            </a:r>
            <a:r>
              <a:rPr lang="en-US" sz="4100" dirty="0" smtClean="0">
                <a:solidFill>
                  <a:srgbClr val="C00000"/>
                </a:solidFill>
                <a:latin typeface="Kristen ITC" pitchFamily="66" charset="0"/>
              </a:rPr>
              <a:t>LYING</a:t>
            </a:r>
            <a:r>
              <a:rPr lang="en-US" sz="4100" dirty="0" smtClean="0"/>
              <a:t> OR HE IS </a:t>
            </a:r>
            <a:r>
              <a:rPr lang="en-US" sz="4100" b="1" dirty="0" smtClean="0">
                <a:solidFill>
                  <a:srgbClr val="C00000"/>
                </a:solidFill>
                <a:latin typeface="Kristen ITC" pitchFamily="66" charset="0"/>
              </a:rPr>
              <a:t>MISTAKEN</a:t>
            </a:r>
            <a:r>
              <a:rPr lang="en-US" sz="4100" b="1" dirty="0" smtClean="0">
                <a:solidFill>
                  <a:srgbClr val="C00000"/>
                </a:solidFill>
                <a:latin typeface="Bradley Hand ITC" pitchFamily="66" charset="0"/>
              </a:rPr>
              <a:t>.</a:t>
            </a:r>
            <a:endParaRPr lang="en-US" sz="4100" b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ARGUMENT IS DEDUCTIVELY VALID,  BUT 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HPR</a:t>
            </a:r>
            <a:r>
              <a:rPr lang="en-US" dirty="0" smtClean="0"/>
              <a:t>)  IF A </a:t>
            </a:r>
            <a:r>
              <a:rPr lang="en-US" sz="4000" dirty="0" smtClean="0">
                <a:solidFill>
                  <a:srgbClr val="C00000"/>
                </a:solidFill>
              </a:rPr>
              <a:t>LARGE </a:t>
            </a:r>
            <a:r>
              <a:rPr lang="en-US" dirty="0" smtClean="0"/>
              <a:t>NUMBER OF </a:t>
            </a:r>
            <a:r>
              <a:rPr lang="en-US" b="1" dirty="0" smtClean="0"/>
              <a:t>A</a:t>
            </a:r>
            <a:r>
              <a:rPr lang="en-US" dirty="0" smtClean="0"/>
              <a:t>’s HAVE BEEN EXAMINED,  SAY </a:t>
            </a:r>
            <a:r>
              <a:rPr lang="en-US" b="1" dirty="0" smtClean="0"/>
              <a:t>m</a:t>
            </a:r>
            <a:r>
              <a:rPr lang="en-US" dirty="0" smtClean="0"/>
              <a:t>,  AND </a:t>
            </a:r>
            <a:r>
              <a:rPr lang="en-US" b="1" dirty="0" smtClean="0"/>
              <a:t>n</a:t>
            </a:r>
            <a:r>
              <a:rPr lang="en-US" dirty="0" smtClean="0"/>
              <a:t> OF THEM HAVE BEEN </a:t>
            </a:r>
            <a:r>
              <a:rPr lang="en-US" b="1" dirty="0" smtClean="0">
                <a:solidFill>
                  <a:srgbClr val="FFC000"/>
                </a:solidFill>
              </a:rPr>
              <a:t>FOUND</a:t>
            </a:r>
            <a:r>
              <a:rPr lang="en-US" dirty="0" smtClean="0"/>
              <a:t> TO BE  </a:t>
            </a:r>
            <a:r>
              <a:rPr lang="en-US" b="1" dirty="0" smtClean="0"/>
              <a:t>B</a:t>
            </a:r>
            <a:r>
              <a:rPr lang="en-US" dirty="0" smtClean="0"/>
              <a:t>’s ,  THEN  ONE’S </a:t>
            </a:r>
            <a:r>
              <a:rPr lang="en-US" b="1" dirty="0" smtClean="0">
                <a:solidFill>
                  <a:srgbClr val="FFC000"/>
                </a:solidFill>
              </a:rPr>
              <a:t>CONFIDENCE</a:t>
            </a:r>
            <a:r>
              <a:rPr lang="en-US" dirty="0" smtClean="0"/>
              <a:t> THAT THE NEXT </a:t>
            </a:r>
            <a:r>
              <a:rPr lang="en-US" b="1" dirty="0" smtClean="0"/>
              <a:t>A</a:t>
            </a:r>
            <a:r>
              <a:rPr lang="en-US" dirty="0" smtClean="0"/>
              <a:t> WILL BE A </a:t>
            </a:r>
            <a:r>
              <a:rPr lang="en-US" b="1" dirty="0" smtClean="0"/>
              <a:t>B </a:t>
            </a:r>
            <a:r>
              <a:rPr lang="en-US" b="1" dirty="0" smtClean="0">
                <a:solidFill>
                  <a:srgbClr val="00B050"/>
                </a:solidFill>
              </a:rPr>
              <a:t>SHOULD BE  </a:t>
            </a:r>
            <a:r>
              <a:rPr lang="en-US" dirty="0" smtClean="0"/>
              <a:t>OF </a:t>
            </a:r>
            <a:r>
              <a:rPr lang="en-US" dirty="0" smtClean="0">
                <a:latin typeface="Impact" pitchFamily="34" charset="0"/>
              </a:rPr>
              <a:t>DEGREE</a:t>
            </a:r>
            <a:r>
              <a:rPr lang="en-US" dirty="0" smtClean="0"/>
              <a:t>  </a:t>
            </a:r>
            <a:r>
              <a:rPr lang="en-US" b="1" dirty="0" smtClean="0"/>
              <a:t>n/m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THIS IS USED (AS A PREMISE) AND IT IS A VERY </a:t>
            </a:r>
            <a:r>
              <a:rPr lang="en-US" b="1" dirty="0" smtClean="0">
                <a:solidFill>
                  <a:srgbClr val="C00000"/>
                </a:solidFill>
                <a:latin typeface="Kristen ITC" pitchFamily="66" charset="0"/>
              </a:rPr>
              <a:t>BAD </a:t>
            </a:r>
            <a:r>
              <a:rPr lang="en-US" dirty="0" smtClean="0"/>
              <a:t>PRINCIPLE</a:t>
            </a:r>
            <a:r>
              <a:rPr lang="en-US" dirty="0" smtClean="0"/>
              <a:t>.  THAT IS,  IT </a:t>
            </a:r>
            <a:r>
              <a:rPr lang="en-US" i="1" dirty="0" smtClean="0"/>
              <a:t>DOESN’T</a:t>
            </a:r>
            <a:r>
              <a:rPr lang="en-US" dirty="0" smtClean="0"/>
              <a:t> </a:t>
            </a:r>
            <a:r>
              <a:rPr lang="en-US" i="1" dirty="0" smtClean="0"/>
              <a:t>ALWAYS</a:t>
            </a:r>
            <a:r>
              <a:rPr lang="en-US" dirty="0" smtClean="0"/>
              <a:t> LEAD TO A </a:t>
            </a:r>
            <a:r>
              <a:rPr lang="en-US" dirty="0" smtClean="0">
                <a:solidFill>
                  <a:srgbClr val="00B050"/>
                </a:solidFill>
              </a:rPr>
              <a:t>REASONABLE </a:t>
            </a:r>
            <a:r>
              <a:rPr lang="en-US" dirty="0" smtClean="0"/>
              <a:t>DEGREE OF </a:t>
            </a:r>
            <a:r>
              <a:rPr lang="en-US" b="1" dirty="0" smtClean="0">
                <a:solidFill>
                  <a:srgbClr val="FFC000"/>
                </a:solidFill>
              </a:rPr>
              <a:t>BELIEF.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DIGRESSION ON COGENCY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ARGUMENT</a:t>
            </a:r>
            <a:r>
              <a:rPr lang="en-US" dirty="0" smtClean="0"/>
              <a:t> CAN BE </a:t>
            </a:r>
            <a:r>
              <a:rPr lang="en-US" b="1" dirty="0" smtClean="0">
                <a:solidFill>
                  <a:srgbClr val="00B050"/>
                </a:solidFill>
              </a:rPr>
              <a:t>DEDUCTIVELY VALID </a:t>
            </a:r>
            <a:r>
              <a:rPr lang="en-US" dirty="0" smtClean="0"/>
              <a:t>AND STILL BE A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BAD </a:t>
            </a:r>
            <a:r>
              <a:rPr lang="en-US" b="1" dirty="0" smtClean="0"/>
              <a:t>ARGUMENT</a:t>
            </a:r>
            <a:r>
              <a:rPr lang="en-US" dirty="0" smtClean="0"/>
              <a:t>.   IF ONE OF ITS PREMISES IS JUST </a:t>
            </a:r>
            <a:r>
              <a:rPr lang="en-US" dirty="0" smtClean="0"/>
              <a:t>PLAIN </a:t>
            </a:r>
            <a:r>
              <a:rPr lang="en-US" dirty="0" smtClean="0">
                <a:solidFill>
                  <a:srgbClr val="C00000"/>
                </a:solidFill>
                <a:latin typeface="Kristen ITC" pitchFamily="66" charset="0"/>
              </a:rPr>
              <a:t>FALSE</a:t>
            </a:r>
            <a:r>
              <a:rPr lang="en-US" dirty="0" smtClean="0"/>
              <a:t> OR </a:t>
            </a:r>
            <a:r>
              <a:rPr lang="en-US" dirty="0" smtClean="0"/>
              <a:t>VERY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UNREASONABLE</a:t>
            </a:r>
            <a:r>
              <a:rPr lang="en-US" dirty="0" smtClean="0"/>
              <a:t>, THE </a:t>
            </a:r>
            <a:r>
              <a:rPr lang="en-US" b="1" dirty="0" smtClean="0"/>
              <a:t>ARGUMENT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  <a:latin typeface="Algerian" pitchFamily="82" charset="0"/>
              </a:rPr>
              <a:t>COGENT</a:t>
            </a:r>
            <a:r>
              <a:rPr lang="en-US" dirty="0" smtClean="0">
                <a:latin typeface="Algerian" pitchFamily="82" charset="0"/>
              </a:rPr>
              <a:t>.</a:t>
            </a:r>
            <a:r>
              <a:rPr lang="en-US" dirty="0" smtClean="0"/>
              <a:t>   WHAT WE WANT ARE </a:t>
            </a:r>
            <a:r>
              <a:rPr lang="en-US" b="1" dirty="0" smtClean="0"/>
              <a:t>ARGUMENTS</a:t>
            </a:r>
            <a:r>
              <a:rPr lang="en-US" dirty="0" smtClean="0"/>
              <a:t> THAT ARE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0070C0"/>
                </a:solidFill>
                <a:latin typeface="Algerian" pitchFamily="82" charset="0"/>
              </a:rPr>
              <a:t>TWO </a:t>
            </a:r>
            <a:r>
              <a:rPr lang="en-US" dirty="0" smtClean="0"/>
              <a:t>RESPECTS: (1) THEY ARE </a:t>
            </a:r>
            <a:r>
              <a:rPr lang="en-US" b="1" dirty="0" smtClean="0">
                <a:solidFill>
                  <a:srgbClr val="00B050"/>
                </a:solidFill>
              </a:rPr>
              <a:t>DEDUCTIVELY VALID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B050"/>
                </a:solidFill>
              </a:rPr>
              <a:t> INDUCTIVELY STRONG,</a:t>
            </a:r>
            <a:r>
              <a:rPr lang="en-US" dirty="0" smtClean="0"/>
              <a:t> AND (2) THE PREMISES ARE AT </a:t>
            </a:r>
            <a:r>
              <a:rPr lang="en-US" sz="2800" b="1" dirty="0" smtClean="0"/>
              <a:t>LEAST </a:t>
            </a:r>
            <a:r>
              <a:rPr lang="en-US" b="1" dirty="0" smtClean="0">
                <a:solidFill>
                  <a:srgbClr val="FFC000"/>
                </a:solidFill>
              </a:rPr>
              <a:t>REASONABLE.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1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CAN </a:t>
            </a:r>
            <a:r>
              <a:rPr lang="en-US" b="1" dirty="0" smtClean="0">
                <a:solidFill>
                  <a:srgbClr val="FFC000"/>
                </a:solidFill>
              </a:rPr>
              <a:t>SEE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i="1" dirty="0" smtClean="0">
                <a:solidFill>
                  <a:srgbClr val="FF0000"/>
                </a:solidFill>
                <a:latin typeface="Impact" pitchFamily="34" charset="0"/>
              </a:rPr>
              <a:t>SOMETHING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b="1" dirty="0" smtClean="0">
                <a:solidFill>
                  <a:srgbClr val="C00000"/>
                </a:solidFill>
              </a:rPr>
              <a:t>WRONG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USED THIS PRINCIPLE,  NOTHING THAT PURPORTS TO BE A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LAW OF NATURE </a:t>
            </a:r>
            <a:r>
              <a:rPr lang="en-US" b="1" i="1" dirty="0" smtClean="0">
                <a:solidFill>
                  <a:srgbClr val="7030A0"/>
                </a:solidFill>
              </a:rPr>
              <a:t>WOULD</a:t>
            </a:r>
            <a:r>
              <a:rPr lang="en-US" dirty="0" smtClean="0"/>
              <a:t> </a:t>
            </a:r>
            <a:r>
              <a:rPr lang="en-US" sz="3600" dirty="0" smtClean="0"/>
              <a:t>EVER</a:t>
            </a:r>
            <a:r>
              <a:rPr lang="en-US" dirty="0" smtClean="0"/>
              <a:t> BE </a:t>
            </a:r>
            <a:r>
              <a:rPr lang="en-US" dirty="0" smtClean="0"/>
              <a:t>REFUTED (!?) 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  <a:latin typeface="Webdings" pitchFamily="18" charset="2"/>
                <a:sym typeface="Webdings"/>
              </a:rPr>
              <a:t>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Webdings" pitchFamily="18" charset="2"/>
              </a:rPr>
              <a:t>COU</a:t>
            </a:r>
            <a:r>
              <a:rPr lang="en-US" dirty="0" smtClean="0">
                <a:solidFill>
                  <a:srgbClr val="FF0000"/>
                </a:solidFill>
                <a:latin typeface="Webdings" pitchFamily="18" charset="2"/>
                <a:sym typeface="Webdings"/>
              </a:rPr>
              <a:t>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 smtClean="0"/>
              <a:t>IS, SCIENCE WOULD NEVER REJECT SOMETHING THAT HAS WORKED FOR ALL THE CASES IN THE </a:t>
            </a:r>
            <a:r>
              <a:rPr lang="en-US" b="1" dirty="0" smtClean="0">
                <a:solidFill>
                  <a:srgbClr val="92D050"/>
                </a:solidFill>
                <a:latin typeface="Century Gothic" pitchFamily="34" charset="0"/>
              </a:rPr>
              <a:t>PAST</a:t>
            </a:r>
            <a:r>
              <a:rPr lang="en-US" dirty="0" smtClean="0"/>
              <a:t>, </a:t>
            </a:r>
            <a:r>
              <a:rPr lang="en-US" dirty="0" smtClean="0"/>
              <a:t>BUT WHICH </a:t>
            </a:r>
            <a:r>
              <a:rPr lang="en-US" b="1" dirty="0" smtClean="0">
                <a:solidFill>
                  <a:srgbClr val="C00000"/>
                </a:solidFill>
              </a:rPr>
              <a:t>CONFLICTS </a:t>
            </a:r>
            <a:r>
              <a:rPr lang="en-US" dirty="0" smtClean="0"/>
              <a:t>WITH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  <a:latin typeface="Impact" pitchFamily="34" charset="0"/>
              </a:rPr>
              <a:t>NEW</a:t>
            </a:r>
            <a:r>
              <a:rPr lang="en-US" b="1" dirty="0" smtClean="0">
                <a:latin typeface="Bradley Hand ITC" pitchFamily="66" charset="0"/>
              </a:rPr>
              <a:t>  </a:t>
            </a:r>
            <a:r>
              <a:rPr lang="en-US" dirty="0" smtClean="0"/>
              <a:t>OBSERVATION.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REAL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Impact" pitchFamily="34" charset="0"/>
              </a:rPr>
              <a:t>NEWTON’S LAWS</a:t>
            </a:r>
            <a:r>
              <a:rPr lang="en-US" dirty="0" smtClean="0"/>
              <a:t> APPLIED TO THE MOTIONS OF THE PLANETS HAD ALWAYS PROVED TO BE </a:t>
            </a:r>
            <a:r>
              <a:rPr lang="en-US" b="1" dirty="0" smtClean="0">
                <a:solidFill>
                  <a:srgbClr val="00B050"/>
                </a:solidFill>
              </a:rPr>
              <a:t>CORRECT.</a:t>
            </a:r>
            <a:r>
              <a:rPr lang="en-US" dirty="0" smtClean="0"/>
              <a:t>   BUT </a:t>
            </a:r>
            <a:r>
              <a:rPr lang="en-US" dirty="0" smtClean="0"/>
              <a:t>IN  1859 THE </a:t>
            </a:r>
            <a:r>
              <a:rPr lang="en-US" dirty="0" smtClean="0"/>
              <a:t>ORBIT OF THE PLANET </a:t>
            </a:r>
            <a:r>
              <a:rPr lang="en-US" b="1" dirty="0" smtClean="0">
                <a:solidFill>
                  <a:srgbClr val="0070C0"/>
                </a:solidFill>
                <a:latin typeface="Bradley Hand ITC" pitchFamily="66" charset="0"/>
              </a:rPr>
              <a:t>MERCURY</a:t>
            </a:r>
            <a:r>
              <a:rPr lang="en-US" dirty="0" smtClean="0"/>
              <a:t> WAS FOUND </a:t>
            </a:r>
            <a:r>
              <a:rPr lang="en-US" dirty="0" smtClean="0"/>
              <a:t> </a:t>
            </a:r>
            <a:r>
              <a:rPr lang="en-US" dirty="0" smtClean="0"/>
              <a:t>( by Urban Le </a:t>
            </a:r>
            <a:r>
              <a:rPr lang="en-US" dirty="0" err="1" smtClean="0"/>
              <a:t>Verrier</a:t>
            </a:r>
            <a:r>
              <a:rPr lang="en-US" dirty="0" smtClean="0"/>
              <a:t>) </a:t>
            </a:r>
            <a:r>
              <a:rPr lang="en-US" dirty="0" smtClean="0"/>
              <a:t>TO </a:t>
            </a:r>
            <a:r>
              <a:rPr lang="en-US" dirty="0" smtClean="0"/>
              <a:t>BE PRECESSING (WOBBLING).   AT FIRST IT WAS THOUGHT THAT THERE MUST BE A SMALL PLANET NEARER </a:t>
            </a:r>
            <a:r>
              <a:rPr lang="en-US" sz="4700" b="1" dirty="0" smtClean="0">
                <a:solidFill>
                  <a:srgbClr val="F4EE00"/>
                </a:solidFill>
              </a:rPr>
              <a:t>THE SUN </a:t>
            </a:r>
            <a:r>
              <a:rPr lang="en-US" dirty="0" smtClean="0"/>
              <a:t>(THEY EVEN GAVE IT THE NAME “</a:t>
            </a:r>
            <a:r>
              <a:rPr lang="en-US" dirty="0" smtClean="0">
                <a:solidFill>
                  <a:srgbClr val="FF0000"/>
                </a:solidFill>
                <a:latin typeface="Kristen ITC" pitchFamily="66" charset="0"/>
              </a:rPr>
              <a:t>VULCAN</a:t>
            </a:r>
            <a:r>
              <a:rPr lang="en-US" dirty="0" smtClean="0"/>
              <a:t>”). </a:t>
            </a:r>
            <a:r>
              <a:rPr lang="en-US" dirty="0" smtClean="0"/>
              <a:t>              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IF THERE WAS SUCH A PLANET, THEN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NEWTON’S LAWS </a:t>
            </a:r>
            <a:r>
              <a:rPr lang="en-US" dirty="0" smtClean="0"/>
              <a:t>WOULD BE FOUND TO BE </a:t>
            </a:r>
            <a:r>
              <a:rPr lang="en-US" b="1" dirty="0" smtClean="0">
                <a:solidFill>
                  <a:srgbClr val="00B050"/>
                </a:solidFill>
              </a:rPr>
              <a:t>CORRECT</a:t>
            </a:r>
            <a:r>
              <a:rPr lang="en-US" dirty="0" smtClean="0"/>
              <a:t> AFTER ALL.  BUT </a:t>
            </a:r>
            <a:r>
              <a:rPr lang="en-US" b="1" dirty="0" smtClean="0"/>
              <a:t>NO </a:t>
            </a:r>
            <a:r>
              <a:rPr lang="en-US" dirty="0" smtClean="0"/>
              <a:t>SUCH PLANET WAS EVER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45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EINSTEIN TO THE RESCUE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LATER,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EINSTEIN</a:t>
            </a:r>
            <a:r>
              <a:rPr lang="en-US" dirty="0" smtClean="0"/>
              <a:t> PROPOSED HIS </a:t>
            </a:r>
            <a:r>
              <a:rPr lang="en-US" sz="3900" b="1" dirty="0" smtClean="0">
                <a:solidFill>
                  <a:srgbClr val="0070C0"/>
                </a:solidFill>
                <a:latin typeface="Bradley Hand ITC" pitchFamily="66" charset="0"/>
              </a:rPr>
              <a:t>GENERAL THEORY OF RELATIVITY </a:t>
            </a:r>
            <a:r>
              <a:rPr lang="en-US" dirty="0" smtClean="0"/>
              <a:t>WHICH EXPLAINED WHY THE ORBIT OF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Kristen ITC" pitchFamily="66" charset="0"/>
              </a:rPr>
              <a:t>MERCURY</a:t>
            </a:r>
            <a:r>
              <a:rPr lang="en-US" dirty="0" smtClean="0"/>
              <a:t> WAS PRECESSING.  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NEWTON’S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LAW</a:t>
            </a:r>
            <a:r>
              <a:rPr lang="en-US" dirty="0" smtClean="0"/>
              <a:t> WAS JUST </a:t>
            </a:r>
            <a:r>
              <a:rPr lang="en-US" b="1" dirty="0" smtClean="0">
                <a:solidFill>
                  <a:srgbClr val="C00000"/>
                </a:solidFill>
                <a:latin typeface="Bradley Hand ITC" pitchFamily="66" charset="0"/>
              </a:rPr>
              <a:t>INCORRECT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Impact" pitchFamily="34" charset="0"/>
              </a:rPr>
              <a:t>MORAL</a:t>
            </a:r>
            <a:r>
              <a:rPr lang="en-US" dirty="0" smtClean="0"/>
              <a:t>:  IF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EINSTEIN</a:t>
            </a:r>
            <a:r>
              <a:rPr lang="en-US" dirty="0" smtClean="0"/>
              <a:t> (AND OTHERS) HAD APPLIED HUME’S PRINCIPLE, THEY WOULD HAVE SAID:  “WELL, THOSE WHO CLAIM TO HAVE FOUND A CASE THAT FALSIFIES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NEWTON’S LAW </a:t>
            </a:r>
            <a:r>
              <a:rPr lang="en-US" dirty="0" smtClean="0"/>
              <a:t>MUST BE </a:t>
            </a:r>
            <a:r>
              <a:rPr lang="en-US" dirty="0" smtClean="0">
                <a:solidFill>
                  <a:srgbClr val="C00000"/>
                </a:solidFill>
                <a:latin typeface="Kristen ITC" pitchFamily="66" charset="0"/>
              </a:rPr>
              <a:t>LYING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  <a:latin typeface="Kristen ITC" pitchFamily="66" charset="0"/>
              </a:rPr>
              <a:t>MISTAKEN</a:t>
            </a:r>
            <a:r>
              <a:rPr lang="en-US" dirty="0" smtClean="0"/>
              <a:t>.  NOTHING CAN BE MORE </a:t>
            </a:r>
            <a:r>
              <a:rPr lang="en-US" b="1" dirty="0" smtClean="0">
                <a:solidFill>
                  <a:srgbClr val="FFC000"/>
                </a:solidFill>
              </a:rPr>
              <a:t>CERTAIN </a:t>
            </a:r>
            <a:r>
              <a:rPr lang="en-US" dirty="0" smtClean="0"/>
              <a:t>– IT HAS HELD IN ALL OF A </a:t>
            </a:r>
            <a:r>
              <a:rPr lang="en-US" sz="3800" dirty="0" smtClean="0"/>
              <a:t>LARGE </a:t>
            </a:r>
            <a:r>
              <a:rPr lang="en-US" dirty="0" smtClean="0"/>
              <a:t>NUMBER OF CASES SO FAR </a:t>
            </a:r>
            <a:r>
              <a:rPr lang="en-US" b="1" dirty="0" smtClean="0">
                <a:solidFill>
                  <a:srgbClr val="FFC000"/>
                </a:solidFill>
              </a:rPr>
              <a:t>OBSERVED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7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einstein12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4062" b="1406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684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4</vt:lpstr>
      <vt:lpstr>HUME’S GENERAL ARGUMENT AGAINST MIRACLES</vt:lpstr>
      <vt:lpstr>THE ARGUMENT CONCLUDED</vt:lpstr>
      <vt:lpstr>THIS ARGUMENT IS DEDUCTIVELY VALID,  BUT ….</vt:lpstr>
      <vt:lpstr>DIGRESSION ON COGENCY</vt:lpstr>
      <vt:lpstr>WE CAN SEE THAT SOMETHING IS WRONG:</vt:lpstr>
      <vt:lpstr>A REAL CASE</vt:lpstr>
      <vt:lpstr>EINSTEIN TO THE RESCUE</vt:lpstr>
      <vt:lpstr>Slide 9</vt:lpstr>
      <vt:lpstr>HPR MUST BE WRONG</vt:lpstr>
      <vt:lpstr>ASSIGNMENT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37</cp:revision>
  <dcterms:created xsi:type="dcterms:W3CDTF">2013-01-16T21:01:37Z</dcterms:created>
  <dcterms:modified xsi:type="dcterms:W3CDTF">2013-01-17T23:48:07Z</dcterms:modified>
</cp:coreProperties>
</file>