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2209-D7C7-4D2E-A13D-606B6F7093A5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79BC-72E8-4973-874A-586BF6C2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2209-D7C7-4D2E-A13D-606B6F7093A5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79BC-72E8-4973-874A-586BF6C2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2209-D7C7-4D2E-A13D-606B6F7093A5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79BC-72E8-4973-874A-586BF6C2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2209-D7C7-4D2E-A13D-606B6F7093A5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79BC-72E8-4973-874A-586BF6C2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2209-D7C7-4D2E-A13D-606B6F7093A5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79BC-72E8-4973-874A-586BF6C2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2209-D7C7-4D2E-A13D-606B6F7093A5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79BC-72E8-4973-874A-586BF6C2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2209-D7C7-4D2E-A13D-606B6F7093A5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79BC-72E8-4973-874A-586BF6C2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2209-D7C7-4D2E-A13D-606B6F7093A5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79BC-72E8-4973-874A-586BF6C2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2209-D7C7-4D2E-A13D-606B6F7093A5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79BC-72E8-4973-874A-586BF6C2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2209-D7C7-4D2E-A13D-606B6F7093A5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79BC-72E8-4973-874A-586BF6C2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2209-D7C7-4D2E-A13D-606B6F7093A5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79BC-72E8-4973-874A-586BF6C2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72209-D7C7-4D2E-A13D-606B6F7093A5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79BC-72E8-4973-874A-586BF6C2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LECTURE 5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r>
              <a:rPr lang="en-US" dirty="0" smtClean="0">
                <a:latin typeface="Impact" pitchFamily="34" charset="0"/>
              </a:rPr>
              <a:t>GOODMAN’S “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GRUE</a:t>
            </a:r>
            <a:r>
              <a:rPr lang="en-US" dirty="0" smtClean="0">
                <a:latin typeface="Impact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Impact" pitchFamily="34" charset="0"/>
              </a:rPr>
              <a:t>PARADOX”</a:t>
            </a:r>
          </a:p>
          <a:p>
            <a:r>
              <a:rPr lang="en-US" dirty="0" smtClean="0">
                <a:latin typeface="Impact" pitchFamily="34" charset="0"/>
              </a:rPr>
              <a:t>A HUMEAN ARGUMENT AGAINST MIRACLES</a:t>
            </a:r>
            <a:endParaRPr lang="en-US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 </a:t>
            </a:r>
          </a:p>
          <a:p>
            <a:r>
              <a:rPr lang="en-US" sz="5400" dirty="0"/>
              <a:t>Oops!  Something must be wrong </a:t>
            </a:r>
            <a:r>
              <a:rPr lang="en-US" sz="5400" dirty="0" smtClean="0"/>
              <a:t>with the rule </a:t>
            </a:r>
            <a:r>
              <a:rPr lang="en-US" sz="5400" b="1" dirty="0"/>
              <a:t>HPR. </a:t>
            </a:r>
            <a:r>
              <a:rPr lang="en-US" sz="5400" dirty="0"/>
              <a:t>The principle at least needs to be qualified in some way.  But how?  As it is, it is worthless.</a:t>
            </a:r>
          </a:p>
          <a:p>
            <a:r>
              <a:rPr lang="en-US" sz="5400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READ  WILLIAM ROWE, “THE PROBLEM OF EVIL AND SOME VARIETIES OF ATHEISM”, </a:t>
            </a:r>
            <a:r>
              <a:rPr lang="en-US" i="1" dirty="0" smtClean="0"/>
              <a:t>AMERICAN PHILOSOPHICAL QUARTERLY  </a:t>
            </a:r>
            <a:r>
              <a:rPr lang="en-US" dirty="0" smtClean="0"/>
              <a:t>v. 16 (1979): 335-341.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GO TO UCSB LIBRARY, CLICK ON E-JOURNALS, TYPE IN “AMERICAN PHILOSOPHICAL QUARTERLY”,  CLICK ON UC-ELINKS, CLICK ON 1970’S, CLICK ON 1979, CLICK ON ISSUE WITH PP. 335-341.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“There is a principle which is a bar against all information, which is proof against all arguments and which cannot fail to keep a man in everlasting ignorance – that principle is </a:t>
            </a:r>
            <a:r>
              <a:rPr lang="en-US" sz="4000" b="1" i="1" dirty="0" smtClean="0"/>
              <a:t>contempt prior to investigation</a:t>
            </a:r>
            <a:r>
              <a:rPr lang="en-US" sz="4000" dirty="0" smtClean="0"/>
              <a:t>.”</a:t>
            </a:r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en-US" sz="4000" b="1" dirty="0" smtClean="0"/>
              <a:t>– Herbert Spencer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Impact" pitchFamily="34" charset="0"/>
              </a:rPr>
              <a:t>HERBERT SPENCER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(1820-1903)</a:t>
            </a:r>
            <a:endParaRPr lang="en-US" dirty="0"/>
          </a:p>
        </p:txBody>
      </p:sp>
      <p:pic>
        <p:nvPicPr>
          <p:cNvPr id="4" name="Picture Placeholder 6" descr="spenc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5000" b="5000"/>
          <a:stretch>
            <a:fillRect/>
          </a:stretch>
        </p:blipFill>
        <p:spPr>
          <a:xfrm>
            <a:off x="2438400" y="2057400"/>
            <a:ext cx="3886200" cy="3276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itchFamily="34" charset="0"/>
              </a:rPr>
              <a:t>THE 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GR</a:t>
            </a:r>
            <a:r>
              <a:rPr lang="en-US" dirty="0" smtClean="0">
                <a:solidFill>
                  <a:srgbClr val="0070C0"/>
                </a:solidFill>
                <a:latin typeface="Impact" pitchFamily="34" charset="0"/>
              </a:rPr>
              <a:t>UE</a:t>
            </a:r>
            <a:r>
              <a:rPr lang="en-US" dirty="0" smtClean="0">
                <a:latin typeface="Impact" pitchFamily="34" charset="0"/>
              </a:rPr>
              <a:t> PARADOX</a:t>
            </a:r>
            <a:endParaRPr lang="en-US" dirty="0"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en-US" sz="4400" dirty="0"/>
              <a:t>Nelson Goodman’s “</a:t>
            </a:r>
            <a:r>
              <a:rPr lang="en-US" sz="4400" dirty="0" err="1"/>
              <a:t>Grue</a:t>
            </a:r>
            <a:r>
              <a:rPr lang="en-US" sz="4400" dirty="0"/>
              <a:t> Paradox” is an argument that shows that the rule we have called “Hume’s Principle of Reasonable Belief” (</a:t>
            </a:r>
            <a:r>
              <a:rPr lang="en-US" sz="4400" b="1" dirty="0"/>
              <a:t>HPR</a:t>
            </a:r>
            <a:r>
              <a:rPr lang="en-US" sz="4400" dirty="0"/>
              <a:t>) is </a:t>
            </a:r>
            <a:r>
              <a:rPr lang="en-US" sz="4400" dirty="0">
                <a:latin typeface="Impact" pitchFamily="34" charset="0"/>
              </a:rPr>
              <a:t>not</a:t>
            </a:r>
            <a:r>
              <a:rPr lang="en-US" sz="4400" dirty="0"/>
              <a:t> an acceptable rule of inductive reasoning.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Impact" pitchFamily="34" charset="0"/>
              </a:rPr>
              <a:t>HUME’S PRINCIPLE OF REASONABLE BELIEF</a:t>
            </a:r>
            <a:endParaRPr lang="en-US" dirty="0"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HPR</a:t>
            </a:r>
            <a:r>
              <a:rPr lang="en-US" sz="4400" dirty="0" smtClean="0"/>
              <a:t>:  </a:t>
            </a:r>
            <a:r>
              <a:rPr lang="en-US" sz="4400" dirty="0"/>
              <a:t>IF A LARGE NUMBER OF </a:t>
            </a:r>
            <a:r>
              <a:rPr lang="en-US" sz="4400" b="1" dirty="0"/>
              <a:t>A</a:t>
            </a:r>
            <a:r>
              <a:rPr lang="en-US" sz="4400" dirty="0"/>
              <a:t>’s HAVE BEEN EXAMINED,  SAY </a:t>
            </a:r>
            <a:r>
              <a:rPr lang="en-US" sz="4400" b="1" dirty="0"/>
              <a:t>m</a:t>
            </a:r>
            <a:r>
              <a:rPr lang="en-US" sz="4400" dirty="0"/>
              <a:t>,  AND </a:t>
            </a:r>
            <a:r>
              <a:rPr lang="en-US" sz="4400" b="1" dirty="0"/>
              <a:t>n</a:t>
            </a:r>
            <a:r>
              <a:rPr lang="en-US" sz="4400" dirty="0"/>
              <a:t> OF THEM HAVE BEEN </a:t>
            </a:r>
            <a:r>
              <a:rPr lang="en-US" sz="4400" b="1" dirty="0"/>
              <a:t>FOUND</a:t>
            </a:r>
            <a:r>
              <a:rPr lang="en-US" sz="4400" dirty="0"/>
              <a:t> TO BE  </a:t>
            </a:r>
            <a:r>
              <a:rPr lang="en-US" sz="4400" b="1" dirty="0"/>
              <a:t>B</a:t>
            </a:r>
            <a:r>
              <a:rPr lang="en-US" sz="4400" dirty="0"/>
              <a:t>’s ,  THEN  ONE’S </a:t>
            </a:r>
            <a:r>
              <a:rPr lang="en-US" sz="4400" b="1" dirty="0"/>
              <a:t>CONFIDENCE</a:t>
            </a:r>
            <a:r>
              <a:rPr lang="en-US" sz="4400" dirty="0"/>
              <a:t> THAT THE NEXT </a:t>
            </a:r>
            <a:r>
              <a:rPr lang="en-US" sz="4400" b="1" dirty="0"/>
              <a:t>A</a:t>
            </a:r>
            <a:r>
              <a:rPr lang="en-US" sz="4400" dirty="0"/>
              <a:t> WILL BE A </a:t>
            </a:r>
            <a:r>
              <a:rPr lang="en-US" sz="4400" b="1" dirty="0"/>
              <a:t>B </a:t>
            </a:r>
            <a:r>
              <a:rPr lang="en-US" sz="4400" dirty="0"/>
              <a:t>SHOULD BE</a:t>
            </a:r>
            <a:r>
              <a:rPr lang="en-US" sz="4400" b="1" dirty="0"/>
              <a:t> </a:t>
            </a:r>
            <a:r>
              <a:rPr lang="en-US" sz="4400" dirty="0"/>
              <a:t>OF DEGREE  </a:t>
            </a:r>
            <a:r>
              <a:rPr lang="en-US" sz="4400" b="1" dirty="0"/>
              <a:t>n/m</a:t>
            </a:r>
            <a:r>
              <a:rPr lang="en-US" sz="4400" dirty="0"/>
              <a:t>.</a:t>
            </a:r>
          </a:p>
          <a:p>
            <a:r>
              <a:rPr lang="en-US" sz="4400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Think of the ratio n/m as being the </a:t>
            </a:r>
            <a:r>
              <a:rPr lang="en-US" sz="4400" i="1" dirty="0"/>
              <a:t>probability </a:t>
            </a:r>
            <a:r>
              <a:rPr lang="en-US" sz="4400" dirty="0"/>
              <a:t>that the next </a:t>
            </a:r>
            <a:r>
              <a:rPr lang="en-US" sz="4400" b="1" dirty="0"/>
              <a:t>A </a:t>
            </a:r>
            <a:r>
              <a:rPr lang="en-US" sz="4400" dirty="0"/>
              <a:t>will be a </a:t>
            </a:r>
            <a:r>
              <a:rPr lang="en-US" sz="4400" b="1" dirty="0"/>
              <a:t>B</a:t>
            </a:r>
            <a:r>
              <a:rPr lang="en-US" sz="4400" dirty="0"/>
              <a:t>.  Then if all </a:t>
            </a:r>
            <a:r>
              <a:rPr lang="en-US" sz="4400" b="1" dirty="0"/>
              <a:t>A’s </a:t>
            </a:r>
            <a:r>
              <a:rPr lang="en-US" sz="4400" dirty="0"/>
              <a:t>have been </a:t>
            </a:r>
            <a:r>
              <a:rPr lang="en-US" sz="4400" b="1" dirty="0"/>
              <a:t>B’s</a:t>
            </a:r>
            <a:r>
              <a:rPr lang="en-US" sz="4400" dirty="0"/>
              <a:t>, you should believe that the next </a:t>
            </a:r>
            <a:r>
              <a:rPr lang="en-US" sz="4400" b="1" dirty="0"/>
              <a:t>A </a:t>
            </a:r>
            <a:r>
              <a:rPr lang="en-US" sz="4400" dirty="0"/>
              <a:t>will be a </a:t>
            </a:r>
            <a:r>
              <a:rPr lang="en-US" sz="4400" b="1" dirty="0"/>
              <a:t>B </a:t>
            </a:r>
            <a:r>
              <a:rPr lang="en-US" sz="4400" dirty="0"/>
              <a:t>with probability </a:t>
            </a:r>
            <a:r>
              <a:rPr lang="en-US" sz="4400" b="1" dirty="0"/>
              <a:t>1 </a:t>
            </a:r>
            <a:r>
              <a:rPr lang="en-US" sz="4400" dirty="0"/>
              <a:t>(i.e., 100%).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4000" dirty="0" smtClean="0"/>
              <a:t>(1)  </a:t>
            </a:r>
            <a:r>
              <a:rPr lang="en-US" sz="4000" dirty="0"/>
              <a:t>A large number of emeralds have been examined, and will be examined, before midnight, December 31, 2013.  They have all been (or will be) found to be </a:t>
            </a:r>
            <a:r>
              <a:rPr lang="en-US" sz="4000" b="1" dirty="0">
                <a:solidFill>
                  <a:srgbClr val="00B050"/>
                </a:solidFill>
              </a:rPr>
              <a:t>green</a:t>
            </a:r>
            <a:r>
              <a:rPr lang="en-US" sz="4000" dirty="0"/>
              <a:t>.</a:t>
            </a:r>
          </a:p>
          <a:p>
            <a:pPr lvl="0">
              <a:buNone/>
            </a:pPr>
            <a:r>
              <a:rPr lang="en-US" sz="4000" dirty="0" smtClean="0"/>
              <a:t>(2) By </a:t>
            </a:r>
            <a:r>
              <a:rPr lang="en-US" sz="4000" dirty="0"/>
              <a:t>rule (</a:t>
            </a:r>
            <a:r>
              <a:rPr lang="en-US" sz="4000" b="1" dirty="0"/>
              <a:t>HPR</a:t>
            </a:r>
            <a:r>
              <a:rPr lang="en-US" sz="4000" dirty="0"/>
              <a:t>) we should be certain that the first emerald examined in 2014 will be </a:t>
            </a:r>
            <a:r>
              <a:rPr lang="en-US" sz="4000" b="1" dirty="0">
                <a:solidFill>
                  <a:srgbClr val="00B050"/>
                </a:solidFill>
              </a:rPr>
              <a:t>green</a:t>
            </a:r>
            <a:r>
              <a:rPr lang="en-US" sz="4000" dirty="0">
                <a:solidFill>
                  <a:srgbClr val="00B050"/>
                </a:solidFill>
              </a:rPr>
              <a:t>.</a:t>
            </a:r>
          </a:p>
          <a:p>
            <a:r>
              <a:rPr lang="en-US" sz="4000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b="1" u="sng" dirty="0"/>
              <a:t>Definition</a:t>
            </a:r>
            <a:r>
              <a:rPr lang="en-US" sz="4400" dirty="0"/>
              <a:t>:  Something is </a:t>
            </a:r>
            <a:r>
              <a:rPr lang="en-US" sz="4400" i="1" dirty="0" err="1">
                <a:solidFill>
                  <a:srgbClr val="00B050"/>
                </a:solidFill>
              </a:rPr>
              <a:t>gr</a:t>
            </a:r>
            <a:r>
              <a:rPr lang="en-US" sz="4400" i="1" dirty="0" err="1">
                <a:solidFill>
                  <a:srgbClr val="0070C0"/>
                </a:solidFill>
              </a:rPr>
              <a:t>ue</a:t>
            </a:r>
            <a:r>
              <a:rPr lang="en-US" sz="4400" i="1" dirty="0"/>
              <a:t> </a:t>
            </a:r>
            <a:r>
              <a:rPr lang="en-US" sz="4400" dirty="0"/>
              <a:t> if and only if </a:t>
            </a:r>
            <a:r>
              <a:rPr lang="en-US" sz="4400" i="1" dirty="0"/>
              <a:t>either </a:t>
            </a:r>
            <a:r>
              <a:rPr lang="en-US" sz="4400" dirty="0"/>
              <a:t>it is examined </a:t>
            </a:r>
            <a:r>
              <a:rPr lang="en-US" sz="4400" i="1" dirty="0"/>
              <a:t>before</a:t>
            </a:r>
            <a:r>
              <a:rPr lang="en-US" sz="4400" dirty="0"/>
              <a:t> midnight, December 31, 2013, and is </a:t>
            </a:r>
            <a:r>
              <a:rPr lang="en-US" sz="4400" b="1" dirty="0">
                <a:solidFill>
                  <a:srgbClr val="00B050"/>
                </a:solidFill>
              </a:rPr>
              <a:t>green</a:t>
            </a:r>
            <a:r>
              <a:rPr lang="en-US" sz="4400" dirty="0"/>
              <a:t>, </a:t>
            </a:r>
            <a:r>
              <a:rPr lang="en-US" sz="4400" i="1" dirty="0"/>
              <a:t>or </a:t>
            </a:r>
            <a:r>
              <a:rPr lang="en-US" sz="4400" dirty="0"/>
              <a:t>it examined </a:t>
            </a:r>
            <a:r>
              <a:rPr lang="en-US" sz="4400" i="1" dirty="0"/>
              <a:t>after </a:t>
            </a:r>
            <a:r>
              <a:rPr lang="en-US" sz="4400" dirty="0"/>
              <a:t>midnight, December 31, 2013, and is </a:t>
            </a:r>
            <a:r>
              <a:rPr lang="en-US" sz="4400" b="1" dirty="0">
                <a:solidFill>
                  <a:srgbClr val="0070C0"/>
                </a:solidFill>
              </a:rPr>
              <a:t>blue</a:t>
            </a:r>
            <a:r>
              <a:rPr lang="en-US" sz="44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(1’)  A </a:t>
            </a:r>
            <a:r>
              <a:rPr lang="en-US" sz="4400" dirty="0"/>
              <a:t>large </a:t>
            </a:r>
            <a:r>
              <a:rPr lang="en-US" sz="4000" dirty="0"/>
              <a:t>number of emeralds have been examined, and </a:t>
            </a:r>
            <a:r>
              <a:rPr lang="en-US" sz="4000" dirty="0" smtClean="0"/>
              <a:t>will </a:t>
            </a:r>
            <a:r>
              <a:rPr lang="en-US" sz="4000" dirty="0"/>
              <a:t>be examined, before midnight, December 31, 2013.  </a:t>
            </a:r>
            <a:r>
              <a:rPr lang="en-US" sz="4000" dirty="0" smtClean="0"/>
              <a:t>They </a:t>
            </a:r>
            <a:r>
              <a:rPr lang="en-US" sz="4000" dirty="0"/>
              <a:t>have all been (or will be) found to be </a:t>
            </a:r>
            <a:r>
              <a:rPr lang="en-US" sz="4000" b="1" dirty="0" err="1">
                <a:solidFill>
                  <a:srgbClr val="00B050"/>
                </a:solidFill>
              </a:rPr>
              <a:t>gr</a:t>
            </a:r>
            <a:r>
              <a:rPr lang="en-US" sz="4000" b="1" dirty="0" err="1">
                <a:solidFill>
                  <a:srgbClr val="0070C0"/>
                </a:solidFill>
              </a:rPr>
              <a:t>ue</a:t>
            </a:r>
            <a:r>
              <a:rPr lang="en-US" sz="4000" dirty="0"/>
              <a:t>.</a:t>
            </a:r>
          </a:p>
          <a:p>
            <a:r>
              <a:rPr lang="en-US" sz="4000" dirty="0"/>
              <a:t>(2’)  By rule (</a:t>
            </a:r>
            <a:r>
              <a:rPr lang="en-US" sz="4000" b="1" dirty="0"/>
              <a:t>HPR</a:t>
            </a:r>
            <a:r>
              <a:rPr lang="en-US" sz="4000" dirty="0"/>
              <a:t>) we should be certain that the first </a:t>
            </a:r>
            <a:r>
              <a:rPr lang="en-US" sz="4000" dirty="0" smtClean="0"/>
              <a:t>emerald </a:t>
            </a:r>
            <a:r>
              <a:rPr lang="en-US" sz="4000" dirty="0"/>
              <a:t>examined in 2014 will be </a:t>
            </a:r>
            <a:r>
              <a:rPr lang="en-US" sz="4000" b="1" dirty="0" err="1">
                <a:solidFill>
                  <a:srgbClr val="00B050"/>
                </a:solidFill>
              </a:rPr>
              <a:t>gr</a:t>
            </a:r>
            <a:r>
              <a:rPr lang="en-US" sz="4000" b="1" dirty="0" err="1">
                <a:solidFill>
                  <a:srgbClr val="0070C0"/>
                </a:solidFill>
              </a:rPr>
              <a:t>ue</a:t>
            </a:r>
            <a:r>
              <a:rPr lang="en-US" sz="4000" dirty="0"/>
              <a:t>.  I.e., it will be </a:t>
            </a:r>
            <a:r>
              <a:rPr lang="en-US" sz="4000" b="1" dirty="0">
                <a:solidFill>
                  <a:srgbClr val="0070C0"/>
                </a:solidFill>
              </a:rPr>
              <a:t>blue</a:t>
            </a:r>
            <a:r>
              <a:rPr lang="en-US" sz="4000" dirty="0"/>
              <a:t> (!!?).</a:t>
            </a:r>
          </a:p>
          <a:p>
            <a:pPr>
              <a:buNone/>
            </a:pPr>
            <a:r>
              <a:rPr lang="en-US" sz="4000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423</Words>
  <Application>Microsoft Office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LECTURE 5</vt:lpstr>
      <vt:lpstr>Slide 2</vt:lpstr>
      <vt:lpstr>HERBERT SPENCER (1820-1903)</vt:lpstr>
      <vt:lpstr>THE GRUE PARADOX</vt:lpstr>
      <vt:lpstr>HUME’S PRINCIPLE OF REASONABLE BELIEF</vt:lpstr>
      <vt:lpstr>Slide 6</vt:lpstr>
      <vt:lpstr>Slide 7</vt:lpstr>
      <vt:lpstr>Slide 8</vt:lpstr>
      <vt:lpstr>Slide 9</vt:lpstr>
      <vt:lpstr>Slide 10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Curtis Anthony Anderson</dc:creator>
  <cp:lastModifiedBy>user</cp:lastModifiedBy>
  <cp:revision>3</cp:revision>
  <dcterms:created xsi:type="dcterms:W3CDTF">2013-01-22T13:20:33Z</dcterms:created>
  <dcterms:modified xsi:type="dcterms:W3CDTF">2013-01-23T20:31:15Z</dcterms:modified>
</cp:coreProperties>
</file>