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70" r:id="rId14"/>
    <p:sldId id="272" r:id="rId15"/>
    <p:sldId id="268" r:id="rId16"/>
    <p:sldId id="273" r:id="rId17"/>
    <p:sldId id="278" r:id="rId18"/>
    <p:sldId id="280" r:id="rId19"/>
    <p:sldId id="281" r:id="rId20"/>
    <p:sldId id="282" r:id="rId21"/>
    <p:sldId id="283" r:id="rId22"/>
    <p:sldId id="28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134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76942-4947-407D-B4C6-C6A8D8D8EE84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D3F54-AA63-4FDC-AA12-92EBD19E41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D3F54-AA63-4FDC-AA12-92EBD19E411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15B9-F1B2-4C95-9ACA-841C9F4A691B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EAC-546D-4374-B00A-F6C3439DF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15B9-F1B2-4C95-9ACA-841C9F4A691B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EAC-546D-4374-B00A-F6C3439DF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15B9-F1B2-4C95-9ACA-841C9F4A691B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EAC-546D-4374-B00A-F6C3439DF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15B9-F1B2-4C95-9ACA-841C9F4A691B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EAC-546D-4374-B00A-F6C3439DF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15B9-F1B2-4C95-9ACA-841C9F4A691B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EAC-546D-4374-B00A-F6C3439DF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15B9-F1B2-4C95-9ACA-841C9F4A691B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EAC-546D-4374-B00A-F6C3439DF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15B9-F1B2-4C95-9ACA-841C9F4A691B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EAC-546D-4374-B00A-F6C3439DF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15B9-F1B2-4C95-9ACA-841C9F4A691B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EAC-546D-4374-B00A-F6C3439DF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15B9-F1B2-4C95-9ACA-841C9F4A691B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EAC-546D-4374-B00A-F6C3439DF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15B9-F1B2-4C95-9ACA-841C9F4A691B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EAC-546D-4374-B00A-F6C3439DF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15B9-F1B2-4C95-9ACA-841C9F4A691B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4EAC-546D-4374-B00A-F6C3439DF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15B9-F1B2-4C95-9ACA-841C9F4A691B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84EAC-546D-4374-B00A-F6C3439DF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7772400" cy="2286000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THE INDUCTIVE (EVIDENTIAL) VERSION OF THE ARGUMENT FROM </a:t>
            </a:r>
            <a:br>
              <a:rPr lang="en-US" sz="5400" dirty="0" smtClean="0">
                <a:solidFill>
                  <a:srgbClr val="FF0000"/>
                </a:solidFill>
              </a:rPr>
            </a:br>
            <a:endParaRPr lang="en-US" sz="5400" b="1" dirty="0">
              <a:solidFill>
                <a:srgbClr val="C00000"/>
              </a:solidFill>
              <a:latin typeface="Franklin Gothic Medium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724400"/>
            <a:ext cx="6400800" cy="12954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tx1"/>
                </a:solidFill>
              </a:rPr>
              <a:t>WILLIAM ROWE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2743200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Franklin Gothic Medium" pitchFamily="34" charset="0"/>
              </a:rPr>
              <a:t>           </a:t>
            </a:r>
            <a:r>
              <a:rPr lang="en-US" sz="5400" dirty="0" smtClean="0">
                <a:solidFill>
                  <a:srgbClr val="C00000"/>
                </a:solidFill>
                <a:latin typeface="Franklin Gothic Medium" pitchFamily="34" charset="0"/>
              </a:rPr>
              <a:t>EVIL</a:t>
            </a:r>
            <a:endParaRPr lang="en-US" sz="5400" dirty="0">
              <a:solidFill>
                <a:srgbClr val="C00000"/>
              </a:solidFill>
              <a:latin typeface="Franklin Gothic Mediu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style.fontFamily</p:attrName>
                                        </p:attrNameLst>
                                      </p:cBhvr>
                                      <p:to>
                                        <p:strVal val="Times New Roma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51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QUESTION 2: </a:t>
            </a:r>
            <a:r>
              <a:rPr lang="en-US" dirty="0" smtClean="0"/>
              <a:t> “</a:t>
            </a:r>
            <a:r>
              <a:rPr lang="en-US" dirty="0" smtClean="0">
                <a:solidFill>
                  <a:srgbClr val="C00000"/>
                </a:solidFill>
              </a:rPr>
              <a:t>THE G. E. MOORE SHIFT</a:t>
            </a:r>
            <a:r>
              <a:rPr lang="en-US" dirty="0" smtClean="0"/>
              <a:t>”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4019550" y="3736181"/>
          <a:ext cx="1104900" cy="863600"/>
        </p:xfrm>
        <a:graphic>
          <a:graphicData uri="http://schemas.openxmlformats.org/presentationml/2006/ole">
            <p:oleObj spid="_x0000_s2050" name="Packager Shell Object" showAsIcon="1" r:id="rId3" imgW="1105200" imgH="863640" progId="Package">
              <p:embed/>
            </p:oleObj>
          </a:graphicData>
        </a:graphic>
      </p:graphicFrame>
      <p:pic>
        <p:nvPicPr>
          <p:cNvPr id="2051" name="Picture 3" descr="C:\Users\Tony\AppData\Local\Temp\moor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1981200"/>
            <a:ext cx="3657600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MOORE’S USE OF THE “G. E. MOORE SHIFT”: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C00000"/>
                </a:solidFill>
              </a:rPr>
              <a:t>SKEPTICISM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5410200"/>
          </a:xfrm>
        </p:spPr>
        <p:txBody>
          <a:bodyPr>
            <a:noAutofit/>
          </a:bodyPr>
          <a:lstStyle/>
          <a:p>
            <a:pPr marL="514350" indent="-514350">
              <a:buAutoNum type="arabicParenBoth"/>
            </a:pPr>
            <a:r>
              <a:rPr lang="en-US" sz="4400" dirty="0" smtClean="0"/>
              <a:t> I do </a:t>
            </a:r>
            <a:r>
              <a:rPr lang="en-US" sz="4400" b="1" dirty="0" smtClean="0">
                <a:solidFill>
                  <a:srgbClr val="FFC000"/>
                </a:solidFill>
              </a:rPr>
              <a:t>know</a:t>
            </a:r>
            <a:r>
              <a:rPr lang="en-US" sz="4400" dirty="0" smtClean="0"/>
              <a:t> that this pencil exists.</a:t>
            </a:r>
          </a:p>
          <a:p>
            <a:pPr marL="514350" indent="-514350">
              <a:buAutoNum type="arabicParenBoth" startAt="2"/>
            </a:pPr>
            <a:r>
              <a:rPr lang="en-US" sz="4400" dirty="0" smtClean="0"/>
              <a:t> If the </a:t>
            </a:r>
            <a:r>
              <a:rPr lang="en-US" sz="4400" dirty="0" smtClean="0">
                <a:solidFill>
                  <a:srgbClr val="C00000"/>
                </a:solidFill>
                <a:latin typeface="Impact" pitchFamily="34" charset="0"/>
              </a:rPr>
              <a:t>skeptic’s principles </a:t>
            </a:r>
            <a:r>
              <a:rPr lang="en-US" sz="4400" dirty="0" smtClean="0"/>
              <a:t>are </a:t>
            </a:r>
            <a:r>
              <a:rPr lang="en-US" sz="4400" b="1" dirty="0" smtClean="0"/>
              <a:t>correct</a:t>
            </a:r>
            <a:r>
              <a:rPr lang="en-US" sz="4400" dirty="0" smtClean="0"/>
              <a:t>, I </a:t>
            </a:r>
            <a:r>
              <a:rPr lang="en-US" sz="4400" b="1" dirty="0" smtClean="0">
                <a:solidFill>
                  <a:srgbClr val="7030A0"/>
                </a:solidFill>
              </a:rPr>
              <a:t>cannot</a:t>
            </a:r>
            <a:r>
              <a:rPr lang="en-US" sz="4400" dirty="0" smtClean="0"/>
              <a:t> </a:t>
            </a:r>
            <a:r>
              <a:rPr lang="en-US" sz="4400" b="1" dirty="0" smtClean="0">
                <a:solidFill>
                  <a:srgbClr val="FFC000"/>
                </a:solidFill>
              </a:rPr>
              <a:t>know</a:t>
            </a:r>
            <a:r>
              <a:rPr lang="en-US" sz="4400" dirty="0" smtClean="0"/>
              <a:t> of the existence of this pencil.</a:t>
            </a:r>
          </a:p>
          <a:p>
            <a:pPr marL="514350" indent="-514350">
              <a:buNone/>
            </a:pPr>
            <a:r>
              <a:rPr lang="en-US" sz="4400" dirty="0" smtClean="0">
                <a:latin typeface="Aharoni" pitchFamily="2" charset="-79"/>
                <a:cs typeface="Aharoni" pitchFamily="2" charset="-79"/>
              </a:rPr>
              <a:t>Therefore</a:t>
            </a:r>
            <a:r>
              <a:rPr lang="en-US" sz="4400" dirty="0" smtClean="0"/>
              <a:t>:</a:t>
            </a:r>
          </a:p>
          <a:p>
            <a:pPr marL="514350" indent="-514350">
              <a:buNone/>
            </a:pPr>
            <a:r>
              <a:rPr lang="en-US" sz="4400" dirty="0" smtClean="0"/>
              <a:t> (3)  The </a:t>
            </a:r>
            <a:r>
              <a:rPr lang="en-US" sz="4400" dirty="0" smtClean="0">
                <a:solidFill>
                  <a:srgbClr val="C00000"/>
                </a:solidFill>
                <a:latin typeface="Impact" pitchFamily="34" charset="0"/>
              </a:rPr>
              <a:t>skeptic’s principles </a:t>
            </a:r>
            <a:r>
              <a:rPr lang="en-US" sz="4400" dirty="0" smtClean="0"/>
              <a:t>(at least one) must be </a:t>
            </a:r>
            <a:r>
              <a:rPr lang="en-US" sz="4400" b="1" dirty="0" smtClean="0">
                <a:solidFill>
                  <a:srgbClr val="C00000"/>
                </a:solidFill>
              </a:rPr>
              <a:t>incorrect</a:t>
            </a:r>
            <a:r>
              <a:rPr lang="en-US" sz="4400" dirty="0" smtClean="0"/>
              <a:t>.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GENERAL STRATEGY OF THE SHIFT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000" dirty="0" smtClean="0"/>
              <a:t>I.                                 </a:t>
            </a:r>
            <a:r>
              <a:rPr lang="en-US" sz="4000" b="1" dirty="0" smtClean="0"/>
              <a:t>P</a:t>
            </a:r>
          </a:p>
          <a:p>
            <a:pPr>
              <a:buNone/>
            </a:pPr>
            <a:r>
              <a:rPr lang="en-US" sz="4000" dirty="0" smtClean="0"/>
              <a:t>                                   </a:t>
            </a:r>
            <a:r>
              <a:rPr lang="en-US" sz="4000" b="1" dirty="0" smtClean="0"/>
              <a:t>Q</a:t>
            </a:r>
          </a:p>
          <a:p>
            <a:pPr>
              <a:buNone/>
            </a:pP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            </a:t>
            </a:r>
            <a:r>
              <a:rPr lang="en-US" sz="4000" b="1" dirty="0" smtClean="0">
                <a:latin typeface="Blackadder ITC" pitchFamily="82" charset="0"/>
                <a:cs typeface="Aharoni" pitchFamily="2" charset="-79"/>
              </a:rPr>
              <a:t>Therefore</a:t>
            </a:r>
            <a:r>
              <a:rPr lang="en-US" sz="4000" dirty="0" smtClean="0">
                <a:latin typeface="Blackadder ITC" pitchFamily="82" charset="0"/>
                <a:cs typeface="Aharoni" pitchFamily="2" charset="-79"/>
              </a:rPr>
              <a:t> </a:t>
            </a:r>
            <a:r>
              <a:rPr lang="en-US" sz="4000" dirty="0" smtClean="0">
                <a:latin typeface="Blackadder ITC" pitchFamily="82" charset="0"/>
              </a:rPr>
              <a:t> </a:t>
            </a:r>
            <a:r>
              <a:rPr lang="en-US" sz="4000" dirty="0" smtClean="0"/>
              <a:t>:     </a:t>
            </a:r>
            <a:r>
              <a:rPr lang="en-US" sz="4000" b="1" dirty="0" smtClean="0"/>
              <a:t>R</a:t>
            </a:r>
          </a:p>
          <a:p>
            <a:pPr>
              <a:buNone/>
            </a:pPr>
            <a:endParaRPr lang="en-US" sz="4000" dirty="0" smtClean="0"/>
          </a:p>
          <a:p>
            <a:pPr marL="571500" indent="-571500">
              <a:buAutoNum type="romanUcPeriod" startAt="2"/>
            </a:pPr>
            <a:r>
              <a:rPr lang="en-US" sz="4000" dirty="0" smtClean="0"/>
              <a:t>                           Not-</a:t>
            </a:r>
            <a:r>
              <a:rPr lang="en-US" sz="4000" b="1" dirty="0" smtClean="0"/>
              <a:t>R</a:t>
            </a:r>
          </a:p>
          <a:p>
            <a:pPr marL="571500" indent="-571500">
              <a:buNone/>
            </a:pPr>
            <a:r>
              <a:rPr lang="en-US" sz="4000" dirty="0" smtClean="0"/>
              <a:t>                                 </a:t>
            </a:r>
            <a:r>
              <a:rPr lang="en-US" sz="4000" b="1" dirty="0" smtClean="0"/>
              <a:t>Q</a:t>
            </a:r>
          </a:p>
          <a:p>
            <a:pPr marL="571500" indent="-571500">
              <a:buNone/>
            </a:pPr>
            <a:r>
              <a:rPr lang="en-US" sz="4000" dirty="0" smtClean="0"/>
              <a:t>               </a:t>
            </a:r>
            <a:r>
              <a:rPr lang="en-US" sz="4000" b="1" dirty="0" smtClean="0">
                <a:latin typeface="Blackadder ITC" pitchFamily="82" charset="0"/>
                <a:cs typeface="Aharoni" pitchFamily="2" charset="-79"/>
              </a:rPr>
              <a:t>Therefore</a:t>
            </a:r>
            <a:r>
              <a:rPr lang="en-US" sz="4000" dirty="0" smtClean="0"/>
              <a:t>:  Not-</a:t>
            </a:r>
            <a:r>
              <a:rPr lang="en-US" sz="4000" b="1" dirty="0" smtClean="0"/>
              <a:t>P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981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LEIBNIZ</a:t>
            </a:r>
            <a:r>
              <a:rPr lang="en-US" dirty="0" smtClean="0"/>
              <a:t> VS. </a:t>
            </a:r>
            <a:r>
              <a:rPr lang="en-US" dirty="0" smtClean="0">
                <a:solidFill>
                  <a:srgbClr val="C00000"/>
                </a:solidFill>
              </a:rPr>
              <a:t>VOLTAIRE</a:t>
            </a:r>
            <a:r>
              <a:rPr lang="en-US" dirty="0" smtClean="0"/>
              <a:t>:  THE SHIFT APPLIED TO A </a:t>
            </a:r>
            <a:r>
              <a:rPr lang="en-US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DEDUCTIVE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VERSION </a:t>
            </a:r>
            <a:r>
              <a:rPr lang="en-US" dirty="0" smtClean="0"/>
              <a:t>OF THE </a:t>
            </a:r>
            <a:r>
              <a:rPr lang="en-US" dirty="0" smtClean="0">
                <a:solidFill>
                  <a:srgbClr val="C00000"/>
                </a:solidFill>
              </a:rPr>
              <a:t>ARGUMENT FROM EVIL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6868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(1)  </a:t>
            </a:r>
            <a:r>
              <a:rPr lang="en-US" sz="3600" b="1" dirty="0" smtClean="0">
                <a:solidFill>
                  <a:srgbClr val="7030A0"/>
                </a:solidFill>
                <a:latin typeface="French Script MT" pitchFamily="66" charset="0"/>
              </a:rPr>
              <a:t>God </a:t>
            </a:r>
            <a:r>
              <a:rPr lang="en-US" sz="3600" dirty="0" smtClean="0"/>
              <a:t> exists.</a:t>
            </a:r>
          </a:p>
          <a:p>
            <a:pPr marL="514350" indent="-514350">
              <a:buAutoNum type="arabicParenBoth" startAt="2"/>
            </a:pPr>
            <a:r>
              <a:rPr lang="en-US" sz="3600" dirty="0" smtClean="0"/>
              <a:t> If </a:t>
            </a:r>
            <a:r>
              <a:rPr lang="en-US" sz="3600" b="1" dirty="0" smtClean="0">
                <a:solidFill>
                  <a:srgbClr val="7030A0"/>
                </a:solidFill>
                <a:latin typeface="French Script MT" pitchFamily="66" charset="0"/>
              </a:rPr>
              <a:t>God</a:t>
            </a:r>
            <a:r>
              <a:rPr lang="en-US" sz="3600" dirty="0" smtClean="0"/>
              <a:t>  exists, </a:t>
            </a:r>
            <a:r>
              <a:rPr lang="en-US" sz="3600" b="1" dirty="0" smtClean="0">
                <a:solidFill>
                  <a:srgbClr val="7030A0"/>
                </a:solidFill>
                <a:latin typeface="French Script MT" pitchFamily="66" charset="0"/>
              </a:rPr>
              <a:t>He</a:t>
            </a:r>
            <a:r>
              <a:rPr lang="en-US" sz="3600" dirty="0" smtClean="0"/>
              <a:t> is </a:t>
            </a:r>
            <a:r>
              <a:rPr lang="en-US" sz="3600" b="1" dirty="0" smtClean="0">
                <a:latin typeface="Impact" pitchFamily="34" charset="0"/>
              </a:rPr>
              <a:t>omnipotent</a:t>
            </a:r>
            <a:r>
              <a:rPr lang="en-US" sz="3600" dirty="0" smtClean="0"/>
              <a:t>,  </a:t>
            </a:r>
            <a:r>
              <a:rPr lang="en-US" sz="3600" b="1" dirty="0" smtClean="0">
                <a:solidFill>
                  <a:srgbClr val="FFC000"/>
                </a:solidFill>
              </a:rPr>
              <a:t>omniscient</a:t>
            </a:r>
            <a:r>
              <a:rPr lang="en-US" sz="3600" dirty="0" smtClean="0"/>
              <a:t>, and </a:t>
            </a:r>
            <a:r>
              <a:rPr lang="en-US" sz="3600" b="1" dirty="0" smtClean="0">
                <a:solidFill>
                  <a:srgbClr val="00B050"/>
                </a:solidFill>
              </a:rPr>
              <a:t>all good</a:t>
            </a:r>
            <a:r>
              <a:rPr lang="en-US" sz="3600" dirty="0" smtClean="0"/>
              <a:t>.</a:t>
            </a:r>
          </a:p>
          <a:p>
            <a:pPr marL="514350" indent="-514350">
              <a:buAutoNum type="arabicParenBoth" startAt="3"/>
            </a:pPr>
            <a:r>
              <a:rPr lang="en-US" sz="3600" dirty="0" smtClean="0"/>
              <a:t>An </a:t>
            </a:r>
            <a:r>
              <a:rPr lang="en-US" sz="3600" b="1" dirty="0" smtClean="0">
                <a:solidFill>
                  <a:srgbClr val="FFC000"/>
                </a:solidFill>
              </a:rPr>
              <a:t>omniscient</a:t>
            </a:r>
            <a:r>
              <a:rPr lang="en-US" sz="3600" dirty="0" smtClean="0"/>
              <a:t>, </a:t>
            </a:r>
            <a:r>
              <a:rPr lang="en-US" sz="3600" dirty="0" smtClean="0">
                <a:latin typeface="Impact" pitchFamily="34" charset="0"/>
              </a:rPr>
              <a:t>omnipotent</a:t>
            </a:r>
            <a:r>
              <a:rPr lang="en-US" sz="3600" dirty="0" smtClean="0"/>
              <a:t>, </a:t>
            </a:r>
            <a:r>
              <a:rPr lang="en-US" sz="3600" b="1" dirty="0" smtClean="0">
                <a:solidFill>
                  <a:srgbClr val="00B050"/>
                </a:solidFill>
              </a:rPr>
              <a:t>all-good </a:t>
            </a:r>
            <a:r>
              <a:rPr lang="en-US" sz="3600" dirty="0" smtClean="0"/>
              <a:t>being would create  </a:t>
            </a:r>
            <a:r>
              <a:rPr lang="en-US" sz="3600" b="1" dirty="0" smtClean="0"/>
              <a:t>the </a:t>
            </a:r>
            <a:r>
              <a:rPr lang="en-US" sz="4000" b="1" dirty="0" smtClean="0">
                <a:solidFill>
                  <a:srgbClr val="00B050"/>
                </a:solidFill>
              </a:rPr>
              <a:t>best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possible world</a:t>
            </a:r>
            <a:r>
              <a:rPr lang="en-US" sz="3600" b="1" dirty="0" smtClean="0"/>
              <a:t>.</a:t>
            </a:r>
          </a:p>
          <a:p>
            <a:pPr marL="514350" indent="-514350">
              <a:buNone/>
            </a:pPr>
            <a:r>
              <a:rPr lang="en-US" sz="3600" b="1" dirty="0" smtClean="0">
                <a:latin typeface="Blackadder ITC" pitchFamily="82" charset="0"/>
              </a:rPr>
              <a:t>Therefore</a:t>
            </a:r>
            <a:r>
              <a:rPr lang="en-US" sz="3600" b="1" dirty="0" smtClean="0"/>
              <a:t>:</a:t>
            </a:r>
          </a:p>
          <a:p>
            <a:pPr marL="514350" indent="-514350">
              <a:buNone/>
            </a:pPr>
            <a:r>
              <a:rPr lang="en-US" sz="3600" dirty="0" smtClean="0"/>
              <a:t>(4)   This is the </a:t>
            </a:r>
            <a:r>
              <a:rPr lang="en-US" sz="4000" b="1" dirty="0" smtClean="0">
                <a:solidFill>
                  <a:srgbClr val="00B050"/>
                </a:solidFill>
              </a:rPr>
              <a:t>best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possible world</a:t>
            </a:r>
            <a:r>
              <a:rPr lang="en-US" sz="3600" b="1" dirty="0" smtClean="0"/>
              <a:t>.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VOLTAIRE’S SHIFT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71500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Both" startAt="2"/>
            </a:pPr>
            <a:r>
              <a:rPr lang="en-US" sz="3600" dirty="0" smtClean="0"/>
              <a:t> If </a:t>
            </a:r>
            <a:r>
              <a:rPr lang="en-US" sz="4000" b="1" dirty="0" smtClean="0">
                <a:solidFill>
                  <a:srgbClr val="7030A0"/>
                </a:solidFill>
                <a:latin typeface="French Script MT" pitchFamily="66" charset="0"/>
              </a:rPr>
              <a:t>God</a:t>
            </a:r>
            <a:r>
              <a:rPr lang="en-US" sz="3600" dirty="0" smtClean="0"/>
              <a:t> exists, </a:t>
            </a:r>
            <a:r>
              <a:rPr lang="en-US" sz="3600" dirty="0" smtClean="0">
                <a:latin typeface="Century Gothic" pitchFamily="34" charset="0"/>
              </a:rPr>
              <a:t>He</a:t>
            </a:r>
            <a:r>
              <a:rPr lang="en-US" sz="3600" dirty="0" smtClean="0"/>
              <a:t> is </a:t>
            </a:r>
            <a:r>
              <a:rPr lang="en-US" sz="3600" dirty="0" smtClean="0">
                <a:latin typeface="Impact" pitchFamily="34" charset="0"/>
              </a:rPr>
              <a:t>omnipotent,</a:t>
            </a:r>
            <a:r>
              <a:rPr lang="en-US" sz="3600" dirty="0" smtClean="0"/>
              <a:t>  </a:t>
            </a:r>
            <a:r>
              <a:rPr lang="en-US" sz="3600" b="1" dirty="0" smtClean="0">
                <a:solidFill>
                  <a:srgbClr val="FFC000"/>
                </a:solidFill>
              </a:rPr>
              <a:t>omniscient</a:t>
            </a:r>
            <a:r>
              <a:rPr lang="en-US" sz="3600" dirty="0" smtClean="0"/>
              <a:t>, and all </a:t>
            </a:r>
            <a:r>
              <a:rPr lang="en-US" sz="3600" b="1" dirty="0" smtClean="0">
                <a:solidFill>
                  <a:srgbClr val="00B050"/>
                </a:solidFill>
              </a:rPr>
              <a:t>good</a:t>
            </a:r>
            <a:r>
              <a:rPr lang="en-US" sz="3600" dirty="0" smtClean="0"/>
              <a:t>.</a:t>
            </a:r>
          </a:p>
          <a:p>
            <a:pPr marL="514350" indent="-514350">
              <a:buAutoNum type="arabicParenBoth" startAt="3"/>
            </a:pPr>
            <a:r>
              <a:rPr lang="en-US" sz="3600" dirty="0" smtClean="0"/>
              <a:t> An </a:t>
            </a:r>
            <a:r>
              <a:rPr lang="en-US" sz="3600" b="1" dirty="0" smtClean="0">
                <a:solidFill>
                  <a:srgbClr val="FFC000"/>
                </a:solidFill>
              </a:rPr>
              <a:t>omniscient</a:t>
            </a:r>
            <a:r>
              <a:rPr lang="en-US" sz="3600" dirty="0" smtClean="0"/>
              <a:t>, </a:t>
            </a:r>
            <a:r>
              <a:rPr lang="en-US" sz="3600" dirty="0" smtClean="0">
                <a:latin typeface="Impact" pitchFamily="34" charset="0"/>
              </a:rPr>
              <a:t>omnipotent</a:t>
            </a:r>
            <a:r>
              <a:rPr lang="en-US" sz="3600" dirty="0" smtClean="0"/>
              <a:t> being, </a:t>
            </a:r>
            <a:r>
              <a:rPr lang="en-US" sz="3600" b="1" dirty="0" smtClean="0">
                <a:solidFill>
                  <a:srgbClr val="00B050"/>
                </a:solidFill>
              </a:rPr>
              <a:t>all-good </a:t>
            </a:r>
            <a:r>
              <a:rPr lang="en-US" sz="3600" dirty="0" smtClean="0"/>
              <a:t>being would create  </a:t>
            </a:r>
            <a:r>
              <a:rPr lang="en-US" sz="3600" b="1" dirty="0" smtClean="0"/>
              <a:t>the </a:t>
            </a:r>
            <a:r>
              <a:rPr lang="en-US" sz="4000" b="1" dirty="0" smtClean="0">
                <a:solidFill>
                  <a:srgbClr val="00B050"/>
                </a:solidFill>
              </a:rPr>
              <a:t>best</a:t>
            </a:r>
            <a:r>
              <a:rPr lang="en-US" sz="3600" b="1" dirty="0" smtClean="0">
                <a:solidFill>
                  <a:srgbClr val="00B050"/>
                </a:solidFill>
              </a:rPr>
              <a:t> </a:t>
            </a:r>
            <a:r>
              <a:rPr lang="en-US" sz="3600" dirty="0" smtClean="0">
                <a:solidFill>
                  <a:srgbClr val="7030A0"/>
                </a:solidFill>
              </a:rPr>
              <a:t>possible world</a:t>
            </a:r>
            <a:r>
              <a:rPr lang="en-US" sz="3600" b="1" dirty="0" smtClean="0"/>
              <a:t>.</a:t>
            </a:r>
          </a:p>
          <a:p>
            <a:pPr marL="514350" indent="-514350">
              <a:buNone/>
            </a:pPr>
            <a:r>
              <a:rPr lang="en-US" sz="3600" dirty="0" smtClean="0"/>
              <a:t> (4’) This is </a:t>
            </a: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NOT</a:t>
            </a:r>
            <a:r>
              <a:rPr lang="en-US" sz="3600" dirty="0" smtClean="0"/>
              <a:t> </a:t>
            </a:r>
            <a:r>
              <a:rPr lang="en-US" sz="3600" b="1" dirty="0" smtClean="0"/>
              <a:t> the </a:t>
            </a:r>
            <a:r>
              <a:rPr lang="en-US" sz="3600" b="1" dirty="0" smtClean="0">
                <a:solidFill>
                  <a:srgbClr val="00B050"/>
                </a:solidFill>
              </a:rPr>
              <a:t>best</a:t>
            </a:r>
            <a:r>
              <a:rPr lang="en-US" sz="3600" b="1" dirty="0" smtClean="0"/>
              <a:t> </a:t>
            </a:r>
            <a:r>
              <a:rPr lang="en-US" sz="3600" dirty="0" smtClean="0">
                <a:solidFill>
                  <a:srgbClr val="7030A0"/>
                </a:solidFill>
              </a:rPr>
              <a:t>possible world</a:t>
            </a:r>
            <a:r>
              <a:rPr lang="en-US" sz="3600" b="1" dirty="0" smtClean="0"/>
              <a:t>.</a:t>
            </a:r>
          </a:p>
          <a:p>
            <a:pPr>
              <a:buNone/>
            </a:pPr>
            <a:r>
              <a:rPr lang="en-US" sz="3600" b="1" dirty="0" smtClean="0">
                <a:latin typeface="Blackadder ITC" pitchFamily="82" charset="0"/>
              </a:rPr>
              <a:t>Therefore,</a:t>
            </a:r>
          </a:p>
          <a:p>
            <a:pPr>
              <a:buNone/>
            </a:pPr>
            <a:r>
              <a:rPr lang="en-US" sz="3600" dirty="0" smtClean="0"/>
              <a:t>(1’)  </a:t>
            </a:r>
            <a:r>
              <a:rPr lang="en-US" sz="4000" b="1" dirty="0" smtClean="0">
                <a:solidFill>
                  <a:srgbClr val="7030A0"/>
                </a:solidFill>
                <a:latin typeface="French Script MT" pitchFamily="66" charset="0"/>
              </a:rPr>
              <a:t>God</a:t>
            </a:r>
            <a:r>
              <a:rPr lang="en-US" sz="3600" b="1" dirty="0" smtClean="0">
                <a:latin typeface="Century Gothic" pitchFamily="34" charset="0"/>
              </a:rPr>
              <a:t> </a:t>
            </a:r>
            <a:r>
              <a:rPr lang="en-US" sz="3600" dirty="0" smtClean="0"/>
              <a:t>does </a:t>
            </a: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NOT</a:t>
            </a:r>
            <a:r>
              <a:rPr lang="en-US" sz="3600" dirty="0" smtClean="0"/>
              <a:t> exist.</a:t>
            </a:r>
          </a:p>
          <a:p>
            <a:pPr>
              <a:buNone/>
            </a:pPr>
            <a:r>
              <a:rPr lang="en-US" sz="3600" dirty="0" smtClean="0"/>
              <a:t>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THEIST’S APPLICATION OF THE SHIFT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sz="3600" dirty="0" smtClean="0"/>
              <a:t>(NOT-3)  There </a:t>
            </a:r>
            <a:r>
              <a:rPr lang="en-US" sz="3600" b="1" dirty="0" smtClean="0"/>
              <a:t>DOES  </a:t>
            </a:r>
            <a:r>
              <a:rPr lang="en-US" sz="3600" dirty="0" smtClean="0"/>
              <a:t>exist an </a:t>
            </a:r>
            <a:r>
              <a:rPr lang="en-US" sz="3600" dirty="0" smtClean="0">
                <a:latin typeface="Impact" pitchFamily="34" charset="0"/>
              </a:rPr>
              <a:t>omnipotent</a:t>
            </a:r>
            <a:r>
              <a:rPr lang="en-US" sz="3600" dirty="0" smtClean="0"/>
              <a:t>, </a:t>
            </a:r>
            <a:r>
              <a:rPr lang="en-US" sz="3600" b="1" dirty="0" smtClean="0">
                <a:solidFill>
                  <a:srgbClr val="FFC000"/>
                </a:solidFill>
              </a:rPr>
              <a:t>omniscient</a:t>
            </a:r>
            <a:r>
              <a:rPr lang="en-US" sz="3600" dirty="0" smtClean="0"/>
              <a:t>, wholly </a:t>
            </a:r>
            <a:r>
              <a:rPr lang="en-US" sz="3600" b="1" dirty="0" smtClean="0">
                <a:solidFill>
                  <a:srgbClr val="00B050"/>
                </a:solidFill>
              </a:rPr>
              <a:t>good</a:t>
            </a:r>
            <a:r>
              <a:rPr lang="en-US" sz="3600" dirty="0" smtClean="0"/>
              <a:t> being.</a:t>
            </a:r>
          </a:p>
          <a:p>
            <a:pPr marL="514350" indent="-514350">
              <a:buNone/>
            </a:pPr>
            <a:r>
              <a:rPr lang="en-US" sz="3600" dirty="0" smtClean="0"/>
              <a:t>  (2)   An </a:t>
            </a:r>
            <a:r>
              <a:rPr lang="en-US" sz="3600" b="1" dirty="0" smtClean="0">
                <a:solidFill>
                  <a:srgbClr val="FFC000"/>
                </a:solidFill>
              </a:rPr>
              <a:t>omniscient</a:t>
            </a:r>
            <a:r>
              <a:rPr lang="en-US" sz="3600" dirty="0" smtClean="0"/>
              <a:t>, wholly </a:t>
            </a:r>
            <a:r>
              <a:rPr lang="en-US" sz="3600" b="1" dirty="0" smtClean="0">
                <a:solidFill>
                  <a:srgbClr val="00B050"/>
                </a:solidFill>
              </a:rPr>
              <a:t>good</a:t>
            </a:r>
            <a:r>
              <a:rPr lang="en-US" sz="3600" dirty="0" smtClean="0"/>
              <a:t> being </a:t>
            </a:r>
            <a:r>
              <a:rPr lang="en-US" sz="3600" b="1" dirty="0" smtClean="0">
                <a:solidFill>
                  <a:srgbClr val="7030A0"/>
                </a:solidFill>
              </a:rPr>
              <a:t>would </a:t>
            </a:r>
            <a:r>
              <a:rPr lang="en-US" sz="3600" dirty="0" smtClean="0"/>
              <a:t>prevent the occurrence of any </a:t>
            </a:r>
            <a:r>
              <a:rPr lang="en-US" sz="3600" dirty="0" smtClean="0">
                <a:solidFill>
                  <a:srgbClr val="C00000"/>
                </a:solidFill>
                <a:latin typeface="Impact" pitchFamily="34" charset="0"/>
              </a:rPr>
              <a:t>intense suffering  </a:t>
            </a:r>
            <a:r>
              <a:rPr lang="en-US" sz="3600" dirty="0" smtClean="0"/>
              <a:t>it </a:t>
            </a:r>
            <a:r>
              <a:rPr lang="en-US" sz="3600" b="1" dirty="0" smtClean="0">
                <a:solidFill>
                  <a:srgbClr val="7030A0"/>
                </a:solidFill>
              </a:rPr>
              <a:t>could</a:t>
            </a:r>
            <a:r>
              <a:rPr lang="en-US" sz="3600" dirty="0" smtClean="0"/>
              <a:t> , unless it </a:t>
            </a:r>
            <a:r>
              <a:rPr lang="en-US" sz="3600" b="1" dirty="0" smtClean="0">
                <a:solidFill>
                  <a:srgbClr val="7030A0"/>
                </a:solidFill>
              </a:rPr>
              <a:t>could </a:t>
            </a:r>
            <a:r>
              <a:rPr lang="en-US" sz="3600" b="1" dirty="0" smtClean="0"/>
              <a:t>not</a:t>
            </a:r>
            <a:r>
              <a:rPr lang="en-US" sz="3600" dirty="0" smtClean="0"/>
              <a:t> do so without thereby losing some </a:t>
            </a:r>
            <a:r>
              <a:rPr lang="en-US" sz="4000" dirty="0" smtClean="0"/>
              <a:t>greater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00B050"/>
                </a:solidFill>
              </a:rPr>
              <a:t>good</a:t>
            </a:r>
            <a:r>
              <a:rPr lang="en-US" sz="3600" dirty="0" smtClean="0"/>
              <a:t> or permitting some </a:t>
            </a:r>
            <a:r>
              <a:rPr lang="en-US" sz="3600" dirty="0" smtClean="0">
                <a:solidFill>
                  <a:srgbClr val="C00000"/>
                </a:solidFill>
                <a:latin typeface="Impact" pitchFamily="34" charset="0"/>
              </a:rPr>
              <a:t>evil</a:t>
            </a:r>
            <a:r>
              <a:rPr lang="en-US" sz="3600" dirty="0" smtClean="0"/>
              <a:t> equally </a:t>
            </a:r>
            <a:r>
              <a:rPr lang="en-US" sz="3600" dirty="0" smtClean="0">
                <a:solidFill>
                  <a:srgbClr val="C00000"/>
                </a:solidFill>
                <a:latin typeface="Impact" pitchFamily="34" charset="0"/>
              </a:rPr>
              <a:t>bad</a:t>
            </a:r>
            <a:r>
              <a:rPr lang="en-US" sz="3600" dirty="0" smtClean="0"/>
              <a:t> or </a:t>
            </a:r>
            <a:r>
              <a:rPr lang="en-US" sz="4000" b="1" dirty="0" smtClean="0">
                <a:solidFill>
                  <a:srgbClr val="C00000"/>
                </a:solidFill>
              </a:rPr>
              <a:t>worse</a:t>
            </a:r>
            <a:r>
              <a:rPr lang="en-US" sz="3600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THEIST’S CONCLUSION AFTER THE SHIFT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sz="4000" dirty="0" smtClean="0"/>
              <a:t>(NOT-1)   There </a:t>
            </a:r>
            <a:r>
              <a:rPr lang="en-US" sz="4000" b="1" dirty="0" smtClean="0"/>
              <a:t>DO NOT  </a:t>
            </a:r>
            <a:r>
              <a:rPr lang="en-US" sz="4000" dirty="0" smtClean="0"/>
              <a:t>exist instances of </a:t>
            </a:r>
            <a:r>
              <a:rPr lang="en-US" sz="4000" dirty="0" smtClean="0">
                <a:latin typeface="Impact" pitchFamily="34" charset="0"/>
              </a:rPr>
              <a:t>intense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C00000"/>
                </a:solidFill>
                <a:latin typeface="Impact" pitchFamily="34" charset="0"/>
              </a:rPr>
              <a:t>suffering</a:t>
            </a:r>
            <a:r>
              <a:rPr lang="en-US" sz="4000" dirty="0" smtClean="0"/>
              <a:t> which an </a:t>
            </a:r>
            <a:r>
              <a:rPr lang="en-US" sz="4000" dirty="0" smtClean="0">
                <a:latin typeface="Impact" pitchFamily="34" charset="0"/>
              </a:rPr>
              <a:t>omnipotent</a:t>
            </a:r>
            <a:r>
              <a:rPr lang="en-US" sz="4000" dirty="0" smtClean="0"/>
              <a:t>, </a:t>
            </a:r>
            <a:r>
              <a:rPr lang="en-US" sz="4000" b="1" dirty="0" smtClean="0">
                <a:solidFill>
                  <a:srgbClr val="FFC000"/>
                </a:solidFill>
              </a:rPr>
              <a:t>omniscient</a:t>
            </a:r>
            <a:r>
              <a:rPr lang="en-US" sz="4000" dirty="0" smtClean="0"/>
              <a:t> being </a:t>
            </a:r>
            <a:r>
              <a:rPr lang="en-US" sz="4000" b="1" dirty="0" smtClean="0">
                <a:solidFill>
                  <a:srgbClr val="7030A0"/>
                </a:solidFill>
              </a:rPr>
              <a:t>could have</a:t>
            </a:r>
            <a:r>
              <a:rPr lang="en-US" sz="4000" dirty="0" smtClean="0"/>
              <a:t> prevented without thereby losing some </a:t>
            </a:r>
            <a:r>
              <a:rPr lang="en-US" sz="4400" b="1" dirty="0" smtClean="0"/>
              <a:t>greater</a:t>
            </a:r>
            <a:r>
              <a:rPr lang="en-US" sz="4000" dirty="0" smtClean="0"/>
              <a:t> </a:t>
            </a:r>
            <a:r>
              <a:rPr lang="en-US" sz="4000" b="1" dirty="0" smtClean="0">
                <a:solidFill>
                  <a:srgbClr val="00B050"/>
                </a:solidFill>
              </a:rPr>
              <a:t>good </a:t>
            </a:r>
            <a:r>
              <a:rPr lang="en-US" sz="4000" dirty="0" smtClean="0"/>
              <a:t>or permitting some </a:t>
            </a:r>
            <a:r>
              <a:rPr lang="en-US" sz="4000" b="1" dirty="0" smtClean="0">
                <a:solidFill>
                  <a:srgbClr val="C00000"/>
                </a:solidFill>
              </a:rPr>
              <a:t>evil</a:t>
            </a:r>
            <a:r>
              <a:rPr lang="en-US" sz="4000" dirty="0" smtClean="0"/>
              <a:t> equally </a:t>
            </a:r>
            <a:r>
              <a:rPr lang="en-US" sz="4000" b="1" dirty="0" smtClean="0">
                <a:solidFill>
                  <a:srgbClr val="C00000"/>
                </a:solidFill>
              </a:rPr>
              <a:t>bad</a:t>
            </a:r>
            <a:r>
              <a:rPr lang="en-US" sz="4000" dirty="0" smtClean="0"/>
              <a:t> or </a:t>
            </a:r>
            <a:r>
              <a:rPr lang="en-US" sz="4800" b="1" dirty="0" smtClean="0">
                <a:solidFill>
                  <a:srgbClr val="C00000"/>
                </a:solidFill>
              </a:rPr>
              <a:t>worse</a:t>
            </a:r>
            <a:r>
              <a:rPr lang="en-US" sz="4000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ROWE’S EVALUATION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PREMISE (1) OF </a:t>
            </a:r>
            <a:r>
              <a:rPr lang="en-US" dirty="0" smtClean="0">
                <a:solidFill>
                  <a:srgbClr val="C00000"/>
                </a:solidFill>
              </a:rPr>
              <a:t>THE INDUCTIVE ARGUMENT FROM EVIL </a:t>
            </a:r>
            <a:r>
              <a:rPr lang="en-US" dirty="0" smtClean="0"/>
              <a:t>IS </a:t>
            </a:r>
            <a:r>
              <a:rPr lang="en-US" i="1" dirty="0" smtClean="0"/>
              <a:t>MORE REASONABLE  THAN </a:t>
            </a:r>
            <a:r>
              <a:rPr lang="en-US" dirty="0" smtClean="0"/>
              <a:t> PREMISE (NOT-3) OF THE THEIST’S  SHIFT-ARGUMENT  -  </a:t>
            </a:r>
            <a:r>
              <a:rPr lang="en-US" b="1" i="1" dirty="0" smtClean="0"/>
              <a:t>GIVEN HIS (ROWE’S)  EVIDENCE BAS E.     </a:t>
            </a:r>
          </a:p>
          <a:p>
            <a:pPr>
              <a:buNone/>
            </a:pPr>
            <a:r>
              <a:rPr lang="en-US" dirty="0" smtClean="0"/>
              <a:t>BUT (SAYS ROWE)  SOME THEISTS MAY WELL HAVE  A REASONABLE BELIEF IN  PREMISE (NOT-3) OF THE </a:t>
            </a:r>
            <a:r>
              <a:rPr lang="en-US" dirty="0" smtClean="0">
                <a:solidFill>
                  <a:srgbClr val="FF0000"/>
                </a:solidFill>
              </a:rPr>
              <a:t>SHIFT-ARGUMENT </a:t>
            </a:r>
            <a:r>
              <a:rPr lang="en-US" dirty="0" smtClean="0"/>
              <a:t>(!!!) – </a:t>
            </a:r>
            <a:r>
              <a:rPr lang="en-US" b="1" i="1" dirty="0" smtClean="0"/>
              <a:t>GIVEN THEIR (THE THEIST’S) EVIDENCE BASE.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IS GOING ON HERE??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WHICH ARGUMENT IS </a:t>
            </a:r>
            <a:r>
              <a:rPr lang="en-US" b="1" dirty="0" smtClean="0">
                <a:solidFill>
                  <a:srgbClr val="FF0000"/>
                </a:solidFill>
              </a:rPr>
              <a:t>BETTER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THERE IS AN </a:t>
            </a:r>
            <a:r>
              <a:rPr lang="en-US" sz="40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EXTREMELY IMPORTANT </a:t>
            </a:r>
            <a:r>
              <a:rPr lang="en-US" sz="4000" dirty="0" smtClean="0"/>
              <a:t>POINT TO BE MADE IN ANSWERING THIS QUESTION AND IN EXPLAINING HOW ROWE CAN BE A “</a:t>
            </a:r>
            <a:r>
              <a:rPr lang="en-US" sz="4000" dirty="0" smtClean="0">
                <a:solidFill>
                  <a:srgbClr val="00B0F0"/>
                </a:solidFill>
                <a:latin typeface="Century Gothic" pitchFamily="34" charset="0"/>
              </a:rPr>
              <a:t>FRIENDLY  ATHEIST</a:t>
            </a:r>
            <a:r>
              <a:rPr lang="en-US" sz="4000" dirty="0" smtClean="0"/>
              <a:t>”.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 PRELIMENARY QUESTION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000" dirty="0" smtClean="0"/>
              <a:t>  WHY IS THIS CALLED  AN </a:t>
            </a:r>
            <a:r>
              <a:rPr lang="en-US" sz="4000" i="1" dirty="0" smtClean="0">
                <a:latin typeface="Aharoni" pitchFamily="2" charset="-79"/>
                <a:cs typeface="Aharoni" pitchFamily="2" charset="-79"/>
              </a:rPr>
              <a:t>INDUCTIVE</a:t>
            </a:r>
            <a:r>
              <a:rPr lang="en-US" sz="4000" i="1" dirty="0" smtClean="0"/>
              <a:t>  </a:t>
            </a:r>
            <a:r>
              <a:rPr lang="en-US" sz="4000" dirty="0" smtClean="0"/>
              <a:t>VERSION OF THE </a:t>
            </a:r>
            <a:r>
              <a:rPr lang="en-US" sz="4000" dirty="0" smtClean="0">
                <a:solidFill>
                  <a:srgbClr val="C00000"/>
                </a:solidFill>
              </a:rPr>
              <a:t>ARGUMENT FROM EVIL</a:t>
            </a:r>
            <a:r>
              <a:rPr lang="en-US" sz="4000" dirty="0" smtClean="0"/>
              <a:t>?   BOTH THIS ARGUMENT AND THE </a:t>
            </a:r>
            <a:r>
              <a:rPr lang="en-US" sz="4000" dirty="0" smtClean="0">
                <a:solidFill>
                  <a:srgbClr val="00B050"/>
                </a:solidFill>
              </a:rPr>
              <a:t>THEIST’S SHIFT-ARGUMENT </a:t>
            </a:r>
            <a:r>
              <a:rPr lang="en-US" sz="4000" dirty="0" smtClean="0"/>
              <a:t>ARE </a:t>
            </a: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DEDUCTIVELY VALID  </a:t>
            </a:r>
            <a:r>
              <a:rPr lang="en-US" sz="4000" dirty="0" smtClean="0"/>
              <a:t>(HOW CAN THAT BE?   ISN’T A </a:t>
            </a: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DEDUCTIVELY VALID </a:t>
            </a:r>
            <a:r>
              <a:rPr lang="en-US" sz="4000" dirty="0" smtClean="0"/>
              <a:t>ARGUMENT </a:t>
            </a:r>
            <a:r>
              <a:rPr lang="en-US" sz="4000" i="1" dirty="0" smtClean="0"/>
              <a:t>THE </a:t>
            </a:r>
            <a:r>
              <a:rPr lang="en-US" sz="4000" b="1" i="1" dirty="0" smtClean="0"/>
              <a:t>BEST KIND </a:t>
            </a:r>
            <a:r>
              <a:rPr lang="en-US" sz="4000" dirty="0" smtClean="0"/>
              <a:t>OF ARGUMENT?)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8392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ANSWER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sz="3600" dirty="0" smtClean="0"/>
              <a:t>WHAT MAKE IT APPROPRIATE TO CALL  </a:t>
            </a:r>
            <a:r>
              <a:rPr lang="en-US" sz="3600" b="1" dirty="0" smtClean="0"/>
              <a:t>ROWE’S</a:t>
            </a:r>
            <a:r>
              <a:rPr lang="en-US" sz="3600" dirty="0" smtClean="0"/>
              <a:t> ARGUMENT  “</a:t>
            </a:r>
            <a:r>
              <a:rPr lang="en-US" sz="3600" dirty="0" smtClean="0">
                <a:solidFill>
                  <a:srgbClr val="C00000"/>
                </a:solidFill>
                <a:latin typeface="Century Gothic" pitchFamily="34" charset="0"/>
              </a:rPr>
              <a:t>INDUCTIVE</a:t>
            </a:r>
            <a:r>
              <a:rPr lang="en-US" sz="3600" dirty="0" smtClean="0"/>
              <a:t>” IS THAT  THE  </a:t>
            </a:r>
            <a:r>
              <a:rPr lang="en-US" sz="3600" dirty="0" smtClean="0">
                <a:solidFill>
                  <a:srgbClr val="00B0F0"/>
                </a:solidFill>
              </a:rPr>
              <a:t>OVERALL  </a:t>
            </a:r>
            <a:r>
              <a:rPr lang="en-US" sz="3600" i="1" dirty="0" smtClean="0">
                <a:latin typeface="Aharoni" pitchFamily="2" charset="-79"/>
                <a:cs typeface="Aharoni" pitchFamily="2" charset="-79"/>
              </a:rPr>
              <a:t>ARGUMENT STRUCTURE </a:t>
            </a:r>
            <a:r>
              <a:rPr lang="en-US" sz="3600" i="1" dirty="0" smtClean="0"/>
              <a:t> </a:t>
            </a:r>
            <a:r>
              <a:rPr lang="en-US" sz="3600" dirty="0" smtClean="0"/>
              <a:t>WOULD INCLUDE  </a:t>
            </a:r>
            <a:r>
              <a:rPr lang="en-US" sz="3600" b="1" dirty="0" smtClean="0"/>
              <a:t>AN ARGUMENT FOR  PREMISE (1)</a:t>
            </a:r>
            <a:r>
              <a:rPr lang="en-US" sz="3600" dirty="0" smtClean="0"/>
              <a:t>.  AND THAT ARGUMENT – </a:t>
            </a:r>
            <a:r>
              <a:rPr lang="en-US" sz="3600" i="1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BASED ON ROWE’S EVIDENCE BASE AS PREMISES </a:t>
            </a:r>
            <a:r>
              <a:rPr lang="en-US" sz="3600" i="1" dirty="0" smtClean="0"/>
              <a:t>- </a:t>
            </a:r>
            <a:r>
              <a:rPr lang="en-US" sz="3600" dirty="0" smtClean="0"/>
              <a:t> </a:t>
            </a:r>
            <a:r>
              <a:rPr lang="en-US" sz="3600" i="1" dirty="0" smtClean="0"/>
              <a:t>MAY BE </a:t>
            </a:r>
            <a:r>
              <a:rPr lang="en-US" sz="3600" dirty="0" smtClean="0">
                <a:solidFill>
                  <a:srgbClr val="C00000"/>
                </a:solidFill>
              </a:rPr>
              <a:t>INDUCTIVELY </a:t>
            </a:r>
            <a:r>
              <a:rPr lang="en-US" sz="3600" dirty="0" smtClean="0">
                <a:solidFill>
                  <a:srgbClr val="C00000"/>
                </a:solidFill>
                <a:latin typeface="Impact" pitchFamily="34" charset="0"/>
              </a:rPr>
              <a:t>STRONG</a:t>
            </a:r>
            <a:r>
              <a:rPr lang="en-US" sz="3600" dirty="0" smtClean="0">
                <a:solidFill>
                  <a:srgbClr val="C00000"/>
                </a:solidFill>
              </a:rPr>
              <a:t>.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STILL PUZZLING?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None/>
            </a:pPr>
            <a:r>
              <a:rPr lang="en-US" sz="4400" u="sng" dirty="0" smtClean="0">
                <a:solidFill>
                  <a:srgbClr val="C00000"/>
                </a:solidFill>
                <a:latin typeface="Copperplate Gothic Bold" pitchFamily="34" charset="0"/>
              </a:rPr>
              <a:t>EXTREMELY IMPORTANT POINT NO. 1</a:t>
            </a:r>
            <a:r>
              <a:rPr lang="en-US" sz="4400" dirty="0" smtClean="0"/>
              <a:t>:</a:t>
            </a:r>
          </a:p>
          <a:p>
            <a:pPr marL="571500" indent="-571500">
              <a:buAutoNum type="romanUcParenBoth"/>
            </a:pPr>
            <a:r>
              <a:rPr lang="en-US" sz="44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PROBABILITY,</a:t>
            </a:r>
            <a:r>
              <a:rPr lang="en-US" sz="4400" dirty="0" smtClean="0">
                <a:latin typeface="Aharoni" pitchFamily="2" charset="-79"/>
                <a:cs typeface="Aharoni" pitchFamily="2" charset="-79"/>
              </a:rPr>
              <a:t>  AND,  HENCE,  </a:t>
            </a:r>
            <a:r>
              <a:rPr lang="en-US" sz="4400" dirty="0" smtClean="0">
                <a:solidFill>
                  <a:srgbClr val="00B0F0"/>
                </a:solidFill>
                <a:latin typeface="Aharoni" pitchFamily="2" charset="-79"/>
                <a:cs typeface="Aharoni" pitchFamily="2" charset="-79"/>
              </a:rPr>
              <a:t>RATIONALITY</a:t>
            </a:r>
            <a:r>
              <a:rPr lang="en-US" sz="4400" dirty="0" smtClean="0">
                <a:latin typeface="Aharoni" pitchFamily="2" charset="-79"/>
                <a:cs typeface="Aharoni" pitchFamily="2" charset="-79"/>
              </a:rPr>
              <a:t> OR </a:t>
            </a:r>
            <a:r>
              <a:rPr lang="en-US" sz="4400" dirty="0" smtClean="0">
                <a:solidFill>
                  <a:srgbClr val="00B0F0"/>
                </a:solidFill>
                <a:latin typeface="Aharoni" pitchFamily="2" charset="-79"/>
                <a:cs typeface="Aharoni" pitchFamily="2" charset="-79"/>
              </a:rPr>
              <a:t>REASONABILITY</a:t>
            </a:r>
            <a:r>
              <a:rPr lang="en-US" sz="4400" dirty="0" smtClean="0">
                <a:latin typeface="Aharoni" pitchFamily="2" charset="-79"/>
                <a:cs typeface="Aharoni" pitchFamily="2" charset="-79"/>
              </a:rPr>
              <a:t>, IS </a:t>
            </a:r>
            <a:r>
              <a:rPr lang="en-US" sz="4400" i="1" dirty="0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RELATIVE.   </a:t>
            </a:r>
            <a:r>
              <a:rPr lang="en-US" sz="4400" dirty="0" smtClean="0">
                <a:latin typeface="Aharoni" pitchFamily="2" charset="-79"/>
                <a:cs typeface="Aharoni" pitchFamily="2" charset="-79"/>
              </a:rPr>
              <a:t>(</a:t>
            </a:r>
            <a:r>
              <a:rPr lang="en-US" sz="4400" dirty="0" smtClean="0">
                <a:solidFill>
                  <a:srgbClr val="00B050"/>
                </a:solidFill>
                <a:latin typeface="Blackadder ITC" pitchFamily="82" charset="0"/>
                <a:cs typeface="Aharoni" pitchFamily="2" charset="-79"/>
              </a:rPr>
              <a:t>TRUTH</a:t>
            </a:r>
            <a:r>
              <a:rPr lang="en-US" sz="4400" dirty="0" smtClean="0">
                <a:latin typeface="Blackadder ITC" pitchFamily="82" charset="0"/>
                <a:cs typeface="Aharoni" pitchFamily="2" charset="-79"/>
              </a:rPr>
              <a:t> </a:t>
            </a:r>
            <a:r>
              <a:rPr lang="en-US" sz="4400" dirty="0" smtClean="0">
                <a:latin typeface="Aharoni" pitchFamily="2" charset="-79"/>
                <a:cs typeface="Aharoni" pitchFamily="2" charset="-79"/>
              </a:rPr>
              <a:t> IS </a:t>
            </a:r>
            <a:r>
              <a:rPr lang="en-US" sz="4400" i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NOT</a:t>
            </a:r>
            <a:r>
              <a:rPr lang="en-US" sz="44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4400" dirty="0" smtClean="0">
                <a:latin typeface="Aharoni" pitchFamily="2" charset="-79"/>
                <a:cs typeface="Aharoni" pitchFamily="2" charset="-79"/>
              </a:rPr>
              <a:t> RELATIVE).</a:t>
            </a:r>
          </a:p>
          <a:p>
            <a:pPr marL="571500" indent="-57150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1637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Blackadder ITC" pitchFamily="82" charset="0"/>
              </a:rPr>
              <a:t>THE  REQUIREMENT  OF TOTAL  EVIDENCE</a:t>
            </a:r>
            <a:endParaRPr lang="en-US" dirty="0">
              <a:solidFill>
                <a:srgbClr val="FF0000"/>
              </a:solidFill>
              <a:latin typeface="Blackadder ITC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   </a:t>
            </a: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AN </a:t>
            </a:r>
            <a:r>
              <a:rPr lang="en-US" sz="36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INDUCTIVELY STRONG ARGUMENT </a:t>
            </a: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MAKES IT </a:t>
            </a:r>
            <a:r>
              <a:rPr lang="en-US" sz="3600" i="1" dirty="0" smtClean="0">
                <a:latin typeface="Aharoni" pitchFamily="2" charset="-79"/>
                <a:cs typeface="Aharoni" pitchFamily="2" charset="-79"/>
              </a:rPr>
              <a:t>REASONABLE</a:t>
            </a: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 TO BELIEVE ITS CONCLUSION </a:t>
            </a:r>
            <a:r>
              <a:rPr lang="en-US" sz="3600" dirty="0" smtClean="0">
                <a:solidFill>
                  <a:srgbClr val="00B0F0"/>
                </a:solidFill>
                <a:latin typeface="Aharoni" pitchFamily="2" charset="-79"/>
                <a:cs typeface="Aharoni" pitchFamily="2" charset="-79"/>
              </a:rPr>
              <a:t>ON THE BASIS OF ITS PREMISES </a:t>
            </a:r>
            <a:r>
              <a:rPr lang="en-US" sz="3600" i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ONLY IF  </a:t>
            </a: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THE PREMISES </a:t>
            </a:r>
            <a:r>
              <a:rPr lang="en-US" sz="3600" dirty="0" smtClean="0">
                <a:latin typeface="Copperplate Gothic Bold" pitchFamily="34" charset="0"/>
                <a:cs typeface="Aharoni" pitchFamily="2" charset="-79"/>
              </a:rPr>
              <a:t>INCLUDE </a:t>
            </a:r>
            <a:r>
              <a:rPr lang="en-US" sz="3600" u="sng" dirty="0" smtClean="0">
                <a:latin typeface="Copperplate Gothic Bold" pitchFamily="34" charset="0"/>
                <a:cs typeface="Aharoni" pitchFamily="2" charset="-79"/>
              </a:rPr>
              <a:t>ALL</a:t>
            </a:r>
            <a:r>
              <a:rPr lang="en-US" sz="3600" dirty="0" smtClean="0">
                <a:latin typeface="Copperplate Gothic Bold" pitchFamily="34" charset="0"/>
                <a:cs typeface="Aharoni" pitchFamily="2" charset="-79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THE EVIDENCE </a:t>
            </a: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THAT IS </a:t>
            </a:r>
            <a:r>
              <a:rPr lang="en-US" sz="36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KNOWN</a:t>
            </a: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  AND RELEVANT TO THE CONCLUSION</a:t>
            </a:r>
            <a:endParaRPr lang="en-US" sz="3600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1" y="0"/>
            <a:ext cx="8762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SOME DISTINCTIONS: </a:t>
            </a:r>
            <a:r>
              <a:rPr lang="en-US" dirty="0" smtClean="0"/>
              <a:t>TWO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KINDS</a:t>
            </a:r>
            <a:r>
              <a:rPr lang="en-US" dirty="0" smtClean="0">
                <a:solidFill>
                  <a:srgbClr val="FF0000"/>
                </a:solidFill>
              </a:rPr>
              <a:t> OF  </a:t>
            </a:r>
            <a:r>
              <a:rPr lang="en-US" dirty="0" smtClean="0">
                <a:solidFill>
                  <a:srgbClr val="00B050"/>
                </a:solidFill>
              </a:rPr>
              <a:t>THEISM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>
                <a:solidFill>
                  <a:srgbClr val="92D050"/>
                </a:solidFill>
                <a:latin typeface="Century Gothic" pitchFamily="34" charset="0"/>
              </a:rPr>
              <a:t>NARROW</a:t>
            </a:r>
            <a:r>
              <a:rPr lang="en-US" sz="4000" dirty="0" smtClean="0">
                <a:solidFill>
                  <a:srgbClr val="92D050"/>
                </a:solidFill>
              </a:rPr>
              <a:t>  </a:t>
            </a:r>
            <a:r>
              <a:rPr lang="en-US" sz="4000" dirty="0" smtClean="0">
                <a:solidFill>
                  <a:srgbClr val="92D050"/>
                </a:solidFill>
                <a:latin typeface="Aharoni" pitchFamily="2" charset="-79"/>
                <a:cs typeface="Aharoni" pitchFamily="2" charset="-79"/>
              </a:rPr>
              <a:t>THEISM</a:t>
            </a: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:</a:t>
            </a:r>
            <a:r>
              <a:rPr lang="en-US" sz="4000" dirty="0" smtClean="0"/>
              <a:t>   “THERE IS AN </a:t>
            </a:r>
            <a:r>
              <a:rPr lang="en-US" sz="4000" dirty="0" smtClean="0">
                <a:solidFill>
                  <a:srgbClr val="7030A0"/>
                </a:solidFill>
              </a:rPr>
              <a:t>OMNIPOTENT</a:t>
            </a:r>
            <a:r>
              <a:rPr lang="en-US" sz="4000" dirty="0" smtClean="0"/>
              <a:t>, </a:t>
            </a: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OMINISCIENT</a:t>
            </a:r>
            <a:r>
              <a:rPr lang="en-US" sz="4000" dirty="0" smtClean="0"/>
              <a:t>, </a:t>
            </a:r>
            <a:r>
              <a:rPr lang="en-US" sz="4000" dirty="0" smtClean="0">
                <a:latin typeface="Century Gothic" pitchFamily="34" charset="0"/>
              </a:rPr>
              <a:t>ETERNAL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rgbClr val="C00000"/>
                </a:solidFill>
              </a:rPr>
              <a:t>SUPREMELY GOOD </a:t>
            </a:r>
            <a:r>
              <a:rPr lang="en-US" sz="4000" dirty="0" smtClean="0">
                <a:latin typeface="Blackadder ITC" pitchFamily="82" charset="0"/>
              </a:rPr>
              <a:t>BEING  </a:t>
            </a:r>
            <a:r>
              <a:rPr lang="en-US" sz="4000" dirty="0" smtClean="0"/>
              <a:t>WHO CREATED THE UNIVERSE.”</a:t>
            </a:r>
          </a:p>
          <a:p>
            <a:pPr>
              <a:buNone/>
            </a:pPr>
            <a:r>
              <a:rPr lang="en-US" sz="40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BROAD</a:t>
            </a:r>
            <a:r>
              <a:rPr lang="en-US" sz="4000" dirty="0" smtClean="0">
                <a:solidFill>
                  <a:srgbClr val="00B050"/>
                </a:solidFill>
              </a:rPr>
              <a:t> </a:t>
            </a:r>
            <a:r>
              <a:rPr lang="en-US" sz="40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THEISM</a:t>
            </a:r>
            <a:r>
              <a:rPr lang="en-US" sz="4000" dirty="0" smtClean="0"/>
              <a:t>:   “THERE IS</a:t>
            </a:r>
            <a:r>
              <a:rPr lang="en-US" sz="4000" dirty="0" smtClean="0">
                <a:latin typeface="Century Gothic" pitchFamily="34" charset="0"/>
              </a:rPr>
              <a:t> SOME SORT </a:t>
            </a:r>
            <a:r>
              <a:rPr lang="en-US" sz="4000" dirty="0" smtClean="0"/>
              <a:t>OF </a:t>
            </a:r>
            <a:r>
              <a:rPr lang="en-US" sz="4000" dirty="0" smtClean="0">
                <a:solidFill>
                  <a:srgbClr val="C00000"/>
                </a:solidFill>
              </a:rPr>
              <a:t>DIVINE BEING </a:t>
            </a:r>
            <a:r>
              <a:rPr lang="en-US" sz="4000" dirty="0" smtClean="0"/>
              <a:t>OR </a:t>
            </a:r>
            <a:r>
              <a:rPr lang="en-US" sz="4000" dirty="0" smtClean="0">
                <a:solidFill>
                  <a:srgbClr val="0070C0"/>
                </a:solidFill>
              </a:rPr>
              <a:t>DIVINE REALITY</a:t>
            </a:r>
            <a:r>
              <a:rPr lang="en-US" sz="4000" dirty="0" smtClean="0"/>
              <a:t>”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706562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TWO KINDS OF </a:t>
            </a:r>
            <a:r>
              <a:rPr lang="en-US" sz="4800" dirty="0" smtClean="0">
                <a:solidFill>
                  <a:srgbClr val="00B050"/>
                </a:solidFill>
              </a:rPr>
              <a:t>GOOD</a:t>
            </a:r>
            <a:r>
              <a:rPr lang="en-US" sz="4800" dirty="0" smtClean="0"/>
              <a:t> (</a:t>
            </a:r>
            <a:r>
              <a:rPr lang="en-US" sz="4800" dirty="0" smtClean="0">
                <a:solidFill>
                  <a:srgbClr val="C00000"/>
                </a:solidFill>
              </a:rPr>
              <a:t>BAD</a:t>
            </a:r>
            <a:r>
              <a:rPr lang="en-US" sz="4800" dirty="0" smtClean="0"/>
              <a:t>)</a:t>
            </a:r>
            <a:br>
              <a:rPr lang="en-US" sz="4800" dirty="0" smtClean="0"/>
            </a:br>
            <a:r>
              <a:rPr lang="en-US" sz="4800" dirty="0" smtClean="0"/>
              <a:t> [NOT MENTIONED BY ROWE]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1816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4800" dirty="0" smtClean="0">
                <a:latin typeface="Aharoni" pitchFamily="2" charset="-79"/>
                <a:cs typeface="Aharoni" pitchFamily="2" charset="-79"/>
              </a:rPr>
              <a:t>INTRINSIC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B050"/>
                </a:solidFill>
              </a:rPr>
              <a:t>GOODNESS</a:t>
            </a:r>
            <a:r>
              <a:rPr lang="en-US" sz="4800" dirty="0" smtClean="0"/>
              <a:t>:   A situation is </a:t>
            </a:r>
            <a:r>
              <a:rPr lang="en-US" sz="48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intrinsically</a:t>
            </a:r>
            <a:r>
              <a:rPr lang="en-US" sz="4800" dirty="0" smtClean="0">
                <a:solidFill>
                  <a:srgbClr val="00B050"/>
                </a:solidFill>
              </a:rPr>
              <a:t> good </a:t>
            </a:r>
            <a:r>
              <a:rPr lang="en-US" sz="4800" dirty="0" smtClean="0"/>
              <a:t>if, considered all by itself, it would be a good thing</a:t>
            </a:r>
            <a:r>
              <a:rPr lang="en-US" sz="4800" dirty="0" smtClean="0">
                <a:solidFill>
                  <a:srgbClr val="00B050"/>
                </a:solidFill>
              </a:rPr>
              <a:t>.</a:t>
            </a:r>
            <a:endParaRPr lang="en-US" sz="4800" dirty="0" smtClean="0"/>
          </a:p>
          <a:p>
            <a:pPr>
              <a:buNone/>
            </a:pPr>
            <a:r>
              <a:rPr lang="en-US" sz="4800" dirty="0" smtClean="0">
                <a:solidFill>
                  <a:srgbClr val="0070C0"/>
                </a:solidFill>
                <a:latin typeface="Angsana New" pitchFamily="18" charset="-34"/>
                <a:cs typeface="Angsana New" pitchFamily="18" charset="-34"/>
              </a:rPr>
              <a:t>CONSEQUENTIAL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92D050"/>
                </a:solidFill>
              </a:rPr>
              <a:t>GOODNESS</a:t>
            </a:r>
            <a:r>
              <a:rPr lang="en-US" sz="4800" dirty="0" smtClean="0"/>
              <a:t>:  A situation is </a:t>
            </a:r>
            <a:r>
              <a:rPr lang="en-US" sz="4800" dirty="0" smtClean="0">
                <a:solidFill>
                  <a:srgbClr val="00B050"/>
                </a:solidFill>
                <a:latin typeface="Century Gothic" pitchFamily="34" charset="0"/>
              </a:rPr>
              <a:t>consequentially good</a:t>
            </a:r>
            <a:r>
              <a:rPr lang="en-US" sz="4800" dirty="0" smtClean="0">
                <a:solidFill>
                  <a:srgbClr val="00B050"/>
                </a:solidFill>
              </a:rPr>
              <a:t> </a:t>
            </a:r>
            <a:r>
              <a:rPr lang="en-US" sz="4800" dirty="0" smtClean="0"/>
              <a:t>if it leads to good results.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C00000"/>
                </a:solidFill>
              </a:rPr>
              <a:t>SUFFERING</a:t>
            </a:r>
            <a:r>
              <a:rPr lang="en-US" sz="5400" dirty="0" smtClean="0"/>
              <a:t> &amp; </a:t>
            </a:r>
            <a:r>
              <a:rPr lang="en-US" sz="5400" dirty="0" smtClean="0">
                <a:solidFill>
                  <a:srgbClr val="00B050"/>
                </a:solidFill>
              </a:rPr>
              <a:t>JOY</a:t>
            </a:r>
            <a:endParaRPr lang="en-US" sz="54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6172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4800" b="1" dirty="0" smtClean="0"/>
              <a:t>INTRINSICALLY </a:t>
            </a:r>
            <a:r>
              <a:rPr lang="en-US" sz="4800" dirty="0" smtClean="0">
                <a:solidFill>
                  <a:srgbClr val="C00000"/>
                </a:solidFill>
              </a:rPr>
              <a:t>BAD:</a:t>
            </a:r>
            <a:r>
              <a:rPr lang="en-US" sz="4800" dirty="0" smtClean="0"/>
              <a:t>   </a:t>
            </a:r>
            <a:r>
              <a:rPr lang="en-US" sz="4800" dirty="0" smtClean="0">
                <a:latin typeface="Century Gothic" pitchFamily="34" charset="0"/>
              </a:rPr>
              <a:t>UNWANTED</a:t>
            </a:r>
            <a:r>
              <a:rPr lang="en-US" sz="4800" dirty="0" smtClean="0"/>
              <a:t>, </a:t>
            </a:r>
            <a:r>
              <a:rPr lang="en-US" sz="4800" dirty="0" smtClean="0">
                <a:latin typeface="Aharoni" pitchFamily="2" charset="-79"/>
                <a:cs typeface="Aharoni" pitchFamily="2" charset="-79"/>
              </a:rPr>
              <a:t>INTENSE,</a:t>
            </a:r>
            <a:r>
              <a:rPr lang="en-US" sz="4800" dirty="0" smtClean="0"/>
              <a:t> AND</a:t>
            </a:r>
          </a:p>
          <a:p>
            <a:pPr>
              <a:buNone/>
            </a:pPr>
            <a:r>
              <a:rPr lang="en-US" sz="4800" dirty="0" smtClean="0"/>
              <a:t>       </a:t>
            </a:r>
            <a:r>
              <a:rPr lang="en-US" sz="4800" dirty="0" smtClean="0">
                <a:solidFill>
                  <a:srgbClr val="C00000"/>
                </a:solidFill>
              </a:rPr>
              <a:t>PROLONGED</a:t>
            </a:r>
            <a:r>
              <a:rPr lang="en-US" sz="4800" dirty="0" smtClean="0"/>
              <a:t> </a:t>
            </a:r>
            <a:r>
              <a:rPr lang="en-US" sz="4800" dirty="0" smtClean="0">
                <a:latin typeface="Franklin Gothic Heavy" pitchFamily="34" charset="0"/>
              </a:rPr>
              <a:t>PAIN</a:t>
            </a:r>
            <a:r>
              <a:rPr lang="en-US" sz="4800" dirty="0" smtClean="0"/>
              <a:t>.</a:t>
            </a:r>
          </a:p>
          <a:p>
            <a:pPr>
              <a:buNone/>
            </a:pPr>
            <a:r>
              <a:rPr lang="en-US" sz="4800" b="1" dirty="0" smtClean="0"/>
              <a:t> INTRINSICALLY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B050"/>
                </a:solidFill>
              </a:rPr>
              <a:t>GOOD</a:t>
            </a:r>
            <a:r>
              <a:rPr lang="en-US" sz="4800" dirty="0" smtClean="0"/>
              <a:t>:  </a:t>
            </a:r>
            <a:r>
              <a:rPr lang="en-US" sz="4800" dirty="0" smtClean="0">
                <a:latin typeface="Aharoni" pitchFamily="2" charset="-79"/>
                <a:cs typeface="Aharoni" pitchFamily="2" charset="-79"/>
              </a:rPr>
              <a:t>INTENSE</a:t>
            </a:r>
            <a:r>
              <a:rPr lang="en-US" sz="4800" dirty="0" smtClean="0"/>
              <a:t>,</a:t>
            </a:r>
          </a:p>
          <a:p>
            <a:pPr>
              <a:buNone/>
            </a:pPr>
            <a:r>
              <a:rPr lang="en-US" sz="4800" dirty="0" smtClean="0"/>
              <a:t>        </a:t>
            </a:r>
            <a:r>
              <a:rPr lang="en-US" sz="4800" dirty="0" smtClean="0">
                <a:solidFill>
                  <a:srgbClr val="00B050"/>
                </a:solidFill>
              </a:rPr>
              <a:t>PROLONGED </a:t>
            </a:r>
          </a:p>
          <a:p>
            <a:pPr>
              <a:buNone/>
            </a:pPr>
            <a:r>
              <a:rPr lang="en-US" sz="4800" dirty="0" smtClean="0">
                <a:solidFill>
                  <a:srgbClr val="0070C0"/>
                </a:solidFill>
              </a:rPr>
              <a:t>                     </a:t>
            </a:r>
            <a:r>
              <a:rPr lang="en-US" sz="6000" dirty="0" smtClean="0">
                <a:solidFill>
                  <a:srgbClr val="0070C0"/>
                </a:solidFill>
              </a:rPr>
              <a:t>JOY.</a:t>
            </a:r>
          </a:p>
          <a:p>
            <a:pPr>
              <a:buNone/>
            </a:pPr>
            <a:endParaRPr lang="en-US" sz="4800" dirty="0" smtClean="0"/>
          </a:p>
          <a:p>
            <a:pPr>
              <a:buNone/>
            </a:pP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ROWE’S STATEMENT OF THE (INDUCTIVE) </a:t>
            </a:r>
            <a:r>
              <a:rPr lang="en-US" dirty="0" smtClean="0">
                <a:solidFill>
                  <a:srgbClr val="C00000"/>
                </a:solidFill>
              </a:rPr>
              <a:t>ARGUMENT FROM EVIL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Both"/>
            </a:pPr>
            <a:r>
              <a:rPr lang="en-US" dirty="0" smtClean="0"/>
              <a:t>There exist instances of </a:t>
            </a:r>
            <a:r>
              <a:rPr lang="en-US" dirty="0" smtClean="0">
                <a:solidFill>
                  <a:srgbClr val="C00000"/>
                </a:solidFill>
                <a:latin typeface="Impact" pitchFamily="34" charset="0"/>
              </a:rPr>
              <a:t>intense </a:t>
            </a:r>
            <a:r>
              <a:rPr lang="en-US" dirty="0" smtClean="0"/>
              <a:t>suffering which an </a:t>
            </a:r>
            <a:r>
              <a:rPr lang="en-US" dirty="0" smtClean="0">
                <a:latin typeface="Impact" pitchFamily="34" charset="0"/>
              </a:rPr>
              <a:t>omnipotent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C000"/>
                </a:solidFill>
              </a:rPr>
              <a:t>omniscient</a:t>
            </a:r>
            <a:r>
              <a:rPr lang="en-US" dirty="0" smtClean="0"/>
              <a:t> </a:t>
            </a:r>
            <a:r>
              <a:rPr lang="en-US" b="1" dirty="0" smtClean="0"/>
              <a:t>being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could have </a:t>
            </a:r>
            <a:r>
              <a:rPr lang="en-US" dirty="0" smtClean="0"/>
              <a:t>prevented without thereby losing some </a:t>
            </a:r>
            <a:r>
              <a:rPr lang="en-US" sz="3600" dirty="0" smtClean="0"/>
              <a:t>greater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good</a:t>
            </a:r>
            <a:r>
              <a:rPr lang="en-US" dirty="0" smtClean="0"/>
              <a:t> or permitting some </a:t>
            </a:r>
            <a:r>
              <a:rPr lang="en-US" dirty="0" smtClean="0">
                <a:solidFill>
                  <a:srgbClr val="C00000"/>
                </a:solidFill>
                <a:latin typeface="Impact" pitchFamily="34" charset="0"/>
              </a:rPr>
              <a:t>evil</a:t>
            </a:r>
            <a:r>
              <a:rPr lang="en-US" dirty="0" smtClean="0"/>
              <a:t> equally </a:t>
            </a:r>
            <a:r>
              <a:rPr lang="en-US" dirty="0" smtClean="0">
                <a:solidFill>
                  <a:srgbClr val="C00000"/>
                </a:solidFill>
                <a:latin typeface="Impact" pitchFamily="34" charset="0"/>
              </a:rPr>
              <a:t>bad</a:t>
            </a:r>
            <a:r>
              <a:rPr lang="en-US" dirty="0" smtClean="0"/>
              <a:t> or </a:t>
            </a:r>
            <a:r>
              <a:rPr lang="en-US" sz="3600" b="1" dirty="0" smtClean="0">
                <a:solidFill>
                  <a:srgbClr val="C00000"/>
                </a:solidFill>
              </a:rPr>
              <a:t>worse</a:t>
            </a:r>
            <a:r>
              <a:rPr lang="en-US" dirty="0" smtClean="0"/>
              <a:t>.</a:t>
            </a:r>
          </a:p>
          <a:p>
            <a:pPr marL="514350" indent="-514350">
              <a:buNone/>
            </a:pPr>
            <a:r>
              <a:rPr lang="en-US" dirty="0" smtClean="0"/>
              <a:t>(2)  An </a:t>
            </a:r>
            <a:r>
              <a:rPr lang="en-US" b="1" dirty="0" smtClean="0">
                <a:solidFill>
                  <a:srgbClr val="FFC000"/>
                </a:solidFill>
              </a:rPr>
              <a:t>omniscient</a:t>
            </a:r>
            <a:r>
              <a:rPr lang="en-US" dirty="0" smtClean="0"/>
              <a:t>, wholly </a:t>
            </a:r>
            <a:r>
              <a:rPr lang="en-US" b="1" dirty="0" smtClean="0">
                <a:solidFill>
                  <a:srgbClr val="00B050"/>
                </a:solidFill>
              </a:rPr>
              <a:t>good</a:t>
            </a:r>
            <a:r>
              <a:rPr lang="en-US" dirty="0" smtClean="0"/>
              <a:t> </a:t>
            </a:r>
            <a:r>
              <a:rPr lang="en-US" b="1" dirty="0" smtClean="0"/>
              <a:t>being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would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prevent the occurrence of any </a:t>
            </a:r>
            <a:r>
              <a:rPr lang="en-US" dirty="0" smtClean="0">
                <a:solidFill>
                  <a:srgbClr val="C00000"/>
                </a:solidFill>
                <a:latin typeface="Impact" pitchFamily="34" charset="0"/>
              </a:rPr>
              <a:t>intense </a:t>
            </a:r>
            <a:r>
              <a:rPr lang="en-US" dirty="0" smtClean="0"/>
              <a:t>suffering  it could , unless it </a:t>
            </a:r>
            <a:r>
              <a:rPr lang="en-US" dirty="0" smtClean="0">
                <a:solidFill>
                  <a:srgbClr val="7030A0"/>
                </a:solidFill>
              </a:rPr>
              <a:t>could </a:t>
            </a:r>
            <a:r>
              <a:rPr lang="en-US" b="1" dirty="0" smtClean="0">
                <a:solidFill>
                  <a:srgbClr val="7030A0"/>
                </a:solidFill>
              </a:rPr>
              <a:t>not</a:t>
            </a:r>
            <a:r>
              <a:rPr lang="en-US" dirty="0" smtClean="0">
                <a:solidFill>
                  <a:srgbClr val="7030A0"/>
                </a:solidFill>
              </a:rPr>
              <a:t> do so </a:t>
            </a:r>
            <a:r>
              <a:rPr lang="en-US" dirty="0" smtClean="0"/>
              <a:t>without thereby losing some </a:t>
            </a:r>
            <a:r>
              <a:rPr lang="en-US" sz="3600" dirty="0" smtClean="0"/>
              <a:t>greater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good </a:t>
            </a:r>
            <a:r>
              <a:rPr lang="en-US" dirty="0" smtClean="0"/>
              <a:t>or permitting some </a:t>
            </a:r>
            <a:r>
              <a:rPr lang="en-US" dirty="0" smtClean="0">
                <a:solidFill>
                  <a:srgbClr val="C00000"/>
                </a:solidFill>
                <a:latin typeface="Impact" pitchFamily="34" charset="0"/>
              </a:rPr>
              <a:t>evil</a:t>
            </a:r>
            <a:r>
              <a:rPr lang="en-US" dirty="0" smtClean="0"/>
              <a:t> equally </a:t>
            </a:r>
            <a:r>
              <a:rPr lang="en-US" b="1" dirty="0" smtClean="0">
                <a:solidFill>
                  <a:srgbClr val="C00000"/>
                </a:solidFill>
              </a:rPr>
              <a:t>bad </a:t>
            </a:r>
            <a:r>
              <a:rPr lang="en-US" dirty="0" smtClean="0"/>
              <a:t>or </a:t>
            </a:r>
            <a:r>
              <a:rPr lang="en-US" sz="3600" dirty="0" smtClean="0">
                <a:solidFill>
                  <a:srgbClr val="C00000"/>
                </a:solidFill>
              </a:rPr>
              <a:t>worse.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C00000"/>
                </a:solidFill>
              </a:rPr>
              <a:t>CONCLUSION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514350" indent="-514350">
              <a:buAutoNum type="arabicParenBoth" startAt="3"/>
            </a:pPr>
            <a:r>
              <a:rPr lang="en-US" sz="4400" dirty="0" smtClean="0"/>
              <a:t> There does </a:t>
            </a:r>
            <a:r>
              <a:rPr lang="en-US" sz="4400" b="1" dirty="0" smtClean="0"/>
              <a:t>not</a:t>
            </a:r>
            <a:r>
              <a:rPr lang="en-US" sz="4400" dirty="0" smtClean="0"/>
              <a:t> exist an </a:t>
            </a:r>
            <a:r>
              <a:rPr lang="en-US" sz="4400" dirty="0" smtClean="0">
                <a:latin typeface="Impact" pitchFamily="34" charset="0"/>
              </a:rPr>
              <a:t>omnipotent</a:t>
            </a:r>
            <a:r>
              <a:rPr lang="en-US" sz="4400" dirty="0" smtClean="0"/>
              <a:t>, </a:t>
            </a:r>
            <a:r>
              <a:rPr lang="en-US" sz="4400" b="1" dirty="0" smtClean="0">
                <a:solidFill>
                  <a:srgbClr val="FFC000"/>
                </a:solidFill>
              </a:rPr>
              <a:t>omniscient</a:t>
            </a:r>
            <a:r>
              <a:rPr lang="en-US" sz="4400" dirty="0" smtClean="0"/>
              <a:t>, wholly </a:t>
            </a:r>
            <a:r>
              <a:rPr lang="en-US" sz="4400" b="1" dirty="0" smtClean="0">
                <a:solidFill>
                  <a:srgbClr val="00B050"/>
                </a:solidFill>
              </a:rPr>
              <a:t>good</a:t>
            </a:r>
            <a:r>
              <a:rPr lang="en-US" sz="4400" dirty="0" smtClean="0"/>
              <a:t> being.</a:t>
            </a:r>
          </a:p>
          <a:p>
            <a:pPr marL="514350" indent="-514350">
              <a:buNone/>
            </a:pPr>
            <a:r>
              <a:rPr lang="en-US" sz="4400" dirty="0" smtClean="0"/>
              <a:t>    THIS IS ONLY PART OF THE ARGUMENT.  IS THIS PART </a:t>
            </a:r>
            <a:r>
              <a:rPr lang="en-US" sz="4400" b="1" dirty="0" smtClean="0">
                <a:solidFill>
                  <a:srgbClr val="FF0000"/>
                </a:solidFill>
              </a:rPr>
              <a:t>DEDUCTIVELY VALID</a:t>
            </a:r>
            <a:r>
              <a:rPr lang="en-US" sz="4400" dirty="0" smtClean="0"/>
              <a:t>?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ROWE’S EVALUATION OF THE ARGUMENT</a:t>
            </a:r>
            <a:r>
              <a:rPr lang="en-US" dirty="0" smtClean="0"/>
              <a:t> (</a:t>
            </a:r>
            <a:r>
              <a:rPr lang="en-US" b="1" dirty="0" smtClean="0"/>
              <a:t>QUESTION 1:</a:t>
            </a:r>
            <a:r>
              <a:rPr lang="en-US" dirty="0" smtClean="0"/>
              <a:t>  “</a:t>
            </a:r>
            <a:r>
              <a:rPr lang="en-US" dirty="0" smtClean="0">
                <a:solidFill>
                  <a:srgbClr val="00B050"/>
                </a:solidFill>
              </a:rPr>
              <a:t>YES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   THE ARGUMENT IS </a:t>
            </a:r>
            <a:r>
              <a:rPr lang="en-US" sz="3600" dirty="0" smtClean="0">
                <a:solidFill>
                  <a:srgbClr val="C00000"/>
                </a:solidFill>
              </a:rPr>
              <a:t>DEDUCTIVELY VALID </a:t>
            </a:r>
            <a:r>
              <a:rPr lang="en-US" sz="3600" dirty="0" smtClean="0"/>
              <a:t>AND  THE  </a:t>
            </a:r>
            <a:r>
              <a:rPr lang="en-US" sz="3600" b="1" dirty="0" smtClean="0"/>
              <a:t>SECOND </a:t>
            </a:r>
            <a:r>
              <a:rPr lang="en-US" sz="3600" dirty="0" smtClean="0"/>
              <a:t>PREMISE IS QUITE </a:t>
            </a:r>
            <a:r>
              <a:rPr lang="en-US" sz="3600" dirty="0" smtClean="0">
                <a:solidFill>
                  <a:srgbClr val="00B050"/>
                </a:solidFill>
              </a:rPr>
              <a:t>REASONABLE.  </a:t>
            </a:r>
            <a:r>
              <a:rPr lang="en-US" sz="3600" dirty="0" smtClean="0"/>
              <a:t>(p. 110)</a:t>
            </a:r>
          </a:p>
          <a:p>
            <a:pPr>
              <a:buNone/>
            </a:pPr>
            <a:r>
              <a:rPr lang="en-US" sz="3600" dirty="0" smtClean="0"/>
              <a:t>THE </a:t>
            </a:r>
            <a:r>
              <a:rPr lang="en-US" sz="3600" dirty="0" smtClean="0">
                <a:latin typeface="Aharoni" pitchFamily="2" charset="-79"/>
                <a:cs typeface="Aharoni" pitchFamily="2" charset="-79"/>
              </a:rPr>
              <a:t>FIRST</a:t>
            </a:r>
            <a:r>
              <a:rPr lang="en-US" sz="3600" dirty="0" smtClean="0"/>
              <a:t> PREMISE IS  </a:t>
            </a:r>
            <a:r>
              <a:rPr lang="en-US" sz="3600" dirty="0" smtClean="0">
                <a:solidFill>
                  <a:srgbClr val="00B050"/>
                </a:solidFill>
              </a:rPr>
              <a:t>REASONABLE</a:t>
            </a:r>
            <a:r>
              <a:rPr lang="en-US" sz="3600" dirty="0" smtClean="0"/>
              <a:t> AS WELL (pp. 111-112)</a:t>
            </a:r>
          </a:p>
          <a:p>
            <a:pPr>
              <a:buNone/>
            </a:pPr>
            <a:r>
              <a:rPr lang="en-US" sz="3600" dirty="0" smtClean="0"/>
              <a:t>   </a:t>
            </a:r>
            <a:r>
              <a:rPr lang="en-US" sz="3600" i="1" dirty="0" smtClean="0"/>
              <a:t>There is an </a:t>
            </a:r>
            <a:r>
              <a:rPr lang="en-US" sz="3600" b="1" i="1" dirty="0" smtClean="0"/>
              <a:t>inductively strong </a:t>
            </a:r>
            <a:r>
              <a:rPr lang="en-US" sz="3600" i="1" dirty="0" smtClean="0"/>
              <a:t>argument from evidence that we have that the first  premise  is true.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872</Words>
  <Application>Microsoft Office PowerPoint</Application>
  <PresentationFormat>On-screen Show (4:3)</PresentationFormat>
  <Paragraphs>73</Paragraphs>
  <Slides>22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Packager Shell Object</vt:lpstr>
      <vt:lpstr>THE INDUCTIVE (EVIDENTIAL) VERSION OF THE ARGUMENT FROM  </vt:lpstr>
      <vt:lpstr>Slide 2</vt:lpstr>
      <vt:lpstr>Slide 3</vt:lpstr>
      <vt:lpstr>SOME DISTINCTIONS: TWO KINDS OF  THEISM</vt:lpstr>
      <vt:lpstr>TWO KINDS OF GOOD (BAD)  [NOT MENTIONED BY ROWE]</vt:lpstr>
      <vt:lpstr>SUFFERING &amp; JOY</vt:lpstr>
      <vt:lpstr>ROWE’S STATEMENT OF THE (INDUCTIVE) ARGUMENT FROM EVIL</vt:lpstr>
      <vt:lpstr>CONCLUSION</vt:lpstr>
      <vt:lpstr>ROWE’S EVALUATION OF THE ARGUMENT (QUESTION 1:  “YES”)</vt:lpstr>
      <vt:lpstr>QUESTION 2:  “THE G. E. MOORE SHIFT”</vt:lpstr>
      <vt:lpstr>MOORE’S USE OF THE “G. E. MOORE SHIFT”:  SKEPTICISM</vt:lpstr>
      <vt:lpstr>GENERAL STRATEGY OF THE SHIFT</vt:lpstr>
      <vt:lpstr>LEIBNIZ VS. VOLTAIRE:  THE SHIFT APPLIED TO A DEDUCTIVE VERSION OF THE ARGUMENT FROM EVIL</vt:lpstr>
      <vt:lpstr>VOLTAIRE’S SHIFT</vt:lpstr>
      <vt:lpstr>THE THEIST’S APPLICATION OF THE SHIFT</vt:lpstr>
      <vt:lpstr>THEIST’S CONCLUSION AFTER THE SHIFT</vt:lpstr>
      <vt:lpstr>ROWE’S EVALUATION</vt:lpstr>
      <vt:lpstr>WHAT IS GOING ON HERE?? WHICH ARGUMENT IS BETTER?</vt:lpstr>
      <vt:lpstr>A PRELIMENARY QUESTION</vt:lpstr>
      <vt:lpstr>ANSWER</vt:lpstr>
      <vt:lpstr>STILL PUZZLING?</vt:lpstr>
      <vt:lpstr>THE  REQUIREMENT  OF TOTAL  EVIDENCE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INDUCTIVE (EVIDENTIAL) VERSION OF THE ARGUMENT FROM EVIL</dc:title>
  <dc:creator>Curtis Anthony Anderson</dc:creator>
  <cp:lastModifiedBy>Curtis Anthony Anderson</cp:lastModifiedBy>
  <cp:revision>18</cp:revision>
  <dcterms:created xsi:type="dcterms:W3CDTF">2012-11-16T17:18:15Z</dcterms:created>
  <dcterms:modified xsi:type="dcterms:W3CDTF">2013-01-30T20:48:24Z</dcterms:modified>
</cp:coreProperties>
</file>