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70" r:id="rId10"/>
    <p:sldId id="26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26B4-8238-4205-B475-ACF820CB3354}" type="datetimeFigureOut">
              <a:rPr lang="en-US"/>
              <a:pPr>
                <a:defRPr/>
              </a:pPr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6F8CE-1E37-4FB7-A0D6-51FFB3FE7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DA230-CBAE-42FE-B0B6-B854FE0F1515}" type="datetimeFigureOut">
              <a:rPr lang="en-US"/>
              <a:pPr>
                <a:defRPr/>
              </a:pPr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94C4-4E72-4AA7-85EA-79B30DA28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1066A-9629-4E80-8AE8-F14FF65DB1FD}" type="datetimeFigureOut">
              <a:rPr lang="en-US"/>
              <a:pPr>
                <a:defRPr/>
              </a:pPr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D9B33-3ACC-4D8D-BBED-A52D75A5D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24BF6-638C-4F6F-B124-A1A0439277FB}" type="datetimeFigureOut">
              <a:rPr lang="en-US"/>
              <a:pPr>
                <a:defRPr/>
              </a:pPr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ADD8-0BB6-4D88-A64D-515F3362F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77452-7EDB-4899-B243-3850EABCD0D1}" type="datetimeFigureOut">
              <a:rPr lang="en-US"/>
              <a:pPr>
                <a:defRPr/>
              </a:pPr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95D90-470E-4125-9CDC-12B818F4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81451-CB62-4B62-9E1E-EE57A885CA38}" type="datetimeFigureOut">
              <a:rPr lang="en-US"/>
              <a:pPr>
                <a:defRPr/>
              </a:pPr>
              <a:t>10/29/2012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D7758-4E3B-43B2-871A-8BDCB0B78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8A13D-9BD5-424D-938D-0240CD311112}" type="datetimeFigureOut">
              <a:rPr lang="en-US"/>
              <a:pPr>
                <a:defRPr/>
              </a:pPr>
              <a:t>10/29/2012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8E396-DBE7-48FF-A0F6-854281559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D8683-C52E-4075-B8D1-FC5A0755EB89}" type="datetimeFigureOut">
              <a:rPr lang="en-US"/>
              <a:pPr>
                <a:defRPr/>
              </a:pPr>
              <a:t>10/29/2012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EC0BA-A1E5-4523-8FD9-EDC068CA9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75678-BD65-4AF6-B26C-6BB34E1E19BA}" type="datetimeFigureOut">
              <a:rPr lang="en-US"/>
              <a:pPr>
                <a:defRPr/>
              </a:pPr>
              <a:t>10/29/2012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B68E-7042-455F-A8B3-9C03FE5AF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1E706-2A14-414B-AE96-6333F8E92A19}" type="datetimeFigureOut">
              <a:rPr lang="en-US"/>
              <a:pPr>
                <a:defRPr/>
              </a:pPr>
              <a:t>10/29/2012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C3B33-730A-4E87-8D3E-0E2D2D84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5DE4C-EBEF-4A63-8D1F-B1A3A8AB804C}" type="datetimeFigureOut">
              <a:rPr lang="en-US"/>
              <a:pPr>
                <a:defRPr/>
              </a:pPr>
              <a:t>10/29/2012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A4710-A495-455E-BC25-BD7007884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B099B6-E7BF-4B6B-9704-5AD1537A8CAA}" type="datetimeFigureOut">
              <a:rPr lang="en-US"/>
              <a:pPr>
                <a:defRPr/>
              </a:pPr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586439-2DC2-4ED8-95A1-34BBD9860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DOES GOD EXIST?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6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What do you mean by “God”?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S. LEWIS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924300" y="3431381"/>
          <a:ext cx="1295400" cy="863600"/>
        </p:xfrm>
        <a:graphic>
          <a:graphicData uri="http://schemas.openxmlformats.org/presentationml/2006/ole">
            <p:oleObj spid="_x0000_s4098" name="Packager Shell Object" showAsIcon="1" r:id="rId3" imgW="1295640" imgH="863640" progId="Package">
              <p:embed/>
            </p:oleObj>
          </a:graphicData>
        </a:graphic>
      </p:graphicFrame>
      <p:pic>
        <p:nvPicPr>
          <p:cNvPr id="4099" name="Picture 3" descr="C:\Users\Tony\AppData\Local\Temp\c.s. lewi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219200"/>
            <a:ext cx="36576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Father Divine?</a:t>
            </a:r>
          </a:p>
        </p:txBody>
      </p:sp>
      <p:pic>
        <p:nvPicPr>
          <p:cNvPr id="15362" name="Content Placeholder 3" descr="father div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17788" y="1600200"/>
            <a:ext cx="390842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Good Side of the Force?</a:t>
            </a:r>
          </a:p>
        </p:txBody>
      </p:sp>
      <p:pic>
        <p:nvPicPr>
          <p:cNvPr id="16386" name="Content Placeholder 3" descr="Yod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54350" y="1600200"/>
            <a:ext cx="30353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attributes would something have to have in order to be God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Omniscience</a:t>
            </a:r>
          </a:p>
          <a:p>
            <a:r>
              <a:rPr lang="en-US" smtClean="0"/>
              <a:t>Omnipotence</a:t>
            </a:r>
          </a:p>
          <a:p>
            <a:r>
              <a:rPr lang="en-US" smtClean="0"/>
              <a:t>Omni-benevolence</a:t>
            </a:r>
          </a:p>
          <a:p>
            <a:r>
              <a:rPr lang="en-US" smtClean="0"/>
              <a:t>Creator of the Universe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 shall mean by “God”: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A</a:t>
            </a:r>
            <a:r>
              <a:rPr lang="en-US" dirty="0" smtClean="0"/>
              <a:t> being who is omniscient, omnipotent, and </a:t>
            </a:r>
            <a:r>
              <a:rPr lang="en-US" dirty="0" err="1" smtClean="0"/>
              <a:t>omni</a:t>
            </a:r>
            <a:r>
              <a:rPr lang="en-US" dirty="0" smtClean="0"/>
              <a:t>-benevolent … or at least very knowledgeable, very powerful, and very good… and created the Universe.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Our question: “What reasons are there to believe or disbelieve in the existence of a being who has some or most of these attributes?”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066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“No intelligent person could believe in God”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Isaac </a:t>
            </a:r>
            <a:r>
              <a:rPr lang="en-US" dirty="0"/>
              <a:t>Newton </a:t>
            </a:r>
            <a:r>
              <a:rPr lang="en-US" dirty="0" smtClean="0">
                <a:sym typeface="Euclid Symbol"/>
              </a:rPr>
              <a:t>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Albert </a:t>
            </a:r>
            <a:r>
              <a:rPr lang="en-US" dirty="0"/>
              <a:t>Einstein </a:t>
            </a:r>
            <a:r>
              <a:rPr lang="en-US" dirty="0" smtClean="0">
                <a:sym typeface="Euclid Symbol"/>
              </a:rPr>
              <a:t> (</a:t>
            </a:r>
            <a:r>
              <a:rPr lang="en-US" dirty="0" err="1" smtClean="0">
                <a:sym typeface="Euclid Symbol"/>
              </a:rPr>
              <a:t>Spinozian</a:t>
            </a:r>
            <a:r>
              <a:rPr lang="en-US" dirty="0" smtClean="0">
                <a:sym typeface="Euclid Symbol"/>
              </a:rPr>
              <a:t> God) 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James </a:t>
            </a:r>
            <a:r>
              <a:rPr lang="en-US" dirty="0"/>
              <a:t>Clerk </a:t>
            </a:r>
            <a:r>
              <a:rPr lang="en-US" dirty="0" smtClean="0"/>
              <a:t>Maxwell </a:t>
            </a:r>
            <a:r>
              <a:rPr lang="en-US" dirty="0" smtClean="0">
                <a:sym typeface="Euclid Symbol"/>
              </a:rPr>
              <a:t></a:t>
            </a:r>
            <a:r>
              <a:rPr lang="en-US" dirty="0" smtClean="0"/>
              <a:t>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Niels</a:t>
            </a:r>
            <a:r>
              <a:rPr lang="en-US" dirty="0" smtClean="0"/>
              <a:t> </a:t>
            </a:r>
            <a:r>
              <a:rPr lang="en-US" dirty="0"/>
              <a:t>Bohr </a:t>
            </a:r>
            <a:r>
              <a:rPr lang="en-US" dirty="0" smtClean="0">
                <a:sym typeface="Euclid Symbol"/>
              </a:rPr>
              <a:t>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Werner Heisenberg </a:t>
            </a:r>
            <a:r>
              <a:rPr lang="en-US" dirty="0" smtClean="0">
                <a:sym typeface="Euclid Symbol"/>
              </a:rPr>
              <a:t></a:t>
            </a:r>
            <a:r>
              <a:rPr lang="en-US" dirty="0" smtClean="0"/>
              <a:t>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Galileo </a:t>
            </a:r>
            <a:r>
              <a:rPr lang="en-US" dirty="0" err="1"/>
              <a:t>Galilei</a:t>
            </a:r>
            <a:r>
              <a:rPr lang="en-US" dirty="0"/>
              <a:t> </a:t>
            </a:r>
            <a:r>
              <a:rPr lang="en-US" dirty="0" smtClean="0">
                <a:sym typeface="Euclid Symbol"/>
              </a:rPr>
              <a:t>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Richard </a:t>
            </a:r>
            <a:r>
              <a:rPr lang="en-US" dirty="0"/>
              <a:t>Feynman </a:t>
            </a:r>
            <a:r>
              <a:rPr lang="en-US" dirty="0" smtClean="0"/>
              <a:t>  X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Paul </a:t>
            </a:r>
            <a:r>
              <a:rPr lang="en-US" dirty="0"/>
              <a:t>Dirac </a:t>
            </a:r>
            <a:r>
              <a:rPr lang="en-US" dirty="0" smtClean="0"/>
              <a:t> X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Erwin </a:t>
            </a:r>
            <a:r>
              <a:rPr lang="en-US" dirty="0" err="1"/>
              <a:t>Schroedinger</a:t>
            </a:r>
            <a:r>
              <a:rPr lang="en-US" dirty="0"/>
              <a:t> </a:t>
            </a:r>
            <a:r>
              <a:rPr lang="en-US" dirty="0" smtClean="0">
                <a:sym typeface="Euclid Symbol"/>
              </a:rPr>
              <a:t>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Ernest </a:t>
            </a:r>
            <a:r>
              <a:rPr lang="en-US" dirty="0"/>
              <a:t>Rutherford </a:t>
            </a:r>
            <a:r>
              <a:rPr lang="en-US" dirty="0" smtClean="0">
                <a:sym typeface="Euclid Symbol"/>
              </a:rPr>
              <a:t>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Kurt  </a:t>
            </a:r>
            <a:r>
              <a:rPr lang="en-US" dirty="0" err="1" smtClean="0"/>
              <a:t>Goedel</a:t>
            </a:r>
            <a:r>
              <a:rPr lang="en-US" dirty="0" smtClean="0"/>
              <a:t> (Infinite Mind)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THEISTS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765550" y="2286000"/>
          <a:ext cx="2711450" cy="2008981"/>
        </p:xfrm>
        <a:graphic>
          <a:graphicData uri="http://schemas.openxmlformats.org/presentationml/2006/ole">
            <p:oleObj spid="_x0000_s1026" name="Packager Shell Object" showAsIcon="1" r:id="rId3" imgW="1613160" imgH="863640" progId="Package">
              <p:embed/>
            </p:oleObj>
          </a:graphicData>
        </a:graphic>
      </p:graphicFrame>
      <p:pic>
        <p:nvPicPr>
          <p:cNvPr id="1027" name="Picture 3" descr="C:\Users\Tony\AppData\Local\Temp\redneck ca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62484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ATHEIST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89400" y="3431381"/>
          <a:ext cx="965200" cy="863600"/>
        </p:xfrm>
        <a:graphic>
          <a:graphicData uri="http://schemas.openxmlformats.org/presentationml/2006/ole">
            <p:oleObj spid="_x0000_s3074" name="Packager Shell Object" showAsIcon="1" r:id="rId3" imgW="965520" imgH="863640" progId="Package">
              <p:embed/>
            </p:oleObj>
          </a:graphicData>
        </a:graphic>
      </p:graphicFrame>
      <p:pic>
        <p:nvPicPr>
          <p:cNvPr id="3075" name="Picture 3" descr="C:\Users\Tony\AppData\Local\Temp\sat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905000"/>
            <a:ext cx="48006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64000" y="3431381"/>
          <a:ext cx="1016000" cy="863600"/>
        </p:xfrm>
        <a:graphic>
          <a:graphicData uri="http://schemas.openxmlformats.org/presentationml/2006/ole">
            <p:oleObj spid="_x0000_s5122" name="Packager Shell Object" showAsIcon="1" r:id="rId3" imgW="1016280" imgH="863640" progId="Package">
              <p:embed/>
            </p:oleObj>
          </a:graphicData>
        </a:graphic>
      </p:graphicFrame>
      <p:pic>
        <p:nvPicPr>
          <p:cNvPr id="5123" name="Picture 3" descr="C:\Users\Tony\AppData\Local\Temp\spoc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1447800"/>
            <a:ext cx="52578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166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Packager Shell Object</vt:lpstr>
      <vt:lpstr>DOES GOD EXIST?</vt:lpstr>
      <vt:lpstr>Father Divine?</vt:lpstr>
      <vt:lpstr>The Good Side of the Force?</vt:lpstr>
      <vt:lpstr>What attributes would something have to have in order to be God ?</vt:lpstr>
      <vt:lpstr>We shall mean by “God”:</vt:lpstr>
      <vt:lpstr>“No intelligent person could believe in God”</vt:lpstr>
      <vt:lpstr>TYPICAL THEISTS</vt:lpstr>
      <vt:lpstr>TYPICAL ATHEIST</vt:lpstr>
      <vt:lpstr>LOGIC?</vt:lpstr>
      <vt:lpstr>C. S. LEWIS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GOD EXIST?</dc:title>
  <dc:creator>Tony</dc:creator>
  <cp:lastModifiedBy>user</cp:lastModifiedBy>
  <cp:revision>20</cp:revision>
  <dcterms:created xsi:type="dcterms:W3CDTF">2009-09-28T13:21:34Z</dcterms:created>
  <dcterms:modified xsi:type="dcterms:W3CDTF">2012-10-29T18:32:26Z</dcterms:modified>
</cp:coreProperties>
</file>