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9" r:id="rId2"/>
    <p:sldId id="261" r:id="rId3"/>
    <p:sldId id="263" r:id="rId4"/>
    <p:sldId id="265" r:id="rId5"/>
    <p:sldId id="267" r:id="rId6"/>
    <p:sldId id="280" r:id="rId7"/>
    <p:sldId id="282" r:id="rId8"/>
    <p:sldId id="284" r:id="rId9"/>
    <p:sldId id="286" r:id="rId10"/>
    <p:sldId id="28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AD30B39-9227-442D-8FEF-686B469AE94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30B39-9227-442D-8FEF-686B469AE9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30B39-9227-442D-8FEF-686B469AE94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30B39-9227-442D-8FEF-686B469AE9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30B39-9227-442D-8FEF-686B469AE9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30B39-9227-442D-8FEF-686B469AE94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30B39-9227-442D-8FEF-686B469AE9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30B39-9227-442D-8FEF-686B469AE9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30B39-9227-442D-8FEF-686B469AE9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30B39-9227-442D-8FEF-686B469AE9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30B39-9227-442D-8FEF-686B469AE9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4768A7-CBE0-4E6F-89D3-6F83293842FD}" type="datetimeFigureOut">
              <a:rPr lang="en-US" smtClean="0"/>
              <a:pPr/>
              <a:t>10/29/2012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AD30B39-9227-442D-8FEF-686B469AE94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4768A7-CBE0-4E6F-89D3-6F83293842FD}" type="datetimeFigureOut">
              <a:rPr lang="en-US" smtClean="0"/>
              <a:pPr/>
              <a:t>10/29/2012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AD30B39-9227-442D-8FEF-686B469AE94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914400"/>
            <a:ext cx="8686800" cy="5791200"/>
          </a:xfrm>
        </p:spPr>
        <p:txBody>
          <a:bodyPr>
            <a:normAutofit/>
          </a:bodyPr>
          <a:lstStyle/>
          <a:p>
            <a:pPr>
              <a:buNone/>
            </a:pPr>
            <a:r>
              <a:rPr lang="en-US" sz="5400" dirty="0">
                <a:solidFill>
                  <a:srgbClr val="FF0000"/>
                </a:solidFill>
                <a:latin typeface="Times New Roman"/>
              </a:rPr>
              <a:t> </a:t>
            </a:r>
            <a:r>
              <a:rPr lang="en-US" sz="5400" dirty="0" smtClean="0">
                <a:solidFill>
                  <a:srgbClr val="FF0000"/>
                </a:solidFill>
                <a:latin typeface="Times New Roman"/>
              </a:rPr>
              <a:t>   </a:t>
            </a:r>
            <a:endParaRPr lang="en-US" sz="6600" baseline="0" dirty="0" smtClean="0">
              <a:solidFill>
                <a:srgbClr val="FF0000"/>
              </a:solidFill>
              <a:latin typeface="Tahoma" pitchFamily="34" charset="0"/>
              <a:ea typeface="Tahoma" pitchFamily="34" charset="0"/>
              <a:cs typeface="Tahoma" pitchFamily="34" charset="0"/>
            </a:endParaRPr>
          </a:p>
          <a:p>
            <a:pPr>
              <a:buNone/>
            </a:pPr>
            <a:r>
              <a:rPr lang="en-US" sz="6600" dirty="0" smtClean="0">
                <a:solidFill>
                  <a:srgbClr val="FF0000"/>
                </a:solidFill>
                <a:latin typeface="Tahoma" pitchFamily="34" charset="0"/>
                <a:ea typeface="Tahoma" pitchFamily="34" charset="0"/>
                <a:cs typeface="Tahoma" pitchFamily="34" charset="0"/>
              </a:rPr>
              <a:t>             </a:t>
            </a:r>
            <a:endParaRPr lang="en-US" sz="6600" dirty="0">
              <a:solidFill>
                <a:srgbClr val="FF0000"/>
              </a:solidFill>
              <a:latin typeface="Tahoma" pitchFamily="34" charset="0"/>
              <a:ea typeface="Tahoma" pitchFamily="34" charset="0"/>
              <a:cs typeface="Tahoma" pitchFamily="34" charset="0"/>
            </a:endParaRPr>
          </a:p>
        </p:txBody>
      </p:sp>
      <p:pic>
        <p:nvPicPr>
          <p:cNvPr id="1027" name="Picture 3" descr="C:\Users\Tony\AppData\Local\Temp\bertrand_russell_image.jpg"/>
          <p:cNvPicPr>
            <a:picLocks noChangeAspect="1" noChangeArrowheads="1"/>
          </p:cNvPicPr>
          <p:nvPr/>
        </p:nvPicPr>
        <p:blipFill>
          <a:blip r:embed="rId3" cstate="print"/>
          <a:srcRect/>
          <a:stretch>
            <a:fillRect/>
          </a:stretch>
        </p:blipFill>
        <p:spPr bwMode="auto">
          <a:xfrm>
            <a:off x="5715000" y="3124200"/>
            <a:ext cx="1981200" cy="2286000"/>
          </a:xfrm>
          <a:prstGeom prst="rect">
            <a:avLst/>
          </a:prstGeom>
          <a:noFill/>
        </p:spPr>
      </p:pic>
      <p:sp>
        <p:nvSpPr>
          <p:cNvPr id="6" name="Rectangle 5"/>
          <p:cNvSpPr/>
          <p:nvPr/>
        </p:nvSpPr>
        <p:spPr>
          <a:xfrm>
            <a:off x="609600" y="990600"/>
            <a:ext cx="7543800" cy="1754326"/>
          </a:xfrm>
          <a:prstGeom prst="rect">
            <a:avLst/>
          </a:prstGeom>
        </p:spPr>
        <p:txBody>
          <a:bodyPr wrap="square">
            <a:spAutoFit/>
          </a:bodyPr>
          <a:lstStyle/>
          <a:p>
            <a:r>
              <a:rPr lang="en-US" sz="5400" baseline="0" dirty="0" smtClean="0">
                <a:solidFill>
                  <a:srgbClr val="FF0000"/>
                </a:solidFill>
                <a:latin typeface="Tahoma" pitchFamily="34" charset="0"/>
                <a:ea typeface="Tahoma" pitchFamily="34" charset="0"/>
                <a:cs typeface="Tahoma" pitchFamily="34" charset="0"/>
              </a:rPr>
              <a:t> SOME DEFINITIONS      </a:t>
            </a:r>
            <a:r>
              <a:rPr lang="en-US" sz="5400" dirty="0" smtClean="0">
                <a:solidFill>
                  <a:srgbClr val="FF0000"/>
                </a:solidFill>
                <a:latin typeface="Tahoma" pitchFamily="34" charset="0"/>
                <a:ea typeface="Tahoma" pitchFamily="34" charset="0"/>
                <a:cs typeface="Tahoma" pitchFamily="34" charset="0"/>
              </a:rPr>
              <a:t>   </a:t>
            </a:r>
            <a:r>
              <a:rPr lang="en-US" sz="5400" baseline="0" dirty="0" smtClean="0">
                <a:solidFill>
                  <a:srgbClr val="FF0000"/>
                </a:solidFill>
                <a:latin typeface="Tahoma" pitchFamily="34" charset="0"/>
                <a:ea typeface="Tahoma" pitchFamily="34" charset="0"/>
                <a:cs typeface="Tahoma" pitchFamily="34" charset="0"/>
              </a:rPr>
              <a:t>CONCERNING LOGIC</a:t>
            </a:r>
            <a:endParaRPr lang="en-US" sz="5400" dirty="0"/>
          </a:p>
        </p:txBody>
      </p:sp>
      <p:graphicFrame>
        <p:nvGraphicFramePr>
          <p:cNvPr id="7" name="Object 6"/>
          <p:cNvGraphicFramePr>
            <a:graphicFrameLocks noChangeAspect="1"/>
          </p:cNvGraphicFramePr>
          <p:nvPr/>
        </p:nvGraphicFramePr>
        <p:xfrm>
          <a:off x="3733800" y="3352800"/>
          <a:ext cx="1562100" cy="2184400"/>
        </p:xfrm>
        <a:graphic>
          <a:graphicData uri="http://schemas.openxmlformats.org/presentationml/2006/ole">
            <p:oleObj spid="_x0000_s1028" name="Packager Shell Object" showAsIcon="1" r:id="rId4" imgW="1562400" imgH="863640" progId="Package">
              <p:embed/>
            </p:oleObj>
          </a:graphicData>
        </a:graphic>
      </p:graphicFrame>
      <p:pic>
        <p:nvPicPr>
          <p:cNvPr id="1029" name="Picture 5" descr="C:\Users\Tony\AppData\Local\Temp\ARISTOTLE.jpg"/>
          <p:cNvPicPr>
            <a:picLocks noChangeAspect="1" noChangeArrowheads="1"/>
          </p:cNvPicPr>
          <p:nvPr/>
        </p:nvPicPr>
        <p:blipFill>
          <a:blip r:embed="rId5" cstate="print"/>
          <a:srcRect/>
          <a:stretch>
            <a:fillRect/>
          </a:stretch>
        </p:blipFill>
        <p:spPr bwMode="auto">
          <a:xfrm>
            <a:off x="1143000" y="3200400"/>
            <a:ext cx="1752600" cy="2209800"/>
          </a:xfrm>
          <a:prstGeom prst="rect">
            <a:avLst/>
          </a:prstGeom>
          <a:noFill/>
        </p:spPr>
      </p:pic>
      <p:pic>
        <p:nvPicPr>
          <p:cNvPr id="1031" name="Picture 7" descr="C:\Users\Tony\AppData\Local\Temp\Godel.jpg"/>
          <p:cNvPicPr>
            <a:picLocks noChangeAspect="1" noChangeArrowheads="1"/>
          </p:cNvPicPr>
          <p:nvPr/>
        </p:nvPicPr>
        <p:blipFill>
          <a:blip r:embed="rId6" cstate="print"/>
          <a:srcRect/>
          <a:stretch>
            <a:fillRect/>
          </a:stretch>
        </p:blipFill>
        <p:spPr bwMode="auto">
          <a:xfrm>
            <a:off x="3429000" y="3124200"/>
            <a:ext cx="1828800" cy="2286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914400"/>
            <a:ext cx="8229600" cy="5379720"/>
          </a:xfrm>
        </p:spPr>
        <p:txBody>
          <a:bodyPr>
            <a:normAutofit/>
          </a:bodyPr>
          <a:lstStyle/>
          <a:p>
            <a:pPr>
              <a:buNone/>
            </a:pPr>
            <a:r>
              <a:rPr lang="en-US" sz="4800" i="1" dirty="0" smtClean="0">
                <a:solidFill>
                  <a:srgbClr val="FF0000"/>
                </a:solidFill>
                <a:latin typeface="Times New Roman"/>
              </a:rPr>
              <a:t>Cogent argument </a:t>
            </a:r>
            <a:r>
              <a:rPr lang="en-US" sz="4800" i="1" dirty="0" smtClean="0">
                <a:latin typeface="Times New Roman"/>
              </a:rPr>
              <a:t>=</a:t>
            </a:r>
            <a:r>
              <a:rPr lang="en-US" sz="4800" i="1" baseline="-25000" dirty="0" err="1" smtClean="0">
                <a:latin typeface="Times New Roman"/>
              </a:rPr>
              <a:t>df</a:t>
            </a:r>
            <a:r>
              <a:rPr lang="en-US" sz="4800" i="1" dirty="0" smtClean="0">
                <a:latin typeface="Times New Roman"/>
              </a:rPr>
              <a:t> an argument that is (1) either deductively valid or inductively strong, and is (2) such that its premises are </a:t>
            </a:r>
            <a:r>
              <a:rPr lang="en-US" sz="4800" i="1" u="sng" dirty="0" smtClean="0">
                <a:latin typeface="Times New Roman"/>
              </a:rPr>
              <a:t>known (or at least reasonably believed) to be true.</a:t>
            </a:r>
            <a:endParaRPr lang="en-US"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8229600" cy="4389120"/>
          </a:xfrm>
        </p:spPr>
        <p:txBody>
          <a:bodyPr>
            <a:noAutofit/>
          </a:bodyPr>
          <a:lstStyle/>
          <a:p>
            <a:pPr>
              <a:buNone/>
            </a:pPr>
            <a:r>
              <a:rPr lang="en-US" sz="7200" i="1" baseline="0" dirty="0" smtClean="0">
                <a:solidFill>
                  <a:srgbClr val="FF0000"/>
                </a:solidFill>
                <a:latin typeface="Times New Roman" pitchFamily="18" charset="0"/>
                <a:cs typeface="Times New Roman" pitchFamily="18" charset="0"/>
              </a:rPr>
              <a:t>Statement</a:t>
            </a:r>
            <a:r>
              <a:rPr lang="en-US" sz="7200" i="1" baseline="0" dirty="0" smtClean="0">
                <a:solidFill>
                  <a:srgbClr val="FF0000"/>
                </a:solidFill>
                <a:latin typeface="Times New Roman"/>
              </a:rPr>
              <a:t> </a:t>
            </a:r>
            <a:r>
              <a:rPr lang="en-US" sz="7200" i="1" baseline="0" dirty="0" smtClean="0">
                <a:latin typeface="Times New Roman"/>
              </a:rPr>
              <a:t>=</a:t>
            </a:r>
            <a:r>
              <a:rPr lang="en-US" sz="7200" i="1" baseline="-25000" dirty="0" err="1" smtClean="0">
                <a:latin typeface="Times New Roman"/>
              </a:rPr>
              <a:t>df</a:t>
            </a:r>
            <a:r>
              <a:rPr lang="en-US" sz="7200" i="1" baseline="-25000" dirty="0" smtClean="0">
                <a:latin typeface="Times New Roman"/>
              </a:rPr>
              <a:t> </a:t>
            </a:r>
            <a:r>
              <a:rPr lang="en-US" sz="7200" i="1" baseline="0" dirty="0" smtClean="0">
                <a:latin typeface="Times New Roman"/>
              </a:rPr>
              <a:t>a </a:t>
            </a:r>
            <a:r>
              <a:rPr lang="en-US" sz="7200" i="1" baseline="0" dirty="0" smtClean="0">
                <a:latin typeface="Times New Roman" pitchFamily="18" charset="0"/>
                <a:cs typeface="Times New Roman" pitchFamily="18" charset="0"/>
              </a:rPr>
              <a:t>declarative</a:t>
            </a:r>
            <a:r>
              <a:rPr lang="en-US" sz="7200" i="1" baseline="0" dirty="0" smtClean="0">
                <a:latin typeface="Times New Roman"/>
              </a:rPr>
              <a:t> sentence which is either true or false.</a:t>
            </a:r>
            <a:endParaRPr lang="en-US"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6800"/>
            <a:ext cx="8229600" cy="5181600"/>
          </a:xfrm>
        </p:spPr>
        <p:txBody>
          <a:bodyPr>
            <a:noAutofit/>
          </a:bodyPr>
          <a:lstStyle/>
          <a:p>
            <a:pPr>
              <a:buNone/>
            </a:pPr>
            <a:r>
              <a:rPr lang="en-US" sz="4400" b="1" baseline="0" dirty="0" smtClean="0">
                <a:latin typeface="Times New Roman"/>
              </a:rPr>
              <a:t> </a:t>
            </a:r>
            <a:r>
              <a:rPr lang="en-US" sz="4800" b="1" baseline="0" dirty="0" smtClean="0">
                <a:solidFill>
                  <a:srgbClr val="FF0000"/>
                </a:solidFill>
                <a:latin typeface="Times New Roman"/>
              </a:rPr>
              <a:t>Explanation: </a:t>
            </a:r>
            <a:r>
              <a:rPr lang="en-US" sz="4800" b="1" baseline="0" dirty="0" smtClean="0">
                <a:latin typeface="Times New Roman"/>
              </a:rPr>
              <a:t> A statement is something which might be used to express a (possible) belief.  Fundamentally we are interested in finding out which beliefs are true and which are false.</a:t>
            </a:r>
            <a:endParaRPr lang="en-US" sz="4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14400"/>
            <a:ext cx="8229600" cy="5410200"/>
          </a:xfrm>
        </p:spPr>
        <p:txBody>
          <a:bodyPr>
            <a:noAutofit/>
          </a:bodyPr>
          <a:lstStyle/>
          <a:p>
            <a:pPr>
              <a:buNone/>
            </a:pPr>
            <a:r>
              <a:rPr lang="en-US" sz="4800" i="1" dirty="0" smtClean="0">
                <a:latin typeface="Times New Roman"/>
              </a:rPr>
              <a:t> </a:t>
            </a:r>
            <a:r>
              <a:rPr lang="en-US" sz="5400" i="1" dirty="0" smtClean="0">
                <a:solidFill>
                  <a:srgbClr val="FF0000"/>
                </a:solidFill>
                <a:latin typeface="Times New Roman"/>
              </a:rPr>
              <a:t>Argument </a:t>
            </a:r>
            <a:r>
              <a:rPr lang="en-US" sz="5400" i="1" dirty="0" smtClean="0">
                <a:latin typeface="Times New Roman"/>
              </a:rPr>
              <a:t>=</a:t>
            </a:r>
            <a:r>
              <a:rPr lang="en-US" sz="5400" i="1" baseline="-25000" dirty="0" err="1" smtClean="0">
                <a:latin typeface="Times New Roman"/>
              </a:rPr>
              <a:t>df</a:t>
            </a:r>
            <a:r>
              <a:rPr lang="en-US" sz="5400" i="1" dirty="0" smtClean="0">
                <a:latin typeface="Times New Roman"/>
              </a:rPr>
              <a:t> a collection of statements one of which is designated as the conclusion of the argument.  The rest are called the premises of the argument.</a:t>
            </a:r>
            <a:endParaRPr lang="en-US" sz="5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Autofit/>
          </a:bodyPr>
          <a:lstStyle/>
          <a:p>
            <a:pPr>
              <a:buNone/>
            </a:pPr>
            <a:r>
              <a:rPr lang="en-US" sz="4400" b="1" baseline="0" dirty="0" smtClean="0">
                <a:latin typeface="Times New Roman"/>
              </a:rPr>
              <a:t> </a:t>
            </a:r>
            <a:r>
              <a:rPr lang="en-US" sz="4400" b="1" baseline="0" dirty="0" smtClean="0">
                <a:solidFill>
                  <a:srgbClr val="FF0000"/>
                </a:solidFill>
                <a:latin typeface="Times New Roman"/>
              </a:rPr>
              <a:t>Explanation:</a:t>
            </a:r>
            <a:r>
              <a:rPr lang="en-US" sz="4400" b="1" baseline="0" dirty="0" smtClean="0">
                <a:latin typeface="Times New Roman"/>
              </a:rPr>
              <a:t> An argument is an abstract representation of the reasons (beliefs or possible beliefs) [the premises] that might be offered in support of another belief [the conclusion], together with the belief.</a:t>
            </a:r>
            <a:endParaRPr lang="en-US" sz="4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lnSpcReduction="10000"/>
          </a:bodyPr>
          <a:lstStyle/>
          <a:p>
            <a:pPr>
              <a:buNone/>
            </a:pPr>
            <a:r>
              <a:rPr lang="en-US" sz="4800" i="1" baseline="0" dirty="0" smtClean="0">
                <a:latin typeface="Times New Roman"/>
              </a:rPr>
              <a:t> </a:t>
            </a:r>
            <a:r>
              <a:rPr lang="en-US" sz="4800" i="1" baseline="0" dirty="0" smtClean="0">
                <a:solidFill>
                  <a:srgbClr val="FF0000"/>
                </a:solidFill>
                <a:latin typeface="Times New Roman"/>
              </a:rPr>
              <a:t>Deductively valid argument </a:t>
            </a:r>
            <a:r>
              <a:rPr lang="en-US" sz="4800" i="1" baseline="0" dirty="0" smtClean="0">
                <a:latin typeface="Times New Roman"/>
              </a:rPr>
              <a:t>=</a:t>
            </a:r>
            <a:r>
              <a:rPr lang="en-US" sz="4800" i="1" baseline="-25000" dirty="0" err="1" smtClean="0">
                <a:latin typeface="Times New Roman"/>
              </a:rPr>
              <a:t>df</a:t>
            </a:r>
            <a:r>
              <a:rPr lang="en-US" sz="4800" i="1" baseline="0" dirty="0" smtClean="0">
                <a:latin typeface="Times New Roman"/>
              </a:rPr>
              <a:t> an argument which is such that it is </a:t>
            </a:r>
            <a:r>
              <a:rPr lang="en-US" sz="4800" i="1" u="sng" baseline="0" dirty="0" smtClean="0">
                <a:latin typeface="Times New Roman"/>
              </a:rPr>
              <a:t>not possible for the premises to be true and (at the same time) for the conclusion to be false.</a:t>
            </a:r>
            <a:endParaRPr lang="en-US" sz="4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990600"/>
            <a:ext cx="8229600" cy="5516563"/>
          </a:xfrm>
        </p:spPr>
        <p:txBody>
          <a:bodyPr>
            <a:normAutofit/>
          </a:bodyPr>
          <a:lstStyle/>
          <a:p>
            <a:pPr>
              <a:buNone/>
            </a:pPr>
            <a:r>
              <a:rPr lang="en-US" sz="4400" b="1" baseline="0" dirty="0" smtClean="0">
                <a:solidFill>
                  <a:srgbClr val="FF0000"/>
                </a:solidFill>
                <a:latin typeface="Times New Roman"/>
              </a:rPr>
              <a:t>Explanation:</a:t>
            </a:r>
            <a:r>
              <a:rPr lang="en-US" sz="4400" b="1" baseline="0" dirty="0" smtClean="0">
                <a:latin typeface="Times New Roman"/>
              </a:rPr>
              <a:t>  A deductively valid argument is one that has the strongest possible connection between premises and conclusion.  However, the premises of a deductively valid argument need not be true (!)</a:t>
            </a:r>
            <a:endParaRPr lang="en-US" sz="4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a:buNone/>
            </a:pPr>
            <a:r>
              <a:rPr lang="en-US" sz="4400" i="1" dirty="0" smtClean="0">
                <a:latin typeface="Times New Roman"/>
              </a:rPr>
              <a:t> </a:t>
            </a:r>
            <a:r>
              <a:rPr lang="en-US" sz="4400" i="1" dirty="0" smtClean="0">
                <a:solidFill>
                  <a:srgbClr val="FF0000"/>
                </a:solidFill>
                <a:latin typeface="Times New Roman"/>
              </a:rPr>
              <a:t>Inductively strong argument </a:t>
            </a:r>
            <a:r>
              <a:rPr lang="en-US" sz="4400" i="1" dirty="0" smtClean="0">
                <a:latin typeface="Times New Roman"/>
              </a:rPr>
              <a:t>=</a:t>
            </a:r>
            <a:r>
              <a:rPr lang="en-US" sz="4400" i="1" baseline="-25000" dirty="0" err="1" smtClean="0">
                <a:latin typeface="Times New Roman"/>
              </a:rPr>
              <a:t>df</a:t>
            </a:r>
            <a:r>
              <a:rPr lang="en-US" sz="4400" i="1" dirty="0" smtClean="0">
                <a:latin typeface="Times New Roman"/>
              </a:rPr>
              <a:t> an argument which is such that (1) it is not deductively valid, and (2) it is </a:t>
            </a:r>
            <a:r>
              <a:rPr lang="en-US" sz="4400" i="1" u="sng" dirty="0" smtClean="0">
                <a:latin typeface="Times New Roman"/>
              </a:rPr>
              <a:t>improbable that the conclusion is false, given that the premises are true.</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85800"/>
            <a:ext cx="8229600" cy="6172200"/>
          </a:xfrm>
        </p:spPr>
        <p:txBody>
          <a:bodyPr>
            <a:noAutofit/>
          </a:bodyPr>
          <a:lstStyle/>
          <a:p>
            <a:pPr>
              <a:buNone/>
            </a:pPr>
            <a:r>
              <a:rPr lang="en-US" sz="4000" b="1" dirty="0" smtClean="0">
                <a:solidFill>
                  <a:srgbClr val="FF0000"/>
                </a:solidFill>
                <a:latin typeface="Times New Roman"/>
              </a:rPr>
              <a:t>Explanation:</a:t>
            </a:r>
            <a:r>
              <a:rPr lang="en-US" sz="4000" b="1" dirty="0" smtClean="0">
                <a:latin typeface="Times New Roman"/>
              </a:rPr>
              <a:t>  If you suppose that you know only the premises of an argument (together perhaps with implicit common knowledge) and that would make it probable that the conclusion is true, then the argument is inductively strong.  Inductive strength, unlike deductive validity, comes in degrees.</a:t>
            </a:r>
            <a:endParaRPr lang="en-US" sz="4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TotalTime>
  <Words>327</Words>
  <Application>Microsoft Office PowerPoint</Application>
  <PresentationFormat>On-screen Show (4:3)</PresentationFormat>
  <Paragraphs>12</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Flow</vt:lpstr>
      <vt:lpstr>Packager Shell Object</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Anthony Anderson</dc:creator>
  <cp:lastModifiedBy>user</cp:lastModifiedBy>
  <cp:revision>4</cp:revision>
  <dcterms:created xsi:type="dcterms:W3CDTF">2012-10-03T18:08:43Z</dcterms:created>
  <dcterms:modified xsi:type="dcterms:W3CDTF">2012-10-29T18:20:16Z</dcterms:modified>
</cp:coreProperties>
</file>