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2" r:id="rId3"/>
    <p:sldId id="257" r:id="rId4"/>
    <p:sldId id="258" r:id="rId5"/>
    <p:sldId id="259" r:id="rId6"/>
    <p:sldId id="261" r:id="rId7"/>
    <p:sldId id="262" r:id="rId8"/>
    <p:sldId id="277" r:id="rId9"/>
    <p:sldId id="278" r:id="rId10"/>
    <p:sldId id="280" r:id="rId11"/>
    <p:sldId id="263" r:id="rId12"/>
    <p:sldId id="264" r:id="rId13"/>
    <p:sldId id="279" r:id="rId14"/>
    <p:sldId id="281" r:id="rId15"/>
    <p:sldId id="267" r:id="rId16"/>
    <p:sldId id="268" r:id="rId17"/>
    <p:sldId id="283" r:id="rId18"/>
    <p:sldId id="265" r:id="rId19"/>
    <p:sldId id="266" r:id="rId20"/>
    <p:sldId id="269" r:id="rId21"/>
    <p:sldId id="270" r:id="rId22"/>
    <p:sldId id="27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7E7B4CC-C1BF-40A7-BEC3-ACA7472B0A42}" type="datetimeFigureOut">
              <a:rPr lang="en-US"/>
              <a:pPr>
                <a:defRPr/>
              </a:pPr>
              <a:t>10/29/2012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8777BF5-E56C-4370-8301-541DD2284A0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24DF02-66ED-4490-AB9E-3966DC4CE0A4}"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B1ABAD-E139-4C5D-A867-02C3DA87141F}" type="datetimeFigureOut">
              <a:rPr lang="en-US"/>
              <a:pPr>
                <a:defRPr/>
              </a:pPr>
              <a:t>10/29/2012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35AA2B-2E5B-48F9-AE77-9788BE95BC7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AF941E-9653-486D-8B0C-2AB91E4A55B3}" type="datetimeFigureOut">
              <a:rPr lang="en-US"/>
              <a:pPr>
                <a:defRPr/>
              </a:pPr>
              <a:t>10/29/2012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F4AEF63-CB7D-4CA9-9E3C-8D7F069CAAB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5C8B67-4655-4616-BBBD-5B05564CB4A2}" type="datetimeFigureOut">
              <a:rPr lang="en-US"/>
              <a:pPr>
                <a:defRPr/>
              </a:pPr>
              <a:t>10/29/2012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60063D-B28C-4976-8E69-78E23C65041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D50554-FDC7-4078-BDA2-C072BC28C7B0}" type="datetimeFigureOut">
              <a:rPr lang="en-US"/>
              <a:pPr>
                <a:defRPr/>
              </a:pPr>
              <a:t>10/29/2012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072739-9849-4CB3-8248-94DD3E452C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14862AF-D080-45A0-BE25-5F5A0E6D568B}" type="datetimeFigureOut">
              <a:rPr lang="en-US"/>
              <a:pPr>
                <a:defRPr/>
              </a:pPr>
              <a:t>10/29/2012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3F7BA6-6D28-4213-BEFB-8AE5C1BA82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7D4B159-1257-49D0-8456-26E131D595D4}" type="datetimeFigureOut">
              <a:rPr lang="en-US"/>
              <a:pPr>
                <a:defRPr/>
              </a:pPr>
              <a:t>10/29/2012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D350A5-7E30-492F-878D-3C80F3979A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D712CFD-B14B-43A8-A63A-F80617F87693}" type="datetimeFigureOut">
              <a:rPr lang="en-US"/>
              <a:pPr>
                <a:defRPr/>
              </a:pPr>
              <a:t>10/29/2012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F874A4D-4095-4FA3-81B9-702CFDA1F03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5A13A44-0DC0-45C3-AB75-C71EA94A2863}" type="datetimeFigureOut">
              <a:rPr lang="en-US"/>
              <a:pPr>
                <a:defRPr/>
              </a:pPr>
              <a:t>10/29/2012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02919E-77E5-4CAB-B1DA-89339BBCE2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59F49F-C200-4BED-8B11-6C79EDA19C2E}" type="datetimeFigureOut">
              <a:rPr lang="en-US"/>
              <a:pPr>
                <a:defRPr/>
              </a:pPr>
              <a:t>10/29/2012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AFF852A-E9D9-4745-BC14-B0EE68A26A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0FA2E7-6C7D-410B-A0F4-9E5EED9C3E9A}" type="datetimeFigureOut">
              <a:rPr lang="en-US"/>
              <a:pPr>
                <a:defRPr/>
              </a:pPr>
              <a:t>10/29/2012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FFDEA8-8656-465B-9BC4-645ADE6F02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E48EE73-14DD-49F3-B59D-52A90ED1D9EF}" type="datetimeFigureOut">
              <a:rPr lang="en-US"/>
              <a:pPr>
                <a:defRPr/>
              </a:pPr>
              <a:t>10/29/2012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8B1A46-B168-46F9-9661-4308821D84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7B2681-EF81-4822-819F-E674B65FFBA1}" type="datetimeFigureOut">
              <a:rPr lang="en-US"/>
              <a:pPr>
                <a:defRPr/>
              </a:pPr>
              <a:t>10/29/2012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8AB579F-2102-443A-8E83-D1FD97F4F3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t>A MORAL ARGUMENT FOR THE EXISTENCE OF GOD</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sz="4800" dirty="0" smtClean="0">
                <a:solidFill>
                  <a:srgbClr val="FF0000"/>
                </a:solidFill>
              </a:rPr>
              <a:t>C</a:t>
            </a:r>
            <a:r>
              <a:rPr lang="en-US" sz="4800" b="1" dirty="0" smtClean="0">
                <a:solidFill>
                  <a:srgbClr val="FF0000"/>
                </a:solidFill>
              </a:rPr>
              <a:t>. S. LEWIS</a:t>
            </a:r>
            <a:endParaRPr lang="en-US" sz="48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“FACE-VALUE RESPONSE”</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sz="4000" dirty="0" smtClean="0"/>
              <a:t>   Even if you accept the idea of objective value,  why not just take the deliverances of “conscience” at face-value?  We have these feelings that certain things are right and certain things are wrong.  It’s just our nature</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868362"/>
          </a:xfrm>
        </p:spPr>
        <p:txBody>
          <a:bodyPr/>
          <a:lstStyle/>
          <a:p>
            <a:r>
              <a:rPr lang="en-US" smtClean="0"/>
              <a:t>THE ARGUMENT AS A </a:t>
            </a:r>
            <a:r>
              <a:rPr lang="en-US" smtClean="0">
                <a:solidFill>
                  <a:srgbClr val="FF0000"/>
                </a:solidFill>
              </a:rPr>
              <a:t>COMPARISON OF HYPOTHESES</a:t>
            </a:r>
          </a:p>
        </p:txBody>
      </p:sp>
      <p:sp>
        <p:nvSpPr>
          <p:cNvPr id="3" name="Content Placeholder 2"/>
          <p:cNvSpPr>
            <a:spLocks noGrp="1"/>
          </p:cNvSpPr>
          <p:nvPr>
            <p:ph idx="1"/>
          </p:nvPr>
        </p:nvSpPr>
        <p:spPr>
          <a:xfrm>
            <a:off x="457200" y="1295400"/>
            <a:ext cx="8229600" cy="5257800"/>
          </a:xfrm>
        </p:spPr>
        <p:txBody>
          <a:bodyPr/>
          <a:lstStyle/>
          <a:p>
            <a:pPr>
              <a:buFont typeface="Arial" charset="0"/>
              <a:buNone/>
              <a:defRPr/>
            </a:pPr>
            <a:r>
              <a:rPr lang="en-US" sz="4000" dirty="0" smtClean="0"/>
              <a:t>The “data” (D) to be explained:</a:t>
            </a:r>
          </a:p>
          <a:p>
            <a:pPr marL="514350" indent="-514350">
              <a:buFont typeface="Arial" charset="0"/>
              <a:buAutoNum type="arabicParenBoth"/>
              <a:defRPr/>
            </a:pPr>
            <a:r>
              <a:rPr lang="en-US" sz="4000" dirty="0" smtClean="0"/>
              <a:t>There are objective moral rules.</a:t>
            </a:r>
          </a:p>
          <a:p>
            <a:pPr marL="514350" indent="-514350">
              <a:buFont typeface="Arial" charset="0"/>
              <a:buAutoNum type="arabicParenBoth"/>
              <a:defRPr/>
            </a:pPr>
            <a:r>
              <a:rPr lang="en-US" sz="4000" dirty="0" smtClean="0"/>
              <a:t> We have knowledge of some of these rules and that we ought to obey them.</a:t>
            </a:r>
          </a:p>
          <a:p>
            <a:pPr marL="514350" indent="-514350">
              <a:buFont typeface="Arial" charset="0"/>
              <a:buAutoNum type="arabicParenBoth"/>
              <a:defRPr/>
            </a:pPr>
            <a:r>
              <a:rPr lang="en-US" sz="4000" dirty="0" smtClean="0"/>
              <a:t>  These facts are not “ordinary” empirical facts, or facts about our feelings.</a:t>
            </a:r>
          </a:p>
          <a:p>
            <a:pPr marL="514350" indent="-514350">
              <a:buFont typeface="Arial" charset="0"/>
              <a:buNone/>
              <a:defRPr/>
            </a:pPr>
            <a:r>
              <a:rPr lang="en-US" sz="4000" dirty="0" smtClean="0">
                <a:solidFill>
                  <a:srgbClr val="FF0000"/>
                </a:solidFill>
              </a:rPr>
              <a:t>     </a:t>
            </a:r>
            <a:endParaRPr lang="en-US" sz="4000" dirty="0">
              <a:solidFill>
                <a:srgbClr val="7030A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solidFill>
                  <a:srgbClr val="FF0000"/>
                </a:solidFill>
              </a:rPr>
              <a:t>C. S. LEWIS HYPOTHESIS </a:t>
            </a:r>
          </a:p>
        </p:txBody>
      </p:sp>
      <p:sp>
        <p:nvSpPr>
          <p:cNvPr id="9219" name="Content Placeholder 2"/>
          <p:cNvSpPr>
            <a:spLocks noGrp="1"/>
          </p:cNvSpPr>
          <p:nvPr>
            <p:ph idx="1"/>
          </p:nvPr>
        </p:nvSpPr>
        <p:spPr>
          <a:xfrm>
            <a:off x="457200" y="1600200"/>
            <a:ext cx="8229600" cy="5105400"/>
          </a:xfrm>
        </p:spPr>
        <p:txBody>
          <a:bodyPr/>
          <a:lstStyle/>
          <a:p>
            <a:r>
              <a:rPr lang="en-US" sz="4800" b="1" dirty="0" smtClean="0"/>
              <a:t>LH: </a:t>
            </a:r>
            <a:r>
              <a:rPr lang="en-US" sz="4800" dirty="0" smtClean="0"/>
              <a:t>The  rules of morality and our knowledge that we ought to obey them are implanted in us by a supernatural being – a being outside of Nature – Who has, or is, a mind</a:t>
            </a:r>
            <a:r>
              <a:rPr 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FACE-VALUE HYPOTHESIS</a:t>
            </a:r>
            <a:endParaRPr lang="en-US" dirty="0">
              <a:solidFill>
                <a:srgbClr val="FF0000"/>
              </a:solidFill>
            </a:endParaRPr>
          </a:p>
        </p:txBody>
      </p:sp>
      <p:sp>
        <p:nvSpPr>
          <p:cNvPr id="3" name="Content Placeholder 2"/>
          <p:cNvSpPr>
            <a:spLocks noGrp="1"/>
          </p:cNvSpPr>
          <p:nvPr>
            <p:ph idx="1"/>
          </p:nvPr>
        </p:nvSpPr>
        <p:spPr>
          <a:xfrm>
            <a:off x="457200" y="1371600"/>
            <a:ext cx="8229600" cy="5486400"/>
          </a:xfrm>
        </p:spPr>
        <p:txBody>
          <a:bodyPr/>
          <a:lstStyle/>
          <a:p>
            <a:pPr>
              <a:buNone/>
            </a:pPr>
            <a:r>
              <a:rPr lang="en-US" sz="4000" b="1" dirty="0" smtClean="0"/>
              <a:t> </a:t>
            </a:r>
            <a:r>
              <a:rPr lang="en-US" sz="4400" b="1" dirty="0" smtClean="0"/>
              <a:t>FH</a:t>
            </a:r>
            <a:r>
              <a:rPr lang="en-US" sz="4400" b="1" baseline="-25000" dirty="0" smtClean="0"/>
              <a:t> </a:t>
            </a:r>
            <a:r>
              <a:rPr lang="en-US" sz="4400" b="1" dirty="0" smtClean="0"/>
              <a:t>:  </a:t>
            </a:r>
            <a:r>
              <a:rPr lang="en-US" sz="4400" dirty="0" smtClean="0"/>
              <a:t>We  take conscience at face value: it tells us  that certain kinds of actions have a special  kind of “</a:t>
            </a:r>
            <a:r>
              <a:rPr lang="en-US" sz="4400" dirty="0" err="1" smtClean="0"/>
              <a:t>oughtness</a:t>
            </a:r>
            <a:r>
              <a:rPr lang="en-US" sz="4400" dirty="0" smtClean="0"/>
              <a:t>.”  Seeing that actions would have certain features itself gives us a reason to do, or to avoid, them.  </a:t>
            </a:r>
            <a:endParaRPr lang="en-US" sz="4400" b="1" baseline="-25000"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lstStyle/>
          <a:p>
            <a:r>
              <a:rPr lang="en-US" dirty="0" smtClean="0">
                <a:solidFill>
                  <a:srgbClr val="FF0000"/>
                </a:solidFill>
              </a:rPr>
              <a:t>REJOINDER</a:t>
            </a:r>
            <a:endParaRPr lang="en-US" dirty="0">
              <a:solidFill>
                <a:srgbClr val="FF0000"/>
              </a:solidFill>
            </a:endParaRPr>
          </a:p>
        </p:txBody>
      </p:sp>
      <p:sp>
        <p:nvSpPr>
          <p:cNvPr id="3" name="Content Placeholder 2"/>
          <p:cNvSpPr>
            <a:spLocks noGrp="1"/>
          </p:cNvSpPr>
          <p:nvPr>
            <p:ph idx="1"/>
          </p:nvPr>
        </p:nvSpPr>
        <p:spPr>
          <a:xfrm>
            <a:off x="457200" y="762000"/>
            <a:ext cx="8229600" cy="6096000"/>
          </a:xfrm>
        </p:spPr>
        <p:txBody>
          <a:bodyPr/>
          <a:lstStyle/>
          <a:p>
            <a:pPr lvl="1">
              <a:buNone/>
            </a:pPr>
            <a:r>
              <a:rPr lang="en-US" dirty="0" smtClean="0"/>
              <a:t>     	 </a:t>
            </a:r>
            <a:r>
              <a:rPr lang="en-US" sz="3200" b="1" dirty="0" smtClean="0"/>
              <a:t>FH</a:t>
            </a:r>
            <a:r>
              <a:rPr lang="en-US" sz="3200" dirty="0" smtClean="0"/>
              <a:t>, by itself, doesn’t really respond to Lewis’s argument.  No alternative hypothesis is offered for the existence of the  so-called “deliverances of conscience.”     	  A better  reply would be to attempt to explain away our moral “intuitions” by way of inculcation (parents and society) or by means of evolution – offspring with tendencies to co-operate have a better chance of passing on their DNA.  We will consider one such response.</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solidFill>
                  <a:srgbClr val="FF0000"/>
                </a:solidFill>
              </a:rPr>
              <a:t>EVALUATION OF THE HYPOTHESES</a:t>
            </a:r>
          </a:p>
        </p:txBody>
      </p:sp>
      <p:sp>
        <p:nvSpPr>
          <p:cNvPr id="10243" name="Content Placeholder 2"/>
          <p:cNvSpPr>
            <a:spLocks noGrp="1"/>
          </p:cNvSpPr>
          <p:nvPr>
            <p:ph idx="1"/>
          </p:nvPr>
        </p:nvSpPr>
        <p:spPr>
          <a:xfrm>
            <a:off x="457200" y="1219200"/>
            <a:ext cx="8229600" cy="5029200"/>
          </a:xfrm>
          <a:solidFill>
            <a:schemeClr val="bg1"/>
          </a:solidFill>
        </p:spPr>
        <p:txBody>
          <a:bodyPr/>
          <a:lstStyle/>
          <a:p>
            <a:pPr>
              <a:buFont typeface="Arial" charset="0"/>
              <a:buNone/>
            </a:pPr>
            <a:r>
              <a:rPr lang="en-US" dirty="0" smtClean="0"/>
              <a:t>   The alleged data is </a:t>
            </a:r>
            <a:r>
              <a:rPr lang="en-US" i="1" dirty="0" smtClean="0"/>
              <a:t>perhaps</a:t>
            </a:r>
            <a:r>
              <a:rPr lang="en-US" dirty="0" smtClean="0"/>
              <a:t> made probable on the hypothesis </a:t>
            </a:r>
            <a:r>
              <a:rPr lang="en-US" b="1" dirty="0" smtClean="0"/>
              <a:t>LH.  </a:t>
            </a:r>
            <a:r>
              <a:rPr lang="en-US" dirty="0" smtClean="0"/>
              <a:t>But the hypothesis is not particularly simple.  It makes the rules of morality out to be a kind of </a:t>
            </a:r>
            <a:r>
              <a:rPr lang="en-US" i="1" dirty="0" smtClean="0"/>
              <a:t>command.  </a:t>
            </a:r>
            <a:r>
              <a:rPr lang="en-US" dirty="0" smtClean="0"/>
              <a:t>We shall see (later) that there is a powerful objection to this (“The </a:t>
            </a:r>
            <a:r>
              <a:rPr lang="en-US" dirty="0" err="1" smtClean="0"/>
              <a:t>Euthyphro</a:t>
            </a:r>
            <a:r>
              <a:rPr lang="en-US" dirty="0" smtClean="0"/>
              <a:t> Objection”).</a:t>
            </a:r>
          </a:p>
          <a:p>
            <a:pPr>
              <a:buFont typeface="Arial" charset="0"/>
              <a:buNone/>
            </a:pPr>
            <a:r>
              <a:rPr lang="en-US" dirty="0" smtClean="0"/>
              <a:t>       But </a:t>
            </a:r>
            <a:r>
              <a:rPr lang="en-US" b="1" dirty="0" smtClean="0"/>
              <a:t>FH </a:t>
            </a:r>
            <a:r>
              <a:rPr lang="en-US" dirty="0" smtClean="0"/>
              <a:t>doesn’t offer alternative about the source of moral knowledge.  And it doesn’t really </a:t>
            </a:r>
            <a:r>
              <a:rPr lang="en-US" i="1" dirty="0" smtClean="0"/>
              <a:t>explain </a:t>
            </a:r>
            <a:r>
              <a:rPr lang="en-US" dirty="0" smtClean="0"/>
              <a:t>anything.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1477962"/>
          </a:xfrm>
        </p:spPr>
        <p:txBody>
          <a:bodyPr/>
          <a:lstStyle/>
          <a:p>
            <a:r>
              <a:rPr lang="en-US" dirty="0" smtClean="0"/>
              <a:t>THE FACE-VALUE HYPOTHESIS, BY ITSELF, IS NOT A CONTENDER </a:t>
            </a:r>
          </a:p>
        </p:txBody>
      </p:sp>
      <p:sp>
        <p:nvSpPr>
          <p:cNvPr id="11267" name="Content Placeholder 2"/>
          <p:cNvSpPr>
            <a:spLocks noGrp="1"/>
          </p:cNvSpPr>
          <p:nvPr>
            <p:ph idx="1"/>
          </p:nvPr>
        </p:nvSpPr>
        <p:spPr>
          <a:xfrm>
            <a:off x="457200" y="1905000"/>
            <a:ext cx="8229600" cy="4724400"/>
          </a:xfrm>
        </p:spPr>
        <p:txBody>
          <a:bodyPr/>
          <a:lstStyle/>
          <a:p>
            <a:pPr>
              <a:buNone/>
            </a:pPr>
            <a:r>
              <a:rPr lang="en-US" dirty="0" smtClean="0">
                <a:solidFill>
                  <a:srgbClr val="FF0000"/>
                </a:solidFill>
              </a:rPr>
              <a:t>OBSERVATION: </a:t>
            </a:r>
            <a:r>
              <a:rPr lang="en-US" dirty="0" smtClean="0"/>
              <a:t>This argument for the existence of God is different from others we shall consider.  It depends on the correctness of a particular view of ethical judgments or statements.  This alleged ‘data’  is (unlike the laws of physics used in the fine-tuning argument, to be explained) not clearly correct and uncontroversial.  “Moral objectivism” must be first be shown to be reasonable.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ChangeAspect="1"/>
          </p:cNvGraphicFramePr>
          <p:nvPr>
            <p:ph idx="1"/>
          </p:nvPr>
        </p:nvGraphicFramePr>
        <p:xfrm>
          <a:off x="3962400" y="3012281"/>
          <a:ext cx="1219200" cy="863600"/>
        </p:xfrm>
        <a:graphic>
          <a:graphicData uri="http://schemas.openxmlformats.org/presentationml/2006/ole">
            <p:oleObj spid="_x0000_s2050" name="Packager Shell Object" showAsIcon="1" r:id="rId3" imgW="1219320" imgH="863640" progId="Package">
              <p:embed/>
            </p:oleObj>
          </a:graphicData>
        </a:graphic>
      </p:graphicFrame>
      <p:pic>
        <p:nvPicPr>
          <p:cNvPr id="2051" name="Picture 3" descr="C:\Users\Tony\AppData\Local\Temp\mackie.png"/>
          <p:cNvPicPr>
            <a:picLocks noChangeAspect="1" noChangeArrowheads="1"/>
          </p:cNvPicPr>
          <p:nvPr/>
        </p:nvPicPr>
        <p:blipFill>
          <a:blip r:embed="rId4" cstate="print"/>
          <a:srcRect/>
          <a:stretch>
            <a:fillRect/>
          </a:stretch>
        </p:blipFill>
        <p:spPr bwMode="auto">
          <a:xfrm>
            <a:off x="2895600" y="1066800"/>
            <a:ext cx="3657600" cy="4267200"/>
          </a:xfrm>
          <a:prstGeom prst="rect">
            <a:avLst/>
          </a:prstGeom>
          <a:noFill/>
        </p:spPr>
      </p:pic>
      <p:sp>
        <p:nvSpPr>
          <p:cNvPr id="6" name="TextBox 5"/>
          <p:cNvSpPr txBox="1"/>
          <p:nvPr/>
        </p:nvSpPr>
        <p:spPr>
          <a:xfrm>
            <a:off x="2819400" y="5486400"/>
            <a:ext cx="3903806" cy="830997"/>
          </a:xfrm>
          <a:prstGeom prst="rect">
            <a:avLst/>
          </a:prstGeom>
          <a:noFill/>
        </p:spPr>
        <p:txBody>
          <a:bodyPr wrap="square" rtlCol="0">
            <a:spAutoFit/>
          </a:bodyPr>
          <a:lstStyle/>
          <a:p>
            <a:r>
              <a:rPr lang="en-US" sz="2400" b="1" dirty="0" smtClean="0"/>
              <a:t>JOHN LESLIE MACKIE</a:t>
            </a:r>
          </a:p>
          <a:p>
            <a:r>
              <a:rPr lang="en-US" sz="2400" b="1" dirty="0" smtClean="0"/>
              <a:t>         1917-1981</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304800"/>
            <a:ext cx="8229600" cy="2057400"/>
          </a:xfrm>
        </p:spPr>
        <p:txBody>
          <a:bodyPr/>
          <a:lstStyle/>
          <a:p>
            <a:r>
              <a:rPr lang="en-US" dirty="0" smtClean="0">
                <a:solidFill>
                  <a:srgbClr val="FF0000"/>
                </a:solidFill>
              </a:rPr>
              <a:t>J. L. MACKIE’S RESPONSE (</a:t>
            </a:r>
            <a:r>
              <a:rPr lang="en-US" b="1" dirty="0" smtClean="0">
                <a:solidFill>
                  <a:srgbClr val="FF0000"/>
                </a:solidFill>
              </a:rPr>
              <a:t>NOT</a:t>
            </a:r>
            <a:r>
              <a:rPr lang="en-US" dirty="0" smtClean="0">
                <a:solidFill>
                  <a:srgbClr val="FF0000"/>
                </a:solidFill>
              </a:rPr>
              <a:t> IN OUR READINGS): </a:t>
            </a:r>
            <a:r>
              <a:rPr lang="en-US" dirty="0" smtClean="0">
                <a:solidFill>
                  <a:srgbClr val="0070C0"/>
                </a:solidFill>
              </a:rPr>
              <a:t>REJECT THE DATA</a:t>
            </a:r>
          </a:p>
        </p:txBody>
      </p:sp>
      <p:sp>
        <p:nvSpPr>
          <p:cNvPr id="12291" name="Content Placeholder 2"/>
          <p:cNvSpPr>
            <a:spLocks noGrp="1"/>
          </p:cNvSpPr>
          <p:nvPr>
            <p:ph idx="1"/>
          </p:nvPr>
        </p:nvSpPr>
        <p:spPr>
          <a:xfrm>
            <a:off x="457200" y="2057400"/>
            <a:ext cx="8229600" cy="4572000"/>
          </a:xfrm>
        </p:spPr>
        <p:txBody>
          <a:bodyPr/>
          <a:lstStyle/>
          <a:p>
            <a:pPr>
              <a:buFont typeface="Arial" charset="0"/>
              <a:buNone/>
            </a:pPr>
            <a:r>
              <a:rPr lang="en-US" dirty="0" smtClean="0"/>
              <a:t>       There is no such ‘data’ as </a:t>
            </a:r>
            <a:r>
              <a:rPr lang="en-US" b="1" dirty="0" smtClean="0"/>
              <a:t>D.  </a:t>
            </a:r>
            <a:r>
              <a:rPr lang="en-US" dirty="0" smtClean="0"/>
              <a:t>We are systematically mistaken in supposing that there is a kind of </a:t>
            </a:r>
            <a:r>
              <a:rPr lang="en-US" i="1" dirty="0" smtClean="0"/>
              <a:t>moral </a:t>
            </a:r>
            <a:r>
              <a:rPr lang="en-US" i="1" dirty="0" err="1" smtClean="0"/>
              <a:t>prescriptivity</a:t>
            </a:r>
            <a:r>
              <a:rPr lang="en-US" i="1" dirty="0" smtClean="0"/>
              <a:t> </a:t>
            </a:r>
            <a:r>
              <a:rPr lang="en-US" dirty="0" smtClean="0"/>
              <a:t>in certain kinds of actions.  We have no special ‘moral sense.’   There are no moral facts.</a:t>
            </a:r>
          </a:p>
          <a:p>
            <a:pPr>
              <a:buFont typeface="Arial" charset="0"/>
              <a:buNone/>
            </a:pPr>
            <a:r>
              <a:rPr lang="en-US" dirty="0" smtClean="0"/>
              <a:t>       1.  True Origin of ‘Conscience’ (Mackie): Our moral values are introjections from our parents and associates; ultimately they come from our society or sub-culture.</a:t>
            </a:r>
          </a:p>
          <a:p>
            <a:pPr>
              <a:buFont typeface="Arial" charset="0"/>
              <a:buNone/>
            </a:pPr>
            <a:r>
              <a:rPr lang="en-US"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304800"/>
            <a:ext cx="8229600" cy="5821363"/>
          </a:xfrm>
          <a:solidFill>
            <a:schemeClr val="bg1"/>
          </a:solidFill>
        </p:spPr>
        <p:txBody>
          <a:bodyPr/>
          <a:lstStyle/>
          <a:p>
            <a:pPr marL="514350" indent="-514350">
              <a:buFont typeface="Arial" charset="0"/>
              <a:buAutoNum type="arabicPeriod" startAt="2"/>
            </a:pPr>
            <a:r>
              <a:rPr lang="en-US" dirty="0" smtClean="0"/>
              <a:t>There are objections to the idea that there are special ‘moral attributes’ .  J. L. Mackie argues that:</a:t>
            </a:r>
          </a:p>
          <a:p>
            <a:pPr marL="514350" indent="-514350">
              <a:buFont typeface="Arial" charset="0"/>
              <a:buNone/>
            </a:pPr>
            <a:r>
              <a:rPr lang="en-US" dirty="0" smtClean="0"/>
              <a:t>       Ethical or moral attributes (‘</a:t>
            </a:r>
            <a:r>
              <a:rPr lang="en-US" dirty="0" smtClean="0">
                <a:solidFill>
                  <a:srgbClr val="C00000"/>
                </a:solidFill>
              </a:rPr>
              <a:t>goodness’</a:t>
            </a:r>
            <a:r>
              <a:rPr lang="en-US" dirty="0" smtClean="0">
                <a:solidFill>
                  <a:srgbClr val="FFFF00"/>
                </a:solidFill>
              </a:rPr>
              <a:t>’</a:t>
            </a:r>
            <a:r>
              <a:rPr lang="en-US" dirty="0" smtClean="0"/>
              <a:t> or ‘</a:t>
            </a:r>
            <a:r>
              <a:rPr lang="en-US" dirty="0" err="1" smtClean="0">
                <a:solidFill>
                  <a:srgbClr val="C00000"/>
                </a:solidFill>
              </a:rPr>
              <a:t>oughtness</a:t>
            </a:r>
            <a:r>
              <a:rPr lang="en-US" dirty="0" smtClean="0"/>
              <a:t>’), if they existed, would have to have two </a:t>
            </a:r>
            <a:r>
              <a:rPr lang="en-US" dirty="0" smtClean="0">
                <a:solidFill>
                  <a:srgbClr val="00B050"/>
                </a:solidFill>
              </a:rPr>
              <a:t>extremely peculiar </a:t>
            </a:r>
            <a:r>
              <a:rPr lang="en-US" sz="3600" dirty="0" smtClean="0">
                <a:solidFill>
                  <a:srgbClr val="00B050"/>
                </a:solidFill>
              </a:rPr>
              <a:t>characteristics</a:t>
            </a:r>
            <a:r>
              <a:rPr lang="en-US" dirty="0" smtClean="0">
                <a:solidFill>
                  <a:srgbClr val="00B050"/>
                </a:solidFill>
              </a:rPr>
              <a:t>.</a:t>
            </a:r>
          </a:p>
          <a:p>
            <a:pPr marL="514350" indent="-514350">
              <a:buFont typeface="Arial" charset="0"/>
              <a:buNone/>
            </a:pPr>
            <a:r>
              <a:rPr lang="en-US" dirty="0" smtClean="0"/>
              <a:t>     (</a:t>
            </a:r>
            <a:r>
              <a:rPr lang="en-US" dirty="0" err="1" smtClean="0"/>
              <a:t>i</a:t>
            </a:r>
            <a:r>
              <a:rPr lang="en-US" dirty="0" smtClean="0"/>
              <a:t>)  They would have to have a kind of mysterious “</a:t>
            </a:r>
            <a:r>
              <a:rPr lang="en-US" dirty="0" smtClean="0">
                <a:solidFill>
                  <a:srgbClr val="FF0000"/>
                </a:solidFill>
              </a:rPr>
              <a:t>motivational pull</a:t>
            </a:r>
            <a:r>
              <a:rPr lang="en-US" dirty="0" smtClean="0"/>
              <a:t>”, or “push,” of such a kind that to just recognize the presence of such a property would give one a reason or motivation </a:t>
            </a:r>
            <a:r>
              <a:rPr lang="en-US" i="1" dirty="0" smtClean="0"/>
              <a:t>to do </a:t>
            </a:r>
            <a:r>
              <a:rPr lang="en-US" dirty="0" smtClean="0"/>
              <a:t>something.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ChangeAspect="1"/>
          </p:cNvGraphicFramePr>
          <p:nvPr>
            <p:ph idx="1"/>
          </p:nvPr>
        </p:nvGraphicFramePr>
        <p:xfrm>
          <a:off x="4108450" y="3050381"/>
          <a:ext cx="927100" cy="863600"/>
        </p:xfrm>
        <a:graphic>
          <a:graphicData uri="http://schemas.openxmlformats.org/presentationml/2006/ole">
            <p:oleObj spid="_x0000_s1026" name="Packager Shell Object" showAsIcon="1" r:id="rId3" imgW="927360" imgH="863640" progId="Package">
              <p:embed/>
            </p:oleObj>
          </a:graphicData>
        </a:graphic>
      </p:graphicFrame>
      <p:pic>
        <p:nvPicPr>
          <p:cNvPr id="1027" name="Picture 3" descr="C:\Users\Tony\AppData\Local\Temp\lewis.jpg"/>
          <p:cNvPicPr>
            <a:picLocks noChangeAspect="1" noChangeArrowheads="1"/>
          </p:cNvPicPr>
          <p:nvPr/>
        </p:nvPicPr>
        <p:blipFill>
          <a:blip r:embed="rId4" cstate="print"/>
          <a:srcRect/>
          <a:stretch>
            <a:fillRect/>
          </a:stretch>
        </p:blipFill>
        <p:spPr bwMode="auto">
          <a:xfrm>
            <a:off x="2514600" y="1066800"/>
            <a:ext cx="3505200" cy="4419600"/>
          </a:xfrm>
          <a:prstGeom prst="rect">
            <a:avLst/>
          </a:prstGeom>
          <a:noFill/>
        </p:spPr>
      </p:pic>
      <p:sp>
        <p:nvSpPr>
          <p:cNvPr id="6" name="TextBox 5"/>
          <p:cNvSpPr txBox="1"/>
          <p:nvPr/>
        </p:nvSpPr>
        <p:spPr>
          <a:xfrm>
            <a:off x="2667000" y="5791200"/>
            <a:ext cx="3629135" cy="830997"/>
          </a:xfrm>
          <a:prstGeom prst="rect">
            <a:avLst/>
          </a:prstGeom>
          <a:noFill/>
        </p:spPr>
        <p:txBody>
          <a:bodyPr wrap="none" rtlCol="0">
            <a:spAutoFit/>
          </a:bodyPr>
          <a:lstStyle/>
          <a:p>
            <a:r>
              <a:rPr lang="en-US" sz="2400" b="1" dirty="0" smtClean="0"/>
              <a:t>CLIVE STAPLES LEWIS</a:t>
            </a:r>
          </a:p>
          <a:p>
            <a:r>
              <a:rPr lang="en-US" sz="2400" b="1" dirty="0" smtClean="0"/>
              <a:t>             1898-1963</a:t>
            </a:r>
            <a:endParaRPr 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57200" y="304800"/>
            <a:ext cx="8229600" cy="6248400"/>
          </a:xfrm>
        </p:spPr>
        <p:txBody>
          <a:bodyPr/>
          <a:lstStyle/>
          <a:p>
            <a:r>
              <a:rPr lang="en-US" sz="4000" dirty="0" smtClean="0"/>
              <a:t>(ii)  They would have to </a:t>
            </a:r>
            <a:r>
              <a:rPr lang="en-US" sz="4000" i="1" dirty="0" smtClean="0">
                <a:solidFill>
                  <a:srgbClr val="0070C0"/>
                </a:solidFill>
              </a:rPr>
              <a:t>supervene</a:t>
            </a:r>
            <a:r>
              <a:rPr lang="en-US" sz="4000" dirty="0" smtClean="0"/>
              <a:t> on</a:t>
            </a:r>
            <a:r>
              <a:rPr lang="en-US" sz="4000" i="1" dirty="0" smtClean="0"/>
              <a:t> </a:t>
            </a:r>
            <a:r>
              <a:rPr lang="en-US" sz="4000" dirty="0" smtClean="0"/>
              <a:t> ordinary physical and psychological features of situations.   This relation is (according to Mackie) mysterious.</a:t>
            </a:r>
          </a:p>
          <a:p>
            <a:r>
              <a:rPr lang="en-US" sz="4000" dirty="0" smtClean="0"/>
              <a:t>These alleged kinds of attributes are so mysterious (Mackie concludes)  that we should not admit that there are any such features of reality.  We are merely projecting our feelings onto reality.</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MACKIE’S PREFERRED HYPOTHESIS</a:t>
            </a:r>
          </a:p>
        </p:txBody>
      </p:sp>
      <p:sp>
        <p:nvSpPr>
          <p:cNvPr id="15363" name="Content Placeholder 2"/>
          <p:cNvSpPr>
            <a:spLocks noGrp="1"/>
          </p:cNvSpPr>
          <p:nvPr>
            <p:ph idx="1"/>
          </p:nvPr>
        </p:nvSpPr>
        <p:spPr>
          <a:xfrm>
            <a:off x="457200" y="1295400"/>
            <a:ext cx="8229600" cy="5105400"/>
          </a:xfrm>
        </p:spPr>
        <p:txBody>
          <a:bodyPr/>
          <a:lstStyle/>
          <a:p>
            <a:pPr>
              <a:buFont typeface="Arial" charset="0"/>
              <a:buNone/>
            </a:pPr>
            <a:r>
              <a:rPr lang="en-US" b="1" smtClean="0"/>
              <a:t>MH*   </a:t>
            </a:r>
            <a:r>
              <a:rPr lang="en-US" smtClean="0"/>
              <a:t>Our values are inculcated into us by our parents and our society.  We come to believe (falsely) that there are peculiar objective moral features of certain kinds of actions.</a:t>
            </a:r>
          </a:p>
          <a:p>
            <a:pPr>
              <a:buFont typeface="Arial" charset="0"/>
              <a:buNone/>
            </a:pPr>
            <a:r>
              <a:rPr lang="en-US" b="1" smtClean="0"/>
              <a:t>    </a:t>
            </a:r>
            <a:r>
              <a:rPr lang="en-US" smtClean="0"/>
              <a:t>[ This is what philosophers call an “</a:t>
            </a:r>
            <a:r>
              <a:rPr lang="en-US" smtClean="0">
                <a:solidFill>
                  <a:srgbClr val="FF0000"/>
                </a:solidFill>
              </a:rPr>
              <a:t>Error Theory</a:t>
            </a:r>
            <a:r>
              <a:rPr lang="en-US" smtClean="0"/>
              <a:t>” about certain common beliefs]</a:t>
            </a:r>
            <a:endParaRPr lang="en-US" b="1" smtClean="0"/>
          </a:p>
          <a:p>
            <a:pPr>
              <a:buFont typeface="Arial" charset="0"/>
              <a:buNone/>
            </a:pPr>
            <a:r>
              <a:rPr lang="en-US" b="1" smtClean="0"/>
              <a:t>Data</a:t>
            </a:r>
            <a:r>
              <a:rPr lang="en-US" smtClean="0"/>
              <a:t>:  There </a:t>
            </a:r>
            <a:r>
              <a:rPr lang="en-US" i="1" smtClean="0"/>
              <a:t>seem </a:t>
            </a:r>
            <a:r>
              <a:rPr lang="en-US" smtClean="0"/>
              <a:t>to be objective moral facts and features of things.  They </a:t>
            </a:r>
            <a:r>
              <a:rPr lang="en-US" i="1" smtClean="0"/>
              <a:t>seem </a:t>
            </a:r>
            <a:r>
              <a:rPr lang="en-US" smtClean="0"/>
              <a:t>to be peculiar and ‘other worldly’ and to have a special push or pull.  </a:t>
            </a:r>
            <a:endParaRPr lang="en-US" b="1"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944562"/>
          </a:xfrm>
        </p:spPr>
        <p:txBody>
          <a:bodyPr/>
          <a:lstStyle/>
          <a:p>
            <a:r>
              <a:rPr lang="en-US" dirty="0" smtClean="0"/>
              <a:t>FINAL COMMENT</a:t>
            </a:r>
          </a:p>
        </p:txBody>
      </p:sp>
      <p:sp>
        <p:nvSpPr>
          <p:cNvPr id="20483" name="Content Placeholder 2"/>
          <p:cNvSpPr>
            <a:spLocks noGrp="1"/>
          </p:cNvSpPr>
          <p:nvPr>
            <p:ph idx="1"/>
          </p:nvPr>
        </p:nvSpPr>
        <p:spPr>
          <a:xfrm>
            <a:off x="457200" y="1219200"/>
            <a:ext cx="8229600" cy="5638800"/>
          </a:xfrm>
        </p:spPr>
        <p:txBody>
          <a:bodyPr/>
          <a:lstStyle/>
          <a:p>
            <a:r>
              <a:rPr lang="en-US" sz="3600" dirty="0" smtClean="0"/>
              <a:t>We should regard the moral argument, at the least, as an item to be considered in comparing the Two World Views:  </a:t>
            </a:r>
            <a:r>
              <a:rPr lang="en-US" sz="3600" dirty="0" smtClean="0">
                <a:solidFill>
                  <a:srgbClr val="FF0000"/>
                </a:solidFill>
              </a:rPr>
              <a:t>Theism</a:t>
            </a:r>
            <a:r>
              <a:rPr lang="en-US" sz="3600" dirty="0" smtClean="0"/>
              <a:t> and </a:t>
            </a:r>
            <a:r>
              <a:rPr lang="en-US" sz="3600" dirty="0" smtClean="0">
                <a:solidFill>
                  <a:srgbClr val="FF0000"/>
                </a:solidFill>
              </a:rPr>
              <a:t>Naturalism</a:t>
            </a:r>
            <a:r>
              <a:rPr lang="en-US" sz="3600" dirty="0" smtClean="0"/>
              <a:t> (Here represented by the hypotheses  </a:t>
            </a:r>
            <a:r>
              <a:rPr lang="en-US" sz="3600" b="1" dirty="0" smtClean="0"/>
              <a:t>LH </a:t>
            </a:r>
            <a:r>
              <a:rPr lang="en-US" sz="3600" dirty="0" smtClean="0"/>
              <a:t>and </a:t>
            </a:r>
            <a:r>
              <a:rPr lang="en-US" sz="3600" b="1" dirty="0" smtClean="0"/>
              <a:t>MH*.</a:t>
            </a:r>
            <a:endParaRPr lang="en-US" sz="3600" dirty="0" smtClean="0"/>
          </a:p>
          <a:p>
            <a:pPr>
              <a:buFont typeface="Arial" charset="0"/>
              <a:buNone/>
            </a:pPr>
            <a:r>
              <a:rPr lang="en-US" sz="3600" dirty="0" smtClean="0"/>
              <a:t>Mackie is consistently a Naturalist-</a:t>
            </a:r>
          </a:p>
          <a:p>
            <a:pPr>
              <a:buFont typeface="Arial" charset="0"/>
              <a:buNone/>
            </a:pPr>
            <a:r>
              <a:rPr lang="en-US" sz="3600" dirty="0" smtClean="0"/>
              <a:t>Empiricist.  From this point of view, it  may</a:t>
            </a:r>
          </a:p>
          <a:p>
            <a:pPr>
              <a:buFont typeface="Arial" charset="0"/>
              <a:buNone/>
            </a:pPr>
            <a:r>
              <a:rPr lang="en-US" sz="3600" dirty="0" smtClean="0"/>
              <a:t>seem reasonable to reject </a:t>
            </a:r>
            <a:r>
              <a:rPr lang="en-US" sz="3600" dirty="0" smtClean="0">
                <a:solidFill>
                  <a:srgbClr val="FF0000"/>
                </a:solidFill>
              </a:rPr>
              <a:t>ethics</a:t>
            </a:r>
            <a:r>
              <a:rPr lang="en-US" sz="3600" dirty="0" smtClean="0"/>
              <a:t> as an </a:t>
            </a:r>
          </a:p>
          <a:p>
            <a:pPr>
              <a:buFont typeface="Arial" charset="0"/>
              <a:buNone/>
            </a:pPr>
            <a:r>
              <a:rPr lang="en-US" sz="3600" dirty="0" smtClean="0"/>
              <a:t>Illusion ( As usual, this is philosophically </a:t>
            </a:r>
          </a:p>
          <a:p>
            <a:pPr>
              <a:buFont typeface="Arial" charset="0"/>
              <a:buNone/>
            </a:pPr>
            <a:r>
              <a:rPr lang="en-US" sz="3600" dirty="0" smtClean="0"/>
              <a:t>controversial).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INFORMAL STATEMENT OF THE ARGUMENT</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1.  Almost every adult human being finds that they believe certain fundamental rules of conduct about what </a:t>
            </a:r>
            <a:r>
              <a:rPr lang="en-US" i="1" dirty="0" smtClean="0"/>
              <a:t>ought </a:t>
            </a:r>
            <a:r>
              <a:rPr lang="en-US" dirty="0" smtClean="0"/>
              <a:t>to be done.  Let’s call this fact </a:t>
            </a:r>
            <a:r>
              <a:rPr lang="en-US" b="1" dirty="0" smtClean="0"/>
              <a:t>D  </a:t>
            </a:r>
            <a:r>
              <a:rPr lang="en-US" dirty="0" smtClean="0"/>
              <a:t>(for “data to be explained”)</a:t>
            </a:r>
          </a:p>
          <a:p>
            <a:pPr eaLnBrk="1" fontAlgn="auto" hangingPunct="1">
              <a:spcAft>
                <a:spcPts val="0"/>
              </a:spcAft>
              <a:buFont typeface="Arial" pitchFamily="34" charset="0"/>
              <a:buChar char="•"/>
              <a:defRPr/>
            </a:pPr>
            <a:r>
              <a:rPr lang="en-US" dirty="0" smtClean="0"/>
              <a:t>2.  We know these rules and that we </a:t>
            </a:r>
            <a:r>
              <a:rPr lang="en-US" i="1" dirty="0" smtClean="0"/>
              <a:t>ought </a:t>
            </a:r>
            <a:r>
              <a:rPr lang="en-US" dirty="0" smtClean="0"/>
              <a:t>to follow them:  this knowledge cannot be obtained by observation of the facts of the physical world.</a:t>
            </a:r>
          </a:p>
          <a:p>
            <a:pPr eaLnBrk="1" fontAlgn="auto" hangingPunct="1">
              <a:spcAft>
                <a:spcPts val="0"/>
              </a:spcAft>
              <a:buFont typeface="Arial" pitchFamily="34" charset="0"/>
              <a:buChar char="•"/>
              <a:defRPr/>
            </a:pPr>
            <a:r>
              <a:rPr lang="en-US" dirty="0" smtClean="0"/>
              <a:t>3.  This is because the rules or laws are of a peculiar kind – they say what </a:t>
            </a:r>
            <a:r>
              <a:rPr lang="en-US" i="1" dirty="0" smtClean="0"/>
              <a:t>ought </a:t>
            </a:r>
            <a:r>
              <a:rPr lang="en-US" dirty="0" smtClean="0"/>
              <a:t>to be or what </a:t>
            </a:r>
            <a:r>
              <a:rPr lang="en-US" i="1" dirty="0" smtClean="0"/>
              <a:t>ought to be done </a:t>
            </a:r>
            <a:r>
              <a:rPr lang="en-US" dirty="0" smtClean="0"/>
              <a:t>and not what </a:t>
            </a:r>
            <a:r>
              <a:rPr lang="en-US" i="1" dirty="0" smtClean="0"/>
              <a:t>is </a:t>
            </a:r>
            <a:r>
              <a:rPr lang="en-US" dirty="0" smtClean="0"/>
              <a:t>or what is done.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rtlCol="0">
            <a:normAutofit lnSpcReduction="10000"/>
          </a:bodyPr>
          <a:lstStyle/>
          <a:p>
            <a:pPr eaLnBrk="1" fontAlgn="auto" hangingPunct="1">
              <a:spcAft>
                <a:spcPts val="0"/>
              </a:spcAft>
              <a:buFont typeface="Arial" pitchFamily="34" charset="0"/>
              <a:buChar char="•"/>
              <a:defRPr/>
            </a:pPr>
            <a:r>
              <a:rPr lang="en-US" sz="3600" dirty="0" smtClean="0"/>
              <a:t>4.   The only case where we can get access to anything but the behavior of the physical world is in connection with our knowledge of our own minds.  </a:t>
            </a:r>
          </a:p>
          <a:p>
            <a:pPr eaLnBrk="1" fontAlgn="auto" hangingPunct="1">
              <a:spcAft>
                <a:spcPts val="0"/>
              </a:spcAft>
              <a:buFont typeface="Arial" pitchFamily="34" charset="0"/>
              <a:buChar char="•"/>
              <a:defRPr/>
            </a:pPr>
            <a:r>
              <a:rPr lang="en-US" sz="3600" dirty="0" smtClean="0"/>
              <a:t>5.  One hypothesis that would account for the nature of our knowledge  of, and the peculiar character of, the objective rules of morality is they are implanted in us by a Being beyond or outside of nature – a supernatural being</a:t>
            </a: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457200"/>
            <a:ext cx="8229600" cy="5668963"/>
          </a:xfrm>
        </p:spPr>
        <p:txBody>
          <a:bodyPr/>
          <a:lstStyle/>
          <a:p>
            <a:pPr eaLnBrk="1" hangingPunct="1">
              <a:buFont typeface="Arial" charset="0"/>
              <a:buNone/>
            </a:pPr>
            <a:endParaRPr lang="en-US" dirty="0" smtClean="0"/>
          </a:p>
          <a:p>
            <a:pPr eaLnBrk="1" hangingPunct="1"/>
            <a:r>
              <a:rPr lang="en-US" sz="4800" dirty="0" smtClean="0"/>
              <a:t>6.  A good explanation of this is fact </a:t>
            </a:r>
            <a:r>
              <a:rPr lang="en-US" sz="4800" b="1" dirty="0" smtClean="0"/>
              <a:t>D </a:t>
            </a:r>
            <a:r>
              <a:rPr lang="en-US" sz="4800" dirty="0" smtClean="0"/>
              <a:t>is that there is a supernatural entity, with a mind,  that is behind Nature and Who is responsible for our knowledge of the Moral Law.</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2011362"/>
          </a:xfrm>
        </p:spPr>
        <p:txBody>
          <a:bodyPr/>
          <a:lstStyle/>
          <a:p>
            <a:r>
              <a:rPr lang="en-US" dirty="0" smtClean="0"/>
              <a:t>THIS ARGUMENT IS , </a:t>
            </a:r>
            <a:r>
              <a:rPr lang="en-US" i="1" dirty="0" smtClean="0"/>
              <a:t>AT BEST, </a:t>
            </a:r>
            <a:r>
              <a:rPr lang="en-US" dirty="0" smtClean="0"/>
              <a:t>INDUCTIVELY STRONG</a:t>
            </a:r>
          </a:p>
        </p:txBody>
      </p:sp>
      <p:sp>
        <p:nvSpPr>
          <p:cNvPr id="6147" name="Content Placeholder 2"/>
          <p:cNvSpPr>
            <a:spLocks noGrp="1"/>
          </p:cNvSpPr>
          <p:nvPr>
            <p:ph idx="1"/>
          </p:nvPr>
        </p:nvSpPr>
        <p:spPr>
          <a:xfrm>
            <a:off x="457200" y="1981200"/>
            <a:ext cx="8229600" cy="4114800"/>
          </a:xfrm>
        </p:spPr>
        <p:txBody>
          <a:bodyPr/>
          <a:lstStyle/>
          <a:p>
            <a:pPr>
              <a:buFont typeface="Arial" charset="0"/>
              <a:buNone/>
            </a:pPr>
            <a:r>
              <a:rPr lang="en-US" dirty="0" smtClean="0"/>
              <a:t>   </a:t>
            </a:r>
            <a:r>
              <a:rPr lang="en-US" sz="4000" b="1" dirty="0" smtClean="0">
                <a:solidFill>
                  <a:srgbClr val="FF0000"/>
                </a:solidFill>
              </a:rPr>
              <a:t>Observation:</a:t>
            </a:r>
            <a:r>
              <a:rPr lang="en-US" sz="4000" b="1" dirty="0" smtClean="0"/>
              <a:t> </a:t>
            </a:r>
            <a:r>
              <a:rPr lang="en-US" sz="4000" dirty="0" smtClean="0"/>
              <a:t> Often, if you formulate an argument so that it is deductively valid, the premises will be quite strong and hard to justify.   This will make it easy to criticize and so might be unfair to the proponent of the argument.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PRESUPPOSITIONS OF THIS ARGUMENT</a:t>
            </a:r>
          </a:p>
        </p:txBody>
      </p:sp>
      <p:sp>
        <p:nvSpPr>
          <p:cNvPr id="7171" name="Content Placeholder 2"/>
          <p:cNvSpPr>
            <a:spLocks noGrp="1"/>
          </p:cNvSpPr>
          <p:nvPr>
            <p:ph idx="1"/>
          </p:nvPr>
        </p:nvSpPr>
        <p:spPr/>
        <p:txBody>
          <a:bodyPr/>
          <a:lstStyle/>
          <a:p>
            <a:pPr>
              <a:buFont typeface="Arial" charset="0"/>
              <a:buNone/>
            </a:pPr>
            <a:r>
              <a:rPr lang="en-US" dirty="0" smtClean="0"/>
              <a:t>  </a:t>
            </a:r>
            <a:r>
              <a:rPr lang="en-US" sz="4000" dirty="0" smtClean="0"/>
              <a:t>(1) Some principles about what we ought to do  are  </a:t>
            </a:r>
            <a:r>
              <a:rPr lang="en-US" sz="4000" i="1" dirty="0" smtClean="0"/>
              <a:t>objective </a:t>
            </a:r>
            <a:r>
              <a:rPr lang="en-US" sz="4000" dirty="0" smtClean="0"/>
              <a:t>and our beliefs in them can constitute knowledge.</a:t>
            </a:r>
            <a:r>
              <a:rPr lang="en-US" sz="4000" i="1" dirty="0" smtClean="0"/>
              <a:t> </a:t>
            </a:r>
          </a:p>
          <a:p>
            <a:pPr>
              <a:buFont typeface="Arial" charset="0"/>
              <a:buNone/>
            </a:pPr>
            <a:r>
              <a:rPr lang="en-US" sz="4000" dirty="0" smtClean="0"/>
              <a:t>  (2)  Moral rules are  not reducible to empirical claims or to assertions about feelings.  The rules should be seen as “instructions”.</a:t>
            </a:r>
          </a:p>
          <a:p>
            <a:endParaRPr lang="en-US" sz="4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5638800"/>
          </a:xfrm>
        </p:spPr>
        <p:txBody>
          <a:bodyPr/>
          <a:lstStyle/>
          <a:p>
            <a:r>
              <a:rPr lang="en-US" sz="4800" dirty="0" smtClean="0"/>
              <a:t> (3)  The best, or at least a good, way of explaining these apparent facts </a:t>
            </a:r>
            <a:r>
              <a:rPr lang="en-US" sz="4800" b="1" dirty="0" smtClean="0"/>
              <a:t>D </a:t>
            </a:r>
            <a:r>
              <a:rPr lang="en-US" sz="4800" dirty="0" smtClean="0"/>
              <a:t>is to postulate a supernatural being who implanted the knowledge of these rules in us.</a:t>
            </a:r>
            <a:endParaRPr lang="en-US" sz="4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sz="5400" dirty="0" smtClean="0">
                <a:solidFill>
                  <a:srgbClr val="FF0000"/>
                </a:solidFill>
              </a:rPr>
              <a:t>   This so-called data might be challenged.  It is a substantial question of ethical theory whether it is all correct.  Some modern philosophers, e.g. J. L. Mackie, </a:t>
            </a:r>
            <a:r>
              <a:rPr lang="en-US" sz="5400" dirty="0" smtClean="0">
                <a:solidFill>
                  <a:srgbClr val="7030A0"/>
                </a:solidFill>
              </a:rPr>
              <a:t>challenge the data.</a:t>
            </a:r>
            <a:endParaRPr lang="en-US" sz="5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1201</Words>
  <Application>Microsoft Office PowerPoint</Application>
  <PresentationFormat>On-screen Show (4:3)</PresentationFormat>
  <Paragraphs>61</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Packager Shell Object</vt:lpstr>
      <vt:lpstr>A MORAL ARGUMENT FOR THE EXISTENCE OF GOD</vt:lpstr>
      <vt:lpstr>Slide 2</vt:lpstr>
      <vt:lpstr>INFORMAL STATEMENT OF THE ARGUMENT</vt:lpstr>
      <vt:lpstr>Slide 4</vt:lpstr>
      <vt:lpstr>Slide 5</vt:lpstr>
      <vt:lpstr>THIS ARGUMENT IS , AT BEST, INDUCTIVELY STRONG</vt:lpstr>
      <vt:lpstr>PRESUPPOSITIONS OF THIS ARGUMENT</vt:lpstr>
      <vt:lpstr>Slide 8</vt:lpstr>
      <vt:lpstr>Slide 9</vt:lpstr>
      <vt:lpstr> “FACE-VALUE RESPONSE”</vt:lpstr>
      <vt:lpstr>THE ARGUMENT AS A COMPARISON OF HYPOTHESES</vt:lpstr>
      <vt:lpstr>C. S. LEWIS HYPOTHESIS </vt:lpstr>
      <vt:lpstr>FACE-VALUE HYPOTHESIS</vt:lpstr>
      <vt:lpstr>REJOINDER</vt:lpstr>
      <vt:lpstr>EVALUATION OF THE HYPOTHESES</vt:lpstr>
      <vt:lpstr>THE FACE-VALUE HYPOTHESIS, BY ITSELF, IS NOT A CONTENDER </vt:lpstr>
      <vt:lpstr>Slide 17</vt:lpstr>
      <vt:lpstr>J. L. MACKIE’S RESPONSE (NOT IN OUR READINGS): REJECT THE DATA</vt:lpstr>
      <vt:lpstr>Slide 19</vt:lpstr>
      <vt:lpstr>Slide 20</vt:lpstr>
      <vt:lpstr>MACKIE’S PREFERRED HYPOTHESIS</vt:lpstr>
      <vt:lpstr>FINAL COMMENT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MORAL ARGUMENT FOR THE EXISTENCE OF GOD</dc:title>
  <dc:creator>Tony Anderson</dc:creator>
  <cp:lastModifiedBy>user</cp:lastModifiedBy>
  <cp:revision>21</cp:revision>
  <dcterms:created xsi:type="dcterms:W3CDTF">2009-11-06T14:50:36Z</dcterms:created>
  <dcterms:modified xsi:type="dcterms:W3CDTF">2012-10-29T18:21:35Z</dcterms:modified>
</cp:coreProperties>
</file>