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55694-6DD9-4BE8-8C3D-F2859DE45824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F38A0-C8AD-47FB-8F75-35B47ABA09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71B4-0C66-4B2E-81F7-E1EF04CC534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F622E98-715A-4673-8AE4-14C1C14B18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71B4-0C66-4B2E-81F7-E1EF04CC534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2E98-715A-4673-8AE4-14C1C14B1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71B4-0C66-4B2E-81F7-E1EF04CC534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2E98-715A-4673-8AE4-14C1C14B1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71B4-0C66-4B2E-81F7-E1EF04CC534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2E98-715A-4673-8AE4-14C1C14B18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71B4-0C66-4B2E-81F7-E1EF04CC534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F622E98-715A-4673-8AE4-14C1C14B1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71B4-0C66-4B2E-81F7-E1EF04CC534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2E98-715A-4673-8AE4-14C1C14B18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71B4-0C66-4B2E-81F7-E1EF04CC534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2E98-715A-4673-8AE4-14C1C14B18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71B4-0C66-4B2E-81F7-E1EF04CC534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2E98-715A-4673-8AE4-14C1C14B1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71B4-0C66-4B2E-81F7-E1EF04CC534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2E98-715A-4673-8AE4-14C1C14B1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71B4-0C66-4B2E-81F7-E1EF04CC534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2E98-715A-4673-8AE4-14C1C14B18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71B4-0C66-4B2E-81F7-E1EF04CC534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F622E98-715A-4673-8AE4-14C1C14B18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05871B4-0C66-4B2E-81F7-E1EF04CC534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F622E98-715A-4673-8AE4-14C1C14B18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 MORAL TRUTHS?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GOVENOR MITT ROMNEY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sz="quarter" idx="1"/>
          </p:nvPr>
        </p:nvGraphicFramePr>
        <p:xfrm>
          <a:off x="4197350" y="3302000"/>
          <a:ext cx="1206500" cy="863600"/>
        </p:xfrm>
        <a:graphic>
          <a:graphicData uri="http://schemas.openxmlformats.org/presentationml/2006/ole">
            <p:oleObj spid="_x0000_s8194" name="Packager Shell Object" showAsIcon="1" r:id="rId3" imgW="1206720" imgH="863640" progId="Package">
              <p:embed/>
            </p:oleObj>
          </a:graphicData>
        </a:graphic>
      </p:graphicFrame>
      <p:pic>
        <p:nvPicPr>
          <p:cNvPr id="8195" name="Picture 3" descr="C:\Users\Tony\AppData\Local\Temp\romne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1828800"/>
            <a:ext cx="274320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838200"/>
            <a:ext cx="7772400" cy="6019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sz="4800" dirty="0" smtClean="0"/>
              <a:t>     </a:t>
            </a:r>
            <a:r>
              <a:rPr lang="en-US" sz="6000" dirty="0" smtClean="0">
                <a:solidFill>
                  <a:srgbClr val="FF0000"/>
                </a:solidFill>
              </a:rPr>
              <a:t>MORAL  ARGUMENTS     			FOR   	    	THEISTIC BELIEF</a:t>
            </a:r>
          </a:p>
          <a:p>
            <a:pPr algn="ctr">
              <a:buNone/>
            </a:pPr>
            <a:r>
              <a:rPr lang="en-US" sz="4800" b="1" dirty="0" smtClean="0"/>
              <a:t>ROBERT MERRIHEW ADAMS</a:t>
            </a:r>
          </a:p>
          <a:p>
            <a:endParaRPr lang="en-US" sz="4800" b="1" dirty="0" smtClean="0"/>
          </a:p>
          <a:p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381000"/>
            <a:ext cx="7772400" cy="28956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ROBERT M. ADAMS</a:t>
            </a:r>
            <a:br>
              <a:rPr lang="en-US" sz="4800" dirty="0" smtClean="0"/>
            </a:br>
            <a:r>
              <a:rPr lang="en-US" sz="4800" dirty="0" smtClean="0"/>
              <a:t>(</a:t>
            </a:r>
            <a:r>
              <a:rPr lang="en-US" sz="4800" b="1" dirty="0" smtClean="0"/>
              <a:t>1937-    </a:t>
            </a:r>
            <a:r>
              <a:rPr lang="en-US" sz="4800" dirty="0" smtClean="0"/>
              <a:t>)</a:t>
            </a:r>
            <a:br>
              <a:rPr lang="en-US" sz="4800" dirty="0" smtClean="0"/>
            </a:br>
            <a:endParaRPr lang="en-US" sz="4800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sz="quarter" idx="1"/>
          </p:nvPr>
        </p:nvGraphicFramePr>
        <p:xfrm>
          <a:off x="3562350" y="3302000"/>
          <a:ext cx="2476500" cy="863600"/>
        </p:xfrm>
        <a:graphic>
          <a:graphicData uri="http://schemas.openxmlformats.org/presentationml/2006/ole">
            <p:oleObj spid="_x0000_s10242" name="Packager Shell Object" showAsIcon="1" r:id="rId3" imgW="2477160" imgH="863640" progId="Package">
              <p:embed/>
            </p:oleObj>
          </a:graphicData>
        </a:graphic>
      </p:graphicFrame>
      <p:pic>
        <p:nvPicPr>
          <p:cNvPr id="10243" name="Picture 3" descr="C:\Users\Tony\AppData\Local\Temp\ROBERT M. ADAM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1752600"/>
            <a:ext cx="6400800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2239962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THE ARGUMENT FROM THE    	      </a:t>
            </a:r>
            <a:r>
              <a:rPr lang="en-US" sz="5400" b="1" dirty="0" smtClean="0">
                <a:solidFill>
                  <a:srgbClr val="00B050"/>
                </a:solidFill>
              </a:rPr>
              <a:t>NATURE  OF  </a:t>
            </a:r>
            <a:br>
              <a:rPr lang="en-US" sz="5400" b="1" dirty="0" smtClean="0">
                <a:solidFill>
                  <a:srgbClr val="00B050"/>
                </a:solidFill>
              </a:rPr>
            </a:br>
            <a:r>
              <a:rPr lang="en-US" sz="5400" b="1" dirty="0" smtClean="0">
                <a:solidFill>
                  <a:srgbClr val="00B050"/>
                </a:solidFill>
              </a:rPr>
              <a:t>      RIGHT AND WRONG</a:t>
            </a:r>
            <a:endParaRPr lang="en-US" sz="54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362200"/>
            <a:ext cx="7772400" cy="4495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b="1" dirty="0" smtClean="0"/>
              <a:t>           </a:t>
            </a:r>
            <a:r>
              <a:rPr lang="en-US" sz="4400" b="1" dirty="0" smtClean="0"/>
              <a:t>THIS AGAIN IS ESSENTIALLY AN ARGUMENT   THAT  IS MEANT  TO BE  </a:t>
            </a:r>
            <a:r>
              <a:rPr lang="en-US" sz="4400" b="1" dirty="0" smtClean="0">
                <a:solidFill>
                  <a:srgbClr val="7030A0"/>
                </a:solidFill>
              </a:rPr>
              <a:t>INDUCTIVELY STRONG.</a:t>
            </a:r>
            <a:r>
              <a:rPr lang="en-US" sz="4400" b="1" dirty="0" smtClean="0"/>
              <a:t> </a:t>
            </a:r>
          </a:p>
          <a:p>
            <a:pPr>
              <a:buNone/>
            </a:pPr>
            <a:r>
              <a:rPr lang="en-US" sz="4400" b="1" dirty="0" smtClean="0"/>
              <a:t>       THE HYPOTHESIS THAT  THERE  IS  A  </a:t>
            </a:r>
            <a:r>
              <a:rPr lang="en-US" sz="4400" b="1" dirty="0" smtClean="0">
                <a:solidFill>
                  <a:srgbClr val="FF0000"/>
                </a:solidFill>
              </a:rPr>
              <a:t>PERFECTLY GOOD </a:t>
            </a:r>
            <a:r>
              <a:rPr lang="en-US" sz="4400" b="1" dirty="0" smtClean="0"/>
              <a:t>BEING  IS  SUPPOSED  TO BE MADE </a:t>
            </a:r>
            <a:r>
              <a:rPr lang="en-US" sz="4400" b="1" dirty="0" smtClean="0">
                <a:solidFill>
                  <a:srgbClr val="002060"/>
                </a:solidFill>
              </a:rPr>
              <a:t>PROBABLE </a:t>
            </a:r>
            <a:r>
              <a:rPr lang="en-US" sz="4400" b="1" dirty="0" smtClean="0"/>
              <a:t>BY  ADAMS’S  OBSERVATIONS ABOUT  MORAL TRUTHS.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305800" cy="2163762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   AN  HYPOTHESIS  WHICH  IS SUPPOSED  TO  EXPLAIN CERTAIN     	              “DATA”: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209800"/>
            <a:ext cx="7772400" cy="3810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4000" dirty="0" smtClean="0">
                <a:solidFill>
                  <a:srgbClr val="7030A0"/>
                </a:solidFill>
              </a:rPr>
              <a:t>(AH)  </a:t>
            </a:r>
            <a:r>
              <a:rPr lang="en-US" sz="4000" dirty="0" smtClean="0"/>
              <a:t>THERE  IS  A LOVING GOD WHO IS SUCH  THAT RIGHT AND WRONG   “CONSIST IN” AGREEMENT OR DISAGREEMENT  WITH  THE  WILL OR COMMANDS OF  SUCH A LOVING GOD.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838200"/>
          </a:xfrm>
        </p:spPr>
        <p:txBody>
          <a:bodyPr>
            <a:noAutofit/>
          </a:bodyPr>
          <a:lstStyle/>
          <a:p>
            <a:r>
              <a:rPr lang="en-US" sz="4400" dirty="0" smtClean="0"/>
              <a:t>      </a:t>
            </a:r>
            <a:r>
              <a:rPr lang="en-US" sz="4400" b="1" dirty="0" smtClean="0"/>
              <a:t>INITIAL (BAD) OBJECTION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914400"/>
            <a:ext cx="77724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dirty="0" smtClean="0"/>
              <a:t>   </a:t>
            </a:r>
            <a:r>
              <a:rPr lang="en-US" sz="4000" dirty="0" smtClean="0"/>
              <a:t>“</a:t>
            </a:r>
            <a:r>
              <a:rPr lang="en-US" sz="4000" i="1" dirty="0" smtClean="0">
                <a:solidFill>
                  <a:srgbClr val="FF0000"/>
                </a:solidFill>
              </a:rPr>
              <a:t>AGREES WITH THE COMMANDS OF GOD</a:t>
            </a:r>
            <a:r>
              <a:rPr lang="en-US" sz="4000" dirty="0" smtClean="0"/>
              <a:t>”  IS  </a:t>
            </a:r>
            <a:r>
              <a:rPr lang="en-US" sz="40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NOT </a:t>
            </a:r>
            <a:r>
              <a:rPr lang="en-US" sz="4000" dirty="0" smtClean="0">
                <a:solidFill>
                  <a:srgbClr val="002060"/>
                </a:solidFill>
              </a:rPr>
              <a:t> </a:t>
            </a:r>
            <a:r>
              <a:rPr lang="en-US" sz="4000" dirty="0" smtClean="0"/>
              <a:t>WHAT MOST PEOPLE MEAN  BY  “</a:t>
            </a:r>
            <a:r>
              <a:rPr lang="en-US" sz="4000" i="1" dirty="0" smtClean="0">
                <a:solidFill>
                  <a:srgbClr val="FF0000"/>
                </a:solidFill>
              </a:rPr>
              <a:t>RIGHT</a:t>
            </a:r>
            <a:r>
              <a:rPr lang="en-US" sz="4000" dirty="0" smtClean="0"/>
              <a:t>”.     </a:t>
            </a:r>
            <a:r>
              <a:rPr lang="en-US" sz="3600" dirty="0" smtClean="0"/>
              <a:t>	</a:t>
            </a:r>
          </a:p>
          <a:p>
            <a:pPr>
              <a:buNone/>
            </a:pP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          EVEN  ATHEISTS MAY BELIEVE THAT  SOME  THINGS ARE OBJECTIVELY RIGHT (OR GOOD), BUT THEY DON’T BELIEVE IN GOD.  SO  THEY CERTAINLY DON’T MEAN THIS  BY  “</a:t>
            </a:r>
            <a:r>
              <a:rPr lang="en-US" sz="36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RIGHT”</a:t>
            </a: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  (SIMILARLY FOR “</a:t>
            </a:r>
            <a:r>
              <a:rPr lang="en-US" sz="36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WRONG</a:t>
            </a: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”).</a:t>
            </a:r>
            <a:endParaRPr lang="en-US" sz="3600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     JEFFREY DAHMER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sz="quarter" idx="1"/>
          </p:nvPr>
        </p:nvGraphicFramePr>
        <p:xfrm>
          <a:off x="3581400" y="3276600"/>
          <a:ext cx="1993900" cy="863600"/>
        </p:xfrm>
        <a:graphic>
          <a:graphicData uri="http://schemas.openxmlformats.org/presentationml/2006/ole">
            <p:oleObj spid="_x0000_s1026" name="Packager Shell Object" showAsIcon="1" r:id="rId3" imgW="1994400" imgH="863640" progId="Package">
              <p:embed/>
            </p:oleObj>
          </a:graphicData>
        </a:graphic>
      </p:graphicFrame>
      <p:pic>
        <p:nvPicPr>
          <p:cNvPr id="1027" name="Picture 3" descr="C:\Users\Tony\AppData\Local\Temp\Jeffrey Dahm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1676400"/>
            <a:ext cx="2971800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ADOLF HITLER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sz="quarter" idx="1"/>
          </p:nvPr>
        </p:nvGraphicFramePr>
        <p:xfrm>
          <a:off x="4000500" y="3302000"/>
          <a:ext cx="1600200" cy="863600"/>
        </p:xfrm>
        <a:graphic>
          <a:graphicData uri="http://schemas.openxmlformats.org/presentationml/2006/ole">
            <p:oleObj spid="_x0000_s2050" name="Packager Shell Object" showAsIcon="1" r:id="rId3" imgW="1600560" imgH="863640" progId="Package">
              <p:embed/>
            </p:oleObj>
          </a:graphicData>
        </a:graphic>
      </p:graphicFrame>
      <p:pic>
        <p:nvPicPr>
          <p:cNvPr id="2051" name="Picture 3" descr="C:\Users\Tony\AppData\Local\Temp\Adolf hitl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1447800"/>
            <a:ext cx="3284220" cy="35128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JOSEF STALIN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sz="quarter" idx="1"/>
          </p:nvPr>
        </p:nvGraphicFramePr>
        <p:xfrm>
          <a:off x="4318000" y="3302000"/>
          <a:ext cx="965200" cy="863600"/>
        </p:xfrm>
        <a:graphic>
          <a:graphicData uri="http://schemas.openxmlformats.org/presentationml/2006/ole">
            <p:oleObj spid="_x0000_s3074" name="Packager Shell Object" showAsIcon="1" r:id="rId3" imgW="965520" imgH="863640" progId="Package">
              <p:embed/>
            </p:oleObj>
          </a:graphicData>
        </a:graphic>
      </p:graphicFrame>
      <p:pic>
        <p:nvPicPr>
          <p:cNvPr id="3075" name="Picture 3" descr="C:\Users\Tony\AppData\Local\Temp\stali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981200"/>
            <a:ext cx="2590800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			POL POT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sz="quarter" idx="1"/>
          </p:nvPr>
        </p:nvGraphicFramePr>
        <p:xfrm>
          <a:off x="4222750" y="3302000"/>
          <a:ext cx="1155700" cy="863600"/>
        </p:xfrm>
        <a:graphic>
          <a:graphicData uri="http://schemas.openxmlformats.org/presentationml/2006/ole">
            <p:oleObj spid="_x0000_s4098" name="Packager Shell Object" showAsIcon="1" r:id="rId3" imgW="1155960" imgH="863640" progId="Package">
              <p:embed/>
            </p:oleObj>
          </a:graphicData>
        </a:graphic>
      </p:graphicFrame>
      <p:pic>
        <p:nvPicPr>
          <p:cNvPr id="4099" name="Picture 3" descr="C:\Users\Tony\AppData\Local\Temp\Pol Po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1524000"/>
            <a:ext cx="38100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        MOTHER TERESA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sz="quarter" idx="1"/>
          </p:nvPr>
        </p:nvGraphicFramePr>
        <p:xfrm>
          <a:off x="3867150" y="3302000"/>
          <a:ext cx="1866900" cy="863600"/>
        </p:xfrm>
        <a:graphic>
          <a:graphicData uri="http://schemas.openxmlformats.org/presentationml/2006/ole">
            <p:oleObj spid="_x0000_s5122" name="Packager Shell Object" showAsIcon="1" r:id="rId3" imgW="1867320" imgH="863640" progId="Package">
              <p:embed/>
            </p:oleObj>
          </a:graphicData>
        </a:graphic>
      </p:graphicFrame>
      <p:pic>
        <p:nvPicPr>
          <p:cNvPr id="5123" name="Picture 3" descr="C:\Users\Tony\AppData\Local\Temp\mother teres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1905000"/>
            <a:ext cx="373380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ALBERT SCHWEITZER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sz="quarter" idx="1"/>
          </p:nvPr>
        </p:nvGraphicFramePr>
        <p:xfrm>
          <a:off x="3898900" y="3302000"/>
          <a:ext cx="1803400" cy="863600"/>
        </p:xfrm>
        <a:graphic>
          <a:graphicData uri="http://schemas.openxmlformats.org/presentationml/2006/ole">
            <p:oleObj spid="_x0000_s9218" name="Packager Shell Object" showAsIcon="1" r:id="rId3" imgW="1803960" imgH="863640" progId="Package">
              <p:embed/>
            </p:oleObj>
          </a:graphicData>
        </a:graphic>
      </p:graphicFrame>
      <p:pic>
        <p:nvPicPr>
          <p:cNvPr id="9219" name="Picture 3" descr="C:\Users\Tony\AppData\Local\Temp\SCHWEITZ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1676400"/>
            <a:ext cx="2895600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MARTIN LUTHER KING  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sz="quarter" idx="1"/>
          </p:nvPr>
        </p:nvGraphicFramePr>
        <p:xfrm>
          <a:off x="3670300" y="3302000"/>
          <a:ext cx="2260600" cy="863600"/>
        </p:xfrm>
        <a:graphic>
          <a:graphicData uri="http://schemas.openxmlformats.org/presentationml/2006/ole">
            <p:oleObj spid="_x0000_s6146" name="Packager Shell Object" showAsIcon="1" r:id="rId3" imgW="2261160" imgH="863640" progId="Package">
              <p:embed/>
            </p:oleObj>
          </a:graphicData>
        </a:graphic>
      </p:graphicFrame>
      <p:pic>
        <p:nvPicPr>
          <p:cNvPr id="6147" name="Picture 3" descr="C:\Users\Tony\AppData\Local\Temp\martin luther k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600200"/>
            <a:ext cx="2743200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PRESIDENT BARACK OBAMA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sz="quarter" idx="1"/>
          </p:nvPr>
        </p:nvGraphicFramePr>
        <p:xfrm>
          <a:off x="3714750" y="3302000"/>
          <a:ext cx="2171700" cy="863600"/>
        </p:xfrm>
        <a:graphic>
          <a:graphicData uri="http://schemas.openxmlformats.org/presentationml/2006/ole">
            <p:oleObj spid="_x0000_s7170" name="Packager Shell Object" showAsIcon="1" r:id="rId3" imgW="2172240" imgH="863640" progId="Package">
              <p:embed/>
            </p:oleObj>
          </a:graphicData>
        </a:graphic>
      </p:graphicFrame>
      <p:pic>
        <p:nvPicPr>
          <p:cNvPr id="7171" name="Picture 3" descr="C:\Users\Tony\AppData\Local\Temp\barack-obama-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0" y="1626870"/>
            <a:ext cx="2667000" cy="36042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270</TotalTime>
  <Words>130</Words>
  <Application>Microsoft Office PowerPoint</Application>
  <PresentationFormat>On-screen Show (4:3)</PresentationFormat>
  <Paragraphs>22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Equity</vt:lpstr>
      <vt:lpstr>Packager Shell Object</vt:lpstr>
      <vt:lpstr>OBJECTIVE MORAL TRUTHS?</vt:lpstr>
      <vt:lpstr>      JEFFREY DAHMER</vt:lpstr>
      <vt:lpstr>  ADOLF HITLER</vt:lpstr>
      <vt:lpstr>  JOSEF STALIN</vt:lpstr>
      <vt:lpstr>     POL POT</vt:lpstr>
      <vt:lpstr>         MOTHER TERESA</vt:lpstr>
      <vt:lpstr> ALBERT SCHWEITZER</vt:lpstr>
      <vt:lpstr> MARTIN LUTHER KING   </vt:lpstr>
      <vt:lpstr>      PRESIDENT BARACK OBAMA</vt:lpstr>
      <vt:lpstr>         GOVENOR MITT ROMNEY</vt:lpstr>
      <vt:lpstr>Slide 11</vt:lpstr>
      <vt:lpstr>ROBERT M. ADAMS (1937-    ) </vt:lpstr>
      <vt:lpstr>THE ARGUMENT FROM THE           NATURE  OF         RIGHT AND WRONG</vt:lpstr>
      <vt:lpstr>   AN  HYPOTHESIS  WHICH  IS SUPPOSED  TO  EXPLAIN CERTAIN                    “DATA”:</vt:lpstr>
      <vt:lpstr>      INITIAL (BAD) OBJECTION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 MORAL TRUTHS?</dc:title>
  <dc:creator>Curtis Anthony Anderson</dc:creator>
  <cp:lastModifiedBy>user</cp:lastModifiedBy>
  <cp:revision>12</cp:revision>
  <dcterms:created xsi:type="dcterms:W3CDTF">2012-10-08T13:11:05Z</dcterms:created>
  <dcterms:modified xsi:type="dcterms:W3CDTF">2012-10-29T18:22:17Z</dcterms:modified>
</cp:coreProperties>
</file>