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  <p:sldId id="266" r:id="rId11"/>
    <p:sldId id="260" r:id="rId12"/>
    <p:sldId id="267" r:id="rId13"/>
    <p:sldId id="268" r:id="rId14"/>
    <p:sldId id="271" r:id="rId15"/>
    <p:sldId id="273" r:id="rId16"/>
    <p:sldId id="269" r:id="rId17"/>
    <p:sldId id="270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735E6-877C-4458-A91C-AE45560618B4}" type="datetimeFigureOut">
              <a:rPr lang="en-US" smtClean="0"/>
              <a:pPr/>
              <a:t>10/29/2012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A12F8-B3AC-42D2-9B17-8F34F7277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971799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C. D. BROAD’S</a:t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>“THE ARGUMENT FROM RELIGIOUS EXPERIENCE”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ANALOGY BETWEEN EAR FOR MUSIC AND SUSCEPTIBILITY TO MYSTICAL EXPERIENCE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/>
              <a:t>   There are a number of significant analogies between various ways of studying the one and the other (p. 76), but the important </a:t>
            </a:r>
            <a:r>
              <a:rPr lang="en-US" sz="4000" dirty="0" err="1" smtClean="0"/>
              <a:t>disanalogy</a:t>
            </a:r>
            <a:r>
              <a:rPr lang="en-US" sz="4000" dirty="0" smtClean="0"/>
              <a:t> is that mystical </a:t>
            </a:r>
            <a:r>
              <a:rPr lang="en-US" sz="4000" dirty="0" err="1" smtClean="0"/>
              <a:t>experiencers</a:t>
            </a:r>
            <a:r>
              <a:rPr lang="en-US" sz="4000" dirty="0" smtClean="0"/>
              <a:t> claim to come to </a:t>
            </a:r>
            <a:r>
              <a:rPr lang="en-US" sz="4000" dirty="0" smtClean="0">
                <a:solidFill>
                  <a:srgbClr val="7030A0"/>
                </a:solidFill>
              </a:rPr>
              <a:t>know that something is true or probable as a result of their experience.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JOHN </a:t>
            </a:r>
            <a:r>
              <a:rPr lang="en-US" dirty="0" err="1" smtClean="0">
                <a:solidFill>
                  <a:srgbClr val="FF0000"/>
                </a:solidFill>
              </a:rPr>
              <a:t>McTAGGART</a:t>
            </a:r>
            <a:r>
              <a:rPr lang="en-US" dirty="0" smtClean="0">
                <a:solidFill>
                  <a:srgbClr val="FF0000"/>
                </a:solidFill>
              </a:rPr>
              <a:t> ELLIS </a:t>
            </a:r>
            <a:r>
              <a:rPr lang="en-US" dirty="0" err="1" smtClean="0">
                <a:solidFill>
                  <a:srgbClr val="FF0000"/>
                </a:solidFill>
              </a:rPr>
              <a:t>McTAGGART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822700" y="3431381"/>
          <a:ext cx="1498600" cy="863600"/>
        </p:xfrm>
        <a:graphic>
          <a:graphicData uri="http://schemas.openxmlformats.org/presentationml/2006/ole">
            <p:oleObj spid="_x0000_s4098" name="Packager Shell Object" showAsIcon="1" r:id="rId3" imgW="1499040" imgH="863640" progId="Package">
              <p:embed/>
            </p:oleObj>
          </a:graphicData>
        </a:graphic>
      </p:graphicFrame>
      <p:pic>
        <p:nvPicPr>
          <p:cNvPr id="4099" name="Picture 3" descr="C:\Users\Tony\AppData\Local\Temp\mctaggar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752600"/>
            <a:ext cx="342900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ST. PAUL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994150" y="3431381"/>
          <a:ext cx="1155700" cy="863600"/>
        </p:xfrm>
        <a:graphic>
          <a:graphicData uri="http://schemas.openxmlformats.org/presentationml/2006/ole">
            <p:oleObj spid="_x0000_s10242" name="Packager Shell Object" showAsIcon="1" r:id="rId3" imgW="1155960" imgH="863640" progId="Package">
              <p:embed/>
            </p:oleObj>
          </a:graphicData>
        </a:graphic>
      </p:graphicFrame>
      <p:pic>
        <p:nvPicPr>
          <p:cNvPr id="10243" name="Picture 3" descr="C:\Users\Tony\AppData\Local\Temp\st. pau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828800"/>
            <a:ext cx="27432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ST. TERESA OF AVILA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905250" y="3431381"/>
          <a:ext cx="1333500" cy="863600"/>
        </p:xfrm>
        <a:graphic>
          <a:graphicData uri="http://schemas.openxmlformats.org/presentationml/2006/ole">
            <p:oleObj spid="_x0000_s11266" name="Packager Shell Object" showAsIcon="1" r:id="rId3" imgW="1333800" imgH="863640" progId="Package">
              <p:embed/>
            </p:oleObj>
          </a:graphicData>
        </a:graphic>
      </p:graphicFrame>
      <p:pic>
        <p:nvPicPr>
          <p:cNvPr id="11267" name="Picture 3" descr="C:\Users\Tony\AppData\Local\Temp\st. tere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1600200"/>
            <a:ext cx="441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JOSEPH SMITH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342356" y="3431381"/>
          <a:ext cx="4459288" cy="863600"/>
        </p:xfrm>
        <a:graphic>
          <a:graphicData uri="http://schemas.openxmlformats.org/presentationml/2006/ole">
            <p:oleObj spid="_x0000_s14338" name="Packager Shell Object" showAsIcon="1" r:id="rId3" imgW="4458600" imgH="863640" progId="Package">
              <p:embed/>
            </p:oleObj>
          </a:graphicData>
        </a:graphic>
      </p:graphicFrame>
      <p:pic>
        <p:nvPicPr>
          <p:cNvPr id="14339" name="Picture 3" descr="C:\Users\Tony\AppData\Local\Temp\Joseph_Smith_photo_first_pic_morm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371600"/>
            <a:ext cx="32766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ZEN BHUDDIST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695700" y="3431381"/>
          <a:ext cx="1752600" cy="863600"/>
        </p:xfrm>
        <a:graphic>
          <a:graphicData uri="http://schemas.openxmlformats.org/presentationml/2006/ole">
            <p:oleObj spid="_x0000_s16386" name="Packager Shell Object" showAsIcon="1" r:id="rId3" imgW="1752840" imgH="863640" progId="Package">
              <p:embed/>
            </p:oleObj>
          </a:graphicData>
        </a:graphic>
      </p:graphicFrame>
      <p:pic>
        <p:nvPicPr>
          <p:cNvPr id="16387" name="Picture 3" descr="C:\Users\Tony\AppData\Local\Temp\zen bhuddis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600200"/>
            <a:ext cx="25146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ALDOUS HUXLEY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032250" y="3431381"/>
          <a:ext cx="1079500" cy="863600"/>
        </p:xfrm>
        <a:graphic>
          <a:graphicData uri="http://schemas.openxmlformats.org/presentationml/2006/ole">
            <p:oleObj spid="_x0000_s12290" name="Packager Shell Object" showAsIcon="1" r:id="rId3" imgW="1079640" imgH="863640" progId="Package">
              <p:embed/>
            </p:oleObj>
          </a:graphicData>
        </a:graphic>
      </p:graphicFrame>
      <p:pic>
        <p:nvPicPr>
          <p:cNvPr id="12291" name="Picture 3" descr="C:\Users\Tony\AppData\Local\Temp\huxle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371600"/>
            <a:ext cx="32766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TIMOTHY LEARY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114800" y="3431381"/>
          <a:ext cx="914400" cy="863600"/>
        </p:xfrm>
        <a:graphic>
          <a:graphicData uri="http://schemas.openxmlformats.org/presentationml/2006/ole">
            <p:oleObj spid="_x0000_s13314" name="Packager Shell Object" showAsIcon="1" r:id="rId3" imgW="914760" imgH="863640" progId="Package">
              <p:embed/>
            </p:oleObj>
          </a:graphicData>
        </a:graphic>
      </p:graphicFrame>
      <p:pic>
        <p:nvPicPr>
          <p:cNvPr id="13315" name="Picture 3" descr="C:\Users\Tony\AppData\Local\Temp\lear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600200"/>
            <a:ext cx="28194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CARLOS CASTANEDA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835400" y="3431381"/>
          <a:ext cx="1473200" cy="863600"/>
        </p:xfrm>
        <a:graphic>
          <a:graphicData uri="http://schemas.openxmlformats.org/presentationml/2006/ole">
            <p:oleObj spid="_x0000_s15362" name="Packager Shell Object" showAsIcon="1" r:id="rId3" imgW="1473480" imgH="863640" progId="Package">
              <p:embed/>
            </p:oleObj>
          </a:graphicData>
        </a:graphic>
      </p:graphicFrame>
      <p:pic>
        <p:nvPicPr>
          <p:cNvPr id="15363" name="Picture 3" descr="C:\Users\Tony\AppData\Local\Temp\castaned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676400"/>
            <a:ext cx="28956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CHARLIE DUNBAR BROAD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4051300" y="3431381"/>
          <a:ext cx="1041400" cy="863600"/>
        </p:xfrm>
        <a:graphic>
          <a:graphicData uri="http://schemas.openxmlformats.org/presentationml/2006/ole">
            <p:oleObj spid="_x0000_s1026" name="Packager Shell Object" showAsIcon="1" r:id="rId3" imgW="1041480" imgH="863640" progId="Package">
              <p:embed/>
            </p:oleObj>
          </a:graphicData>
        </a:graphic>
      </p:graphicFrame>
      <p:pic>
        <p:nvPicPr>
          <p:cNvPr id="1027" name="Picture 3" descr="C:\Users\Tony\AppData\Local\Temp\bro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600200"/>
            <a:ext cx="28194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570956" y="3431381"/>
          <a:ext cx="4002088" cy="863600"/>
        </p:xfrm>
        <a:graphic>
          <a:graphicData uri="http://schemas.openxmlformats.org/presentationml/2006/ole">
            <p:oleObj spid="_x0000_s2050" name="Packager Shell Object" showAsIcon="1" r:id="rId3" imgW="4001400" imgH="863640" progId="Package">
              <p:embed/>
            </p:oleObj>
          </a:graphicData>
        </a:graphic>
      </p:graphicFrame>
      <p:pic>
        <p:nvPicPr>
          <p:cNvPr id="2051" name="Picture 3" descr="C:\Users\Tony\AppData\Local\Temp\Kings_College_Chapel_Cambrid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600"/>
            <a:ext cx="91440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932906" y="3431381"/>
          <a:ext cx="3278188" cy="863600"/>
        </p:xfrm>
        <a:graphic>
          <a:graphicData uri="http://schemas.openxmlformats.org/presentationml/2006/ole">
            <p:oleObj spid="_x0000_s3074" name="Packager Shell Object" showAsIcon="1" r:id="rId3" imgW="3277440" imgH="863640" progId="Package">
              <p:embed/>
            </p:oleObj>
          </a:graphicData>
        </a:graphic>
      </p:graphicFrame>
      <p:pic>
        <p:nvPicPr>
          <p:cNvPr id="3075" name="Picture 3" descr="C:\Users\Tony\AppData\Local\Temp\king's college chapel insi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0220" y="1188720"/>
            <a:ext cx="5623560" cy="448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G. E. MOORE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962400" y="3352800"/>
          <a:ext cx="1104900" cy="863600"/>
        </p:xfrm>
        <a:graphic>
          <a:graphicData uri="http://schemas.openxmlformats.org/presentationml/2006/ole">
            <p:oleObj spid="_x0000_s5122" name="Packager Shell Object" showAsIcon="1" r:id="rId3" imgW="1105200" imgH="863640" progId="Package">
              <p:embed/>
            </p:oleObj>
          </a:graphicData>
        </a:graphic>
      </p:graphicFrame>
      <p:pic>
        <p:nvPicPr>
          <p:cNvPr id="5123" name="Picture 3" descr="C:\Users\Tony\AppData\Local\Temp\moor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676400"/>
            <a:ext cx="34290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BERTRAND RUSSELL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810000" y="3431381"/>
          <a:ext cx="1524000" cy="863600"/>
        </p:xfrm>
        <a:graphic>
          <a:graphicData uri="http://schemas.openxmlformats.org/presentationml/2006/ole">
            <p:oleObj spid="_x0000_s9218" name="Packager Shell Object" showAsIcon="1" r:id="rId3" imgW="1524240" imgH="863640" progId="Package">
              <p:embed/>
            </p:oleObj>
          </a:graphicData>
        </a:graphic>
      </p:graphicFrame>
      <p:pic>
        <p:nvPicPr>
          <p:cNvPr id="9219" name="Picture 3" descr="C:\Users\Tony\AppData\Local\Temp\russell on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828800"/>
            <a:ext cx="2590800" cy="327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LUDWIG WITTGENSTEIN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727450" y="3431381"/>
          <a:ext cx="1689100" cy="863600"/>
        </p:xfrm>
        <a:graphic>
          <a:graphicData uri="http://schemas.openxmlformats.org/presentationml/2006/ole">
            <p:oleObj spid="_x0000_s7170" name="Packager Shell Object" showAsIcon="1" r:id="rId3" imgW="1689480" imgH="863640" progId="Package">
              <p:embed/>
            </p:oleObj>
          </a:graphicData>
        </a:graphic>
      </p:graphicFrame>
      <p:pic>
        <p:nvPicPr>
          <p:cNvPr id="7171" name="Picture 3" descr="C:\Users\Tony\AppData\Local\Temp\wittgenstei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1752600"/>
            <a:ext cx="32004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FRANK P. RAMSEY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3924300" y="3431381"/>
          <a:ext cx="1295400" cy="863600"/>
        </p:xfrm>
        <a:graphic>
          <a:graphicData uri="http://schemas.openxmlformats.org/presentationml/2006/ole">
            <p:oleObj spid="_x0000_s8194" name="Packager Shell Object" showAsIcon="1" r:id="rId3" imgW="1295640" imgH="863640" progId="Package">
              <p:embed/>
            </p:oleObj>
          </a:graphicData>
        </a:graphic>
      </p:graphicFrame>
      <p:pic>
        <p:nvPicPr>
          <p:cNvPr id="8195" name="Picture 3" descr="C:\Users\Tony\AppData\Local\Temp\RAMSE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905000"/>
            <a:ext cx="3733800" cy="4038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ARGUMENTS FROM DESIGN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AND ARGUMENTS FROM ETHICAL PREMISES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en-US" dirty="0" smtClean="0"/>
              <a:t>Broad defers to the criticisms of Immanuel Kant and David Hume of the Argument from Design.  He knows of no effective rebuttal of their criticisms – therefore he (Broad) will not discuss the first of these.</a:t>
            </a:r>
          </a:p>
          <a:p>
            <a:r>
              <a:rPr lang="en-US" dirty="0" smtClean="0"/>
              <a:t>On the second, he has responded elsewhere.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154</Words>
  <Application>Microsoft Office PowerPoint</Application>
  <PresentationFormat>On-screen Show (4:3)</PresentationFormat>
  <Paragraphs>19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Packager Shell Object</vt:lpstr>
      <vt:lpstr>C. D. BROAD’S “THE ARGUMENT FROM RELIGIOUS EXPERIENCE”</vt:lpstr>
      <vt:lpstr>CHARLIE DUNBAR BROAD</vt:lpstr>
      <vt:lpstr>Slide 3</vt:lpstr>
      <vt:lpstr>Slide 4</vt:lpstr>
      <vt:lpstr>G. E. MOORE</vt:lpstr>
      <vt:lpstr>BERTRAND RUSSELL</vt:lpstr>
      <vt:lpstr>LUDWIG WITTGENSTEIN</vt:lpstr>
      <vt:lpstr>FRANK P. RAMSEY</vt:lpstr>
      <vt:lpstr>ARGUMENTS FROM DESIGN AND ARGUMENTS FROM ETHICAL PREMISES</vt:lpstr>
      <vt:lpstr>ANALOGY BETWEEN EAR FOR MUSIC AND SUSCEPTIBILITY TO MYSTICAL EXPERIENCE</vt:lpstr>
      <vt:lpstr>JOHN McTAGGART ELLIS McTAGGART</vt:lpstr>
      <vt:lpstr>ST. PAUL</vt:lpstr>
      <vt:lpstr>ST. TERESA OF AVILA</vt:lpstr>
      <vt:lpstr>JOSEPH SMITH</vt:lpstr>
      <vt:lpstr>ZEN BHUDDIST</vt:lpstr>
      <vt:lpstr>ALDOUS HUXLEY</vt:lpstr>
      <vt:lpstr>TIMOTHY LEARY</vt:lpstr>
      <vt:lpstr>CARLOS CASTANEDA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 D. BROAD’S “THE ARGUMENT FROM RELIGIOUS EXPERIENCE”</dc:title>
  <dc:creator>Curtis Anthony Anderson</dc:creator>
  <cp:lastModifiedBy>user</cp:lastModifiedBy>
  <cp:revision>33</cp:revision>
  <dcterms:created xsi:type="dcterms:W3CDTF">2012-10-19T13:22:00Z</dcterms:created>
  <dcterms:modified xsi:type="dcterms:W3CDTF">2012-10-29T18:25:56Z</dcterms:modified>
</cp:coreProperties>
</file>