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7" r:id="rId13"/>
    <p:sldId id="268" r:id="rId14"/>
    <p:sldId id="269" r:id="rId15"/>
    <p:sldId id="270" r:id="rId16"/>
    <p:sldId id="284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4" autoAdjust="0"/>
    <p:restoredTop sz="86441" autoAdjust="0"/>
  </p:normalViewPr>
  <p:slideViewPr>
    <p:cSldViewPr>
      <p:cViewPr varScale="1">
        <p:scale>
          <a:sx n="95" d="100"/>
          <a:sy n="95" d="100"/>
        </p:scale>
        <p:origin x="-1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21867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5694-6DD9-4BE8-8C3D-F2859DE4582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F38A0-C8AD-47FB-8F75-35B47ABA0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 MORAL TRUTHS?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GOVENOR MITT ROMNEY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68750" y="3430588"/>
          <a:ext cx="1206500" cy="863600"/>
        </p:xfrm>
        <a:graphic>
          <a:graphicData uri="http://schemas.openxmlformats.org/presentationml/2006/ole">
            <p:oleObj spid="_x0000_s8194" name="Packager Shell Object" showAsIcon="1" r:id="rId3" imgW="1206720" imgH="863640" progId="Package">
              <p:embed/>
            </p:oleObj>
          </a:graphicData>
        </a:graphic>
      </p:graphicFrame>
      <p:pic>
        <p:nvPicPr>
          <p:cNvPr id="8195" name="Picture 3" descr="C:\Users\Tony\AppData\Local\Temp\romn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828800"/>
            <a:ext cx="27432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ANGELINA JOLIE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43363" y="3621088"/>
          <a:ext cx="1057275" cy="485775"/>
        </p:xfrm>
        <a:graphic>
          <a:graphicData uri="http://schemas.openxmlformats.org/presentationml/2006/ole">
            <p:oleObj spid="_x0000_s26626" name="Package" r:id="rId3" imgW="1057320" imgH="485640" progId="Package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714750" y="3186113"/>
          <a:ext cx="1714500" cy="485775"/>
        </p:xfrm>
        <a:graphic>
          <a:graphicData uri="http://schemas.openxmlformats.org/presentationml/2006/ole">
            <p:oleObj spid="_x0000_s26627" name="Package" r:id="rId4" imgW="1714680" imgH="485640" progId="Package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14750" y="3186113"/>
          <a:ext cx="1714500" cy="485775"/>
        </p:xfrm>
        <a:graphic>
          <a:graphicData uri="http://schemas.openxmlformats.org/presentationml/2006/ole">
            <p:oleObj spid="_x0000_s26628" name="Package" r:id="rId5" imgW="1714680" imgH="485640" progId="Package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714750" y="3186113"/>
          <a:ext cx="1714500" cy="1309687"/>
        </p:xfrm>
        <a:graphic>
          <a:graphicData uri="http://schemas.openxmlformats.org/presentationml/2006/ole">
            <p:oleObj spid="_x0000_s26629" name="Package" r:id="rId6" imgW="1714680" imgH="485640" progId="Package">
              <p:embed/>
            </p:oleObj>
          </a:graphicData>
        </a:graphic>
      </p:graphicFrame>
      <p:pic>
        <p:nvPicPr>
          <p:cNvPr id="26630" name="Picture 6" descr="C:\Documents and Settings\user\Desktop\angelina-jolie1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1752600"/>
            <a:ext cx="48006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7724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4800" dirty="0" smtClean="0"/>
              <a:t>     </a:t>
            </a:r>
            <a:r>
              <a:rPr lang="en-US" sz="6000" dirty="0" smtClean="0">
                <a:solidFill>
                  <a:srgbClr val="FF0000"/>
                </a:solidFill>
              </a:rPr>
              <a:t>MORAL  ARGUMENTS     			FOR   	    	THEISTIC BELIEF</a:t>
            </a:r>
          </a:p>
          <a:p>
            <a:pPr algn="ctr">
              <a:buNone/>
            </a:pPr>
            <a:r>
              <a:rPr lang="en-US" sz="4800" b="1" dirty="0" smtClean="0"/>
              <a:t>ROBERT MERRIHEW ADAMS</a:t>
            </a:r>
          </a:p>
          <a:p>
            <a:endParaRPr lang="en-US" sz="4800" b="1" dirty="0" smtClean="0"/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81000"/>
            <a:ext cx="7772400" cy="2895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ROBERT M. ADAMS</a:t>
            </a:r>
            <a:br>
              <a:rPr lang="en-US" sz="4800" dirty="0" smtClean="0"/>
            </a:br>
            <a:r>
              <a:rPr lang="en-US" sz="4800" dirty="0" smtClean="0"/>
              <a:t>(</a:t>
            </a:r>
            <a:r>
              <a:rPr lang="en-US" sz="4800" b="1" dirty="0" smtClean="0"/>
              <a:t>1937-    </a:t>
            </a:r>
            <a:r>
              <a:rPr lang="en-US" sz="4800" dirty="0" smtClean="0"/>
              <a:t>)</a:t>
            </a:r>
            <a:br>
              <a:rPr lang="en-US" sz="4800" dirty="0" smtClean="0"/>
            </a:b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333750" y="3430588"/>
          <a:ext cx="2476500" cy="863600"/>
        </p:xfrm>
        <a:graphic>
          <a:graphicData uri="http://schemas.openxmlformats.org/presentationml/2006/ole">
            <p:oleObj spid="_x0000_s10242" name="Packager Shell Object" showAsIcon="1" r:id="rId3" imgW="2477160" imgH="863640" progId="Package">
              <p:embed/>
            </p:oleObj>
          </a:graphicData>
        </a:graphic>
      </p:graphicFrame>
      <p:pic>
        <p:nvPicPr>
          <p:cNvPr id="10243" name="Picture 3" descr="C:\Users\Tony\AppData\Local\Temp\ROBERT M. ADAM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752600"/>
            <a:ext cx="64008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2399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THE ARGUMENT FROM THE    	      </a:t>
            </a:r>
            <a:r>
              <a:rPr lang="en-US" sz="5400" b="1" dirty="0" smtClean="0">
                <a:solidFill>
                  <a:srgbClr val="00B050"/>
                </a:solidFill>
              </a:rPr>
              <a:t>NATURE  OF  </a:t>
            </a:r>
            <a:br>
              <a:rPr lang="en-US" sz="5400" b="1" dirty="0" smtClean="0">
                <a:solidFill>
                  <a:srgbClr val="00B050"/>
                </a:solidFill>
              </a:rPr>
            </a:br>
            <a:r>
              <a:rPr lang="en-US" sz="5400" b="1" dirty="0" smtClean="0">
                <a:solidFill>
                  <a:srgbClr val="00B050"/>
                </a:solidFill>
              </a:rPr>
              <a:t>      RIGHT AND WRONG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449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 smtClean="0"/>
              <a:t>           </a:t>
            </a:r>
            <a:r>
              <a:rPr lang="en-US" sz="4400" b="1" dirty="0" smtClean="0"/>
              <a:t>THIS AGAIN IS ESSENTIALLY AN ARGUMENT   THAT  IS MEANT  TO BE  </a:t>
            </a:r>
            <a:r>
              <a:rPr lang="en-US" sz="4400" b="1" dirty="0" smtClean="0">
                <a:solidFill>
                  <a:srgbClr val="7030A0"/>
                </a:solidFill>
              </a:rPr>
              <a:t>INDUCTIVELY STRONG.</a:t>
            </a:r>
            <a:r>
              <a:rPr lang="en-US" sz="4400" b="1" dirty="0" smtClean="0"/>
              <a:t> </a:t>
            </a:r>
          </a:p>
          <a:p>
            <a:pPr>
              <a:buNone/>
            </a:pPr>
            <a:r>
              <a:rPr lang="en-US" sz="4400" b="1" dirty="0" smtClean="0"/>
              <a:t>       THE HYPOTHESIS THAT  THERE  IS  A  </a:t>
            </a:r>
            <a:r>
              <a:rPr lang="en-US" sz="4400" b="1" dirty="0" smtClean="0">
                <a:solidFill>
                  <a:srgbClr val="FF0000"/>
                </a:solidFill>
              </a:rPr>
              <a:t>PERFECTLY GOOD </a:t>
            </a:r>
            <a:r>
              <a:rPr lang="en-US" sz="4400" b="1" dirty="0" smtClean="0"/>
              <a:t>BEING  IS  SUPPOSED  TO BE MADE </a:t>
            </a:r>
            <a:r>
              <a:rPr lang="en-US" sz="4400" b="1" dirty="0" smtClean="0">
                <a:solidFill>
                  <a:srgbClr val="002060"/>
                </a:solidFill>
              </a:rPr>
              <a:t>PROBABLE </a:t>
            </a:r>
            <a:r>
              <a:rPr lang="en-US" sz="4400" b="1" dirty="0" smtClean="0"/>
              <a:t>BY  ADAMS’S  OBSERVATIONS ABOUT  MORAL TRUTHS.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05800" cy="216376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   AN  HYPOTHESIS  WHICH  IS SUPPOSED  TO  EXPLAIN CERTAIN     	              “DATA”: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4000" dirty="0" smtClean="0">
                <a:solidFill>
                  <a:srgbClr val="7030A0"/>
                </a:solidFill>
              </a:rPr>
              <a:t>(AH)  </a:t>
            </a:r>
            <a:r>
              <a:rPr lang="en-US" sz="4000" dirty="0" smtClean="0"/>
              <a:t>THERE  IS  A LOVING GOD WHO IS SUCH  THAT RIGHT AND WRONG   “CONSIST IN” AGREEMENT OR DISAGREEMENT  WITH  THE  WILL OR COMMANDS OF  SUCH A LOVING GOD.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ALLEGED ADVANTAGES TO THE MODIFIED DIVINE COMMAND THEORY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THIS IS AN ATTEMPT BY ADAMS TO SHOW THAT THIS HYPOTHESIS HAS SOME POSITIVE FEATURES AND IS MADE THEREBY MORE PROBABLE AS AN EXPLANATION.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ACCORDING TO </a:t>
            </a:r>
            <a:r>
              <a:rPr lang="en-US" b="1" dirty="0" smtClean="0"/>
              <a:t>AH</a:t>
            </a:r>
            <a:r>
              <a:rPr lang="en-US" dirty="0" smtClean="0"/>
              <a:t> THE PROPERTY OF RIGHTNESS IS A </a:t>
            </a:r>
            <a:r>
              <a:rPr lang="en-US" i="1" dirty="0" smtClean="0">
                <a:solidFill>
                  <a:srgbClr val="7030A0"/>
                </a:solidFill>
              </a:rPr>
              <a:t>NON-NATURAL </a:t>
            </a:r>
            <a:r>
              <a:rPr lang="en-US" dirty="0" smtClean="0"/>
              <a:t>PROPERTY. </a:t>
            </a:r>
          </a:p>
          <a:p>
            <a:pPr marL="514350" indent="-514350">
              <a:buAutoNum type="arabicParenBoth" startAt="2"/>
            </a:pPr>
            <a:r>
              <a:rPr lang="en-US" dirty="0" smtClean="0"/>
              <a:t>ACCORDING TO </a:t>
            </a:r>
            <a:r>
              <a:rPr lang="en-US" b="1" dirty="0" smtClean="0"/>
              <a:t>AH</a:t>
            </a:r>
            <a:r>
              <a:rPr lang="en-US" dirty="0" smtClean="0"/>
              <a:t>,  RIGHTNESS IS AN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7030A0"/>
                </a:solidFill>
              </a:rPr>
              <a:t>OB JECTIVE</a:t>
            </a:r>
            <a:r>
              <a:rPr lang="en-US" i="1" dirty="0" smtClean="0"/>
              <a:t> </a:t>
            </a:r>
            <a:r>
              <a:rPr lang="en-US" dirty="0" smtClean="0"/>
              <a:t>FEATURE OF ACTIONS.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990600"/>
          </a:xfrm>
        </p:spPr>
        <p:txBody>
          <a:bodyPr>
            <a:noAutofit/>
          </a:bodyPr>
          <a:lstStyle/>
          <a:p>
            <a:r>
              <a:rPr lang="en-US" b="1" dirty="0" smtClean="0"/>
              <a:t>“WRONG MEANING”</a:t>
            </a:r>
            <a:r>
              <a:rPr lang="en-US" sz="4400" b="1" dirty="0" smtClean="0"/>
              <a:t> OBJECTION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7724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   </a:t>
            </a:r>
            <a:r>
              <a:rPr lang="en-US" sz="4000" dirty="0" smtClean="0"/>
              <a:t>“</a:t>
            </a:r>
            <a:r>
              <a:rPr lang="en-US" sz="4000" i="1" dirty="0" smtClean="0">
                <a:solidFill>
                  <a:srgbClr val="FF0000"/>
                </a:solidFill>
              </a:rPr>
              <a:t>AGREES WITH THE COMMANDS OF GOD</a:t>
            </a:r>
            <a:r>
              <a:rPr lang="en-US" sz="4000" dirty="0" smtClean="0"/>
              <a:t>”  IS  </a:t>
            </a:r>
            <a:r>
              <a:rPr lang="en-US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NOT 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smtClean="0"/>
              <a:t>WHAT MOST PEOPLE MEAN  BY  “</a:t>
            </a:r>
            <a:r>
              <a:rPr lang="en-US" sz="4000" i="1" dirty="0" smtClean="0">
                <a:solidFill>
                  <a:srgbClr val="FF0000"/>
                </a:solidFill>
              </a:rPr>
              <a:t>RIGHT</a:t>
            </a:r>
            <a:r>
              <a:rPr lang="en-US" sz="4000" dirty="0" smtClean="0"/>
              <a:t>”.     </a:t>
            </a:r>
            <a:r>
              <a:rPr lang="en-US" sz="3600" dirty="0" smtClean="0"/>
              <a:t>	</a:t>
            </a:r>
          </a:p>
          <a:p>
            <a:pPr>
              <a:buNone/>
            </a:pP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         EVEN  ATHEISTS MAY BELIEVE THAT  SOME  THINGS ARE OBJECTIVELY RIGHT (OR GOOD), BUT THEY DON’T BELIEVE IN GOD.  SO  THEY CERTAINLY DON’T MEAN THIS  BY  “</a:t>
            </a:r>
            <a:r>
              <a:rPr lang="en-US" sz="36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RIGHT”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 (SIMILARLY FOR “</a:t>
            </a:r>
            <a:r>
              <a:rPr lang="en-US" sz="36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WRONG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”).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ADAMS’ REPLY TO THIS OBJECTION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>
                <a:solidFill>
                  <a:srgbClr val="7030A0"/>
                </a:solidFill>
              </a:rPr>
              <a:t>‘MODIFIED DIVINE COMMAND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THEORY ‘</a:t>
            </a:r>
          </a:p>
          <a:p>
            <a:pPr>
              <a:buNone/>
            </a:pPr>
            <a:r>
              <a:rPr lang="en-US" dirty="0" smtClean="0"/>
              <a:t>DOES NOT CLAIM THAT ‘RIGHT’ (AS APPLIED TO </a:t>
            </a:r>
          </a:p>
          <a:p>
            <a:pPr>
              <a:buNone/>
            </a:pPr>
            <a:r>
              <a:rPr lang="en-US" dirty="0" smtClean="0"/>
              <a:t>ACTIONS)  </a:t>
            </a:r>
            <a:r>
              <a:rPr lang="en-US" b="1" i="1" dirty="0" smtClean="0">
                <a:solidFill>
                  <a:srgbClr val="C00000"/>
                </a:solidFill>
              </a:rPr>
              <a:t>MEANS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SAME AS ‘COMMANDED</a:t>
            </a:r>
          </a:p>
          <a:p>
            <a:pPr>
              <a:buNone/>
            </a:pPr>
            <a:r>
              <a:rPr lang="en-US" dirty="0" smtClean="0"/>
              <a:t>(OR WILLED) BY A LOVING GOD.’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RATHER,  THE HYPOTHESIS  (</a:t>
            </a:r>
            <a:r>
              <a:rPr lang="en-US" b="1" dirty="0" smtClean="0"/>
              <a:t>AH</a:t>
            </a:r>
            <a:r>
              <a:rPr lang="en-US" dirty="0" smtClean="0"/>
              <a:t>)  IS THAT THE </a:t>
            </a:r>
          </a:p>
          <a:p>
            <a:pPr>
              <a:buNone/>
            </a:pPr>
            <a:r>
              <a:rPr lang="en-US" dirty="0" smtClean="0"/>
              <a:t>TERM  ‘RIGHT’  </a:t>
            </a:r>
            <a:r>
              <a:rPr lang="en-US" b="1" i="1" dirty="0" smtClean="0">
                <a:solidFill>
                  <a:srgbClr val="C00000"/>
                </a:solidFill>
              </a:rPr>
              <a:t>STANDS FOR  </a:t>
            </a:r>
            <a:r>
              <a:rPr lang="en-US" dirty="0" smtClean="0"/>
              <a:t>THE PROPERTY OF </a:t>
            </a:r>
          </a:p>
          <a:p>
            <a:pPr>
              <a:buNone/>
            </a:pPr>
            <a:r>
              <a:rPr lang="en-US" i="1" dirty="0" smtClean="0"/>
              <a:t>BEING  COMMANDED (OR  WILLED) BY A </a:t>
            </a:r>
          </a:p>
          <a:p>
            <a:pPr>
              <a:buNone/>
            </a:pPr>
            <a:r>
              <a:rPr lang="en-US" i="1" dirty="0" smtClean="0"/>
              <a:t>LOVING GOD.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EXPLANATION:    </a:t>
            </a:r>
            <a:r>
              <a:rPr lang="en-US" dirty="0" smtClean="0"/>
              <a:t> ADAMS  IS HERE APPEALING TO </a:t>
            </a:r>
          </a:p>
          <a:p>
            <a:pPr>
              <a:buNone/>
            </a:pPr>
            <a:r>
              <a:rPr lang="en-US" dirty="0" smtClean="0"/>
              <a:t>SOME NEW IDEAS IN </a:t>
            </a:r>
            <a:r>
              <a:rPr lang="en-US" dirty="0" smtClean="0">
                <a:solidFill>
                  <a:srgbClr val="00B050"/>
                </a:solidFill>
              </a:rPr>
              <a:t>THE PHILOSOPHY OF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LANGUAGE </a:t>
            </a:r>
            <a:r>
              <a:rPr lang="en-US" dirty="0" smtClean="0"/>
              <a:t>(!).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SAUL KRIPKE  </a:t>
            </a:r>
            <a:r>
              <a:rPr lang="en-US" dirty="0" smtClean="0"/>
              <a:t>HAS  ARGUED  THAT  GENERAL </a:t>
            </a:r>
          </a:p>
          <a:p>
            <a:pPr>
              <a:buNone/>
            </a:pPr>
            <a:r>
              <a:rPr lang="en-US" dirty="0" smtClean="0"/>
              <a:t>TERMS,  E.G. ‘</a:t>
            </a:r>
            <a:r>
              <a:rPr lang="en-US" dirty="0" smtClean="0">
                <a:solidFill>
                  <a:srgbClr val="7030A0"/>
                </a:solidFill>
              </a:rPr>
              <a:t>HEAT</a:t>
            </a:r>
            <a:r>
              <a:rPr lang="en-US" dirty="0" smtClean="0"/>
              <a:t>’ ,  </a:t>
            </a:r>
            <a:r>
              <a:rPr lang="en-US" dirty="0" smtClean="0">
                <a:solidFill>
                  <a:srgbClr val="0070C0"/>
                </a:solidFill>
              </a:rPr>
              <a:t>STAND  FOR  </a:t>
            </a:r>
            <a:r>
              <a:rPr lang="en-US" dirty="0" smtClean="0"/>
              <a:t>CERTAIN </a:t>
            </a:r>
          </a:p>
          <a:p>
            <a:pPr>
              <a:buNone/>
            </a:pPr>
            <a:r>
              <a:rPr lang="en-US" dirty="0" smtClean="0"/>
              <a:t>PROPERTIES ,  BUT THEY DON’T  </a:t>
            </a:r>
            <a:r>
              <a:rPr lang="en-US" dirty="0" smtClean="0">
                <a:solidFill>
                  <a:srgbClr val="0070C0"/>
                </a:solidFill>
              </a:rPr>
              <a:t>MEAN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OR  </a:t>
            </a:r>
          </a:p>
          <a:p>
            <a:pPr>
              <a:buNone/>
            </a:pPr>
            <a:r>
              <a:rPr lang="en-US" dirty="0" smtClean="0"/>
              <a:t>CONVEY EVERYTHING THAT IS TRUE OF THE </a:t>
            </a:r>
          </a:p>
          <a:p>
            <a:pPr>
              <a:buNone/>
            </a:pPr>
            <a:r>
              <a:rPr lang="en-US" dirty="0" smtClean="0"/>
              <a:t>PROPERTY.   IN THE CASE OF ‘</a:t>
            </a:r>
            <a:r>
              <a:rPr lang="en-US" dirty="0" smtClean="0">
                <a:solidFill>
                  <a:srgbClr val="7030A0"/>
                </a:solidFill>
              </a:rPr>
              <a:t>HEAT</a:t>
            </a:r>
            <a:r>
              <a:rPr lang="en-US" dirty="0" smtClean="0"/>
              <a:t>’ , THE PROPERTY </a:t>
            </a:r>
          </a:p>
          <a:p>
            <a:pPr>
              <a:buNone/>
            </a:pPr>
            <a:r>
              <a:rPr lang="en-US" dirty="0" smtClean="0"/>
              <a:t>THAT IT </a:t>
            </a:r>
            <a:r>
              <a:rPr lang="en-US" dirty="0" smtClean="0">
                <a:solidFill>
                  <a:srgbClr val="0070C0"/>
                </a:solidFill>
              </a:rPr>
              <a:t>STANDS FOR </a:t>
            </a:r>
            <a:r>
              <a:rPr lang="en-US" dirty="0" smtClean="0"/>
              <a:t>IS: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HAVING ITS MOLECULES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IN MOTION.   </a:t>
            </a:r>
            <a:r>
              <a:rPr lang="en-US" dirty="0" smtClean="0"/>
              <a:t>WHAT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  </a:t>
            </a:r>
            <a:r>
              <a:rPr lang="en-US" dirty="0" smtClean="0">
                <a:solidFill>
                  <a:srgbClr val="0070C0"/>
                </a:solidFill>
              </a:rPr>
              <a:t>MEANS</a:t>
            </a:r>
            <a:r>
              <a:rPr lang="en-US" dirty="0" smtClean="0"/>
              <a:t>  IS SOMETHING</a:t>
            </a:r>
          </a:p>
          <a:p>
            <a:pPr>
              <a:buNone/>
            </a:pPr>
            <a:r>
              <a:rPr lang="en-US" dirty="0" smtClean="0"/>
              <a:t> ELSE.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JEFFREY DAHMER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581400" y="3276600"/>
          <a:ext cx="1993900" cy="863600"/>
        </p:xfrm>
        <a:graphic>
          <a:graphicData uri="http://schemas.openxmlformats.org/presentationml/2006/ole">
            <p:oleObj spid="_x0000_s1026" name="Packager Shell Object" showAsIcon="1" r:id="rId3" imgW="1994400" imgH="863640" progId="Package">
              <p:embed/>
            </p:oleObj>
          </a:graphicData>
        </a:graphic>
      </p:graphicFrame>
      <p:pic>
        <p:nvPicPr>
          <p:cNvPr id="1027" name="Picture 3" descr="C:\Users\Tony\AppData\Local\Temp\Jeffrey Dahm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76400"/>
            <a:ext cx="29718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SAUL KRIPKE</a:t>
            </a:r>
            <a:br>
              <a:rPr lang="en-US" dirty="0" smtClean="0"/>
            </a:br>
            <a:r>
              <a:rPr lang="en-US" dirty="0" smtClean="0"/>
              <a:t>(1940 -     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94150" y="3431381"/>
          <a:ext cx="1155700" cy="863600"/>
        </p:xfrm>
        <a:graphic>
          <a:graphicData uri="http://schemas.openxmlformats.org/presentationml/2006/ole">
            <p:oleObj spid="_x0000_s29698" name="Packager Shell Object" showAsIcon="1" r:id="rId3" imgW="1155960" imgH="863640" progId="Package">
              <p:embed/>
            </p:oleObj>
          </a:graphicData>
        </a:graphic>
      </p:graphicFrame>
      <p:pic>
        <p:nvPicPr>
          <p:cNvPr id="29699" name="Picture 3" descr="C:\Users\Tony\AppData\Local\Temp\KRIPK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752600"/>
            <a:ext cx="41910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HILARY PUTNAM AND SAUL KRIPKE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200400" y="3431381"/>
          <a:ext cx="2743200" cy="863600"/>
        </p:xfrm>
        <a:graphic>
          <a:graphicData uri="http://schemas.openxmlformats.org/presentationml/2006/ole">
            <p:oleObj spid="_x0000_s30722" name="Packager Shell Object" showAsIcon="1" r:id="rId3" imgW="2743920" imgH="863640" progId="Package">
              <p:embed/>
            </p:oleObj>
          </a:graphicData>
        </a:graphic>
      </p:graphicFrame>
      <p:pic>
        <p:nvPicPr>
          <p:cNvPr id="30723" name="Picture 3" descr="C:\Users\Tony\AppData\Local\Temp\KRIPKE AND PUTN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447800"/>
            <a:ext cx="52578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7010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/>
              <a:t>ADAMS’  </a:t>
            </a:r>
            <a:r>
              <a:rPr lang="en-US" sz="3200" b="1" dirty="0" smtClean="0"/>
              <a:t>THEORY  OR  HYPOTHESIS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AH)</a:t>
            </a:r>
            <a:r>
              <a:rPr lang="en-US" sz="3200" dirty="0" smtClean="0"/>
              <a:t> IS</a:t>
            </a:r>
          </a:p>
          <a:p>
            <a:pPr lvl="1">
              <a:buNone/>
            </a:pPr>
            <a:r>
              <a:rPr lang="en-US" sz="3200" dirty="0" smtClean="0"/>
              <a:t>THAT  THE TERM ‘</a:t>
            </a:r>
            <a:r>
              <a:rPr lang="en-US" sz="3200" dirty="0" smtClean="0">
                <a:solidFill>
                  <a:srgbClr val="0070C0"/>
                </a:solidFill>
              </a:rPr>
              <a:t>RIGHT</a:t>
            </a:r>
            <a:r>
              <a:rPr lang="en-US" sz="3200" dirty="0" smtClean="0"/>
              <a:t>’  </a:t>
            </a:r>
            <a:r>
              <a:rPr lang="en-US" sz="3200" dirty="0" smtClean="0">
                <a:solidFill>
                  <a:srgbClr val="C00000"/>
                </a:solidFill>
              </a:rPr>
              <a:t>STANDS FOR </a:t>
            </a:r>
            <a:r>
              <a:rPr lang="en-US" sz="3200" dirty="0" smtClean="0"/>
              <a:t>THE  </a:t>
            </a:r>
          </a:p>
          <a:p>
            <a:pPr lvl="1">
              <a:buNone/>
            </a:pPr>
            <a:r>
              <a:rPr lang="en-US" sz="3200" dirty="0" smtClean="0"/>
              <a:t>PROPERTY  OF  </a:t>
            </a:r>
            <a:r>
              <a:rPr lang="en-US" sz="3200" i="1" dirty="0" smtClean="0"/>
              <a:t>BEING COMMANDED BY A </a:t>
            </a:r>
          </a:p>
          <a:p>
            <a:pPr lvl="1">
              <a:buNone/>
            </a:pPr>
            <a:r>
              <a:rPr lang="en-US" sz="3200" i="1" dirty="0" smtClean="0"/>
              <a:t>LOVING GOD. </a:t>
            </a:r>
          </a:p>
          <a:p>
            <a:pPr lvl="1">
              <a:buNone/>
            </a:pPr>
            <a:endParaRPr lang="en-US" sz="3200" i="1" dirty="0" smtClean="0"/>
          </a:p>
          <a:p>
            <a:pPr lvl="1"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IT </a:t>
            </a:r>
            <a:r>
              <a:rPr lang="en-US" dirty="0" smtClean="0">
                <a:solidFill>
                  <a:srgbClr val="C00000"/>
                </a:solidFill>
              </a:rPr>
              <a:t>MEANS</a:t>
            </a:r>
            <a:r>
              <a:rPr lang="en-US" dirty="0" smtClean="0"/>
              <a:t> SOMETHING THAT IS COMMON </a:t>
            </a:r>
          </a:p>
          <a:p>
            <a:pPr>
              <a:buNone/>
            </a:pPr>
            <a:r>
              <a:rPr lang="en-US" dirty="0" smtClean="0"/>
              <a:t>TO ATHEISTS AND THEISTS (AND AGNOSTICS) </a:t>
            </a:r>
          </a:p>
          <a:p>
            <a:pPr>
              <a:buNone/>
            </a:pPr>
            <a:r>
              <a:rPr lang="en-US" dirty="0" smtClean="0"/>
              <a:t>WHEN THEY SPEAK OF CERTAIN ACTIONS AS </a:t>
            </a:r>
          </a:p>
          <a:p>
            <a:pPr>
              <a:buNone/>
            </a:pPr>
            <a:r>
              <a:rPr lang="en-US" dirty="0" smtClean="0"/>
              <a:t>BEING  </a:t>
            </a:r>
            <a:r>
              <a:rPr lang="en-US" dirty="0" smtClean="0">
                <a:solidFill>
                  <a:srgbClr val="00B050"/>
                </a:solidFill>
              </a:rPr>
              <a:t>MORALLY RIGHT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‘EUTHYPHRO OBJECTION’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(1)  IF THE </a:t>
            </a:r>
            <a:r>
              <a:rPr lang="en-US" sz="3600" dirty="0" smtClean="0">
                <a:solidFill>
                  <a:srgbClr val="7030A0"/>
                </a:solidFill>
              </a:rPr>
              <a:t>RIGHTNESS</a:t>
            </a:r>
            <a:r>
              <a:rPr lang="en-US" sz="3600" dirty="0" smtClean="0"/>
              <a:t> OF AN ACTION DEPENDS ON THE </a:t>
            </a:r>
            <a:r>
              <a:rPr lang="en-US" sz="3600" dirty="0" smtClean="0">
                <a:solidFill>
                  <a:srgbClr val="0070C0"/>
                </a:solidFill>
              </a:rPr>
              <a:t>COMMANDS OF A LOVING GOD</a:t>
            </a:r>
            <a:r>
              <a:rPr lang="en-US" sz="3600" dirty="0" smtClean="0"/>
              <a:t>, THEN HE COULD HAVE COMMANDED THAT WE BE CRUEL TO OUR NEIGHBORS.</a:t>
            </a:r>
          </a:p>
          <a:p>
            <a:pPr>
              <a:buNone/>
            </a:pPr>
            <a:r>
              <a:rPr lang="en-US" sz="3600" dirty="0" smtClean="0"/>
              <a:t>(2)  IF GOD HAD </a:t>
            </a:r>
            <a:r>
              <a:rPr lang="en-US" sz="3600" dirty="0" smtClean="0">
                <a:solidFill>
                  <a:srgbClr val="0070C0"/>
                </a:solidFill>
              </a:rPr>
              <a:t>COMMANDED </a:t>
            </a:r>
            <a:r>
              <a:rPr lang="en-US" sz="3600" dirty="0" smtClean="0"/>
              <a:t>THAT WE BE CRUEL TO OUR NEIGHBORS, THEN (ACCORDING TO </a:t>
            </a:r>
            <a:r>
              <a:rPr lang="en-US" sz="3600" b="1" dirty="0" smtClean="0"/>
              <a:t>AH</a:t>
            </a:r>
            <a:r>
              <a:rPr lang="en-US" sz="3600" dirty="0" smtClean="0"/>
              <a:t>)  IT </a:t>
            </a:r>
            <a:r>
              <a:rPr lang="en-US" sz="3600" dirty="0" smtClean="0">
                <a:solidFill>
                  <a:srgbClr val="FF0000"/>
                </a:solidFill>
              </a:rPr>
              <a:t>WOULD HAVE BEEN </a:t>
            </a:r>
            <a:r>
              <a:rPr lang="en-US" sz="3600" dirty="0" smtClean="0">
                <a:solidFill>
                  <a:srgbClr val="7030A0"/>
                </a:solidFill>
              </a:rPr>
              <a:t>RIGHT </a:t>
            </a:r>
            <a:r>
              <a:rPr lang="en-US" sz="3600" dirty="0" smtClean="0"/>
              <a:t>TO BE CRUEL TO OUR NEIGHBORS.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BUT:</a:t>
            </a:r>
          </a:p>
          <a:p>
            <a:pPr marL="742950" indent="-742950">
              <a:buAutoNum type="arabicParenBoth" startAt="3"/>
            </a:pPr>
            <a:r>
              <a:rPr lang="en-US" sz="3600" dirty="0" smtClean="0"/>
              <a:t>IT </a:t>
            </a:r>
            <a:r>
              <a:rPr lang="en-US" sz="3600" b="1" dirty="0" smtClean="0">
                <a:solidFill>
                  <a:srgbClr val="FF0000"/>
                </a:solidFill>
              </a:rPr>
              <a:t>COULD NOT HAVE BEEN  </a:t>
            </a:r>
            <a:r>
              <a:rPr lang="en-US" sz="3600" dirty="0" smtClean="0"/>
              <a:t>RIGHT TO BE  CRUEL TO OUR NEIGHBORS. </a:t>
            </a:r>
          </a:p>
          <a:p>
            <a:pPr marL="742950" indent="-74295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THEREFORE:</a:t>
            </a:r>
          </a:p>
          <a:p>
            <a:pPr>
              <a:buNone/>
            </a:pPr>
            <a:r>
              <a:rPr lang="en-US" sz="3600" dirty="0" smtClean="0"/>
              <a:t>(4)  THE </a:t>
            </a:r>
            <a:r>
              <a:rPr lang="en-US" sz="3600" dirty="0" smtClean="0">
                <a:solidFill>
                  <a:srgbClr val="7030A0"/>
                </a:solidFill>
              </a:rPr>
              <a:t>RIGHTNESS </a:t>
            </a:r>
            <a:r>
              <a:rPr lang="en-US" sz="3600" dirty="0" smtClean="0"/>
              <a:t>OF AN ACTION CANNOT  DEPEND ON THE WILL OF GOD – HENCE </a:t>
            </a:r>
            <a:r>
              <a:rPr lang="en-US" sz="3600" b="1" dirty="0" smtClean="0"/>
              <a:t>AH </a:t>
            </a:r>
            <a:r>
              <a:rPr lang="en-US" sz="3600" dirty="0" smtClean="0"/>
              <a:t>IS FALSE.</a:t>
            </a:r>
            <a:endParaRPr lang="en-US" sz="36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ADAMS’ REPLY TO THE EUTHYPHRO OBJECTION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ADAMS’ REPLY TO THIS OBJECTION IS RATHER </a:t>
            </a:r>
          </a:p>
          <a:p>
            <a:pPr>
              <a:buNone/>
            </a:pPr>
            <a:r>
              <a:rPr lang="en-US" dirty="0" smtClean="0"/>
              <a:t>COMPLICATED.  </a:t>
            </a:r>
          </a:p>
          <a:p>
            <a:pPr marL="571500" indent="-571500">
              <a:buAutoNum type="romanUcParenBoth"/>
            </a:pPr>
            <a:r>
              <a:rPr lang="en-US" dirty="0" smtClean="0"/>
              <a:t>A  GOD WHO COMMANDED CRUELTY </a:t>
            </a:r>
            <a:r>
              <a:rPr lang="en-US" dirty="0" smtClean="0">
                <a:solidFill>
                  <a:srgbClr val="7030A0"/>
                </a:solidFill>
              </a:rPr>
              <a:t>WOULD NOT BE A LOVING GOD. </a:t>
            </a:r>
            <a:r>
              <a:rPr lang="en-US" dirty="0" smtClean="0"/>
              <a:t> THE MODIFIED DIVINE COMMAND THEORY (</a:t>
            </a:r>
            <a:r>
              <a:rPr lang="en-US" b="1" dirty="0" smtClean="0"/>
              <a:t>AH</a:t>
            </a:r>
            <a:r>
              <a:rPr lang="en-US" dirty="0" smtClean="0"/>
              <a:t>) DOES NOT IMPLY THAT IT  WOULD BE WRONG TO DISOBEY SUCH A COMMAND.</a:t>
            </a:r>
          </a:p>
          <a:p>
            <a:pPr marL="571500" indent="-571500">
              <a:buNone/>
            </a:pPr>
            <a:r>
              <a:rPr lang="en-US" dirty="0" smtClean="0"/>
              <a:t>THIS, I BELIEVE, IS SUPPOSED TO BE A REJECTION OF </a:t>
            </a:r>
            <a:r>
              <a:rPr lang="en-US" dirty="0" smtClean="0">
                <a:solidFill>
                  <a:srgbClr val="FF0000"/>
                </a:solidFill>
              </a:rPr>
              <a:t>PREMISE (2).  </a:t>
            </a:r>
            <a:r>
              <a:rPr lang="en-US" dirty="0" smtClean="0"/>
              <a:t>IT TAKES  A BIT OF CAREFUL THINKING TO SEE THIS,  BUT ADAMS IS  CORRECT ABOUT THIS POINT.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DIFFERENT REPLY TO THE EUTHYPHRO OBJECTION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 IT IS MAINTAINED (BY THE THEIST)  THAT GOD IS </a:t>
            </a:r>
            <a:r>
              <a:rPr lang="en-US" i="1" dirty="0" smtClean="0">
                <a:solidFill>
                  <a:srgbClr val="FF0000"/>
                </a:solidFill>
              </a:rPr>
              <a:t>NECESSARILY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ALL-GOOD – AND NOT JUST (</a:t>
            </a:r>
            <a:r>
              <a:rPr lang="en-US" dirty="0" smtClean="0">
                <a:solidFill>
                  <a:srgbClr val="00B050"/>
                </a:solidFill>
              </a:rPr>
              <a:t>CONTINGENTLY</a:t>
            </a:r>
            <a:r>
              <a:rPr lang="en-US" dirty="0" smtClean="0"/>
              <a:t>) ALL-GOOD, THEN HE MAY REPLY THAT  PREMISE (1) IS FALSE.  ON THIS HYPOTHESIS, GOD </a:t>
            </a:r>
            <a:r>
              <a:rPr lang="en-US" i="1" dirty="0" smtClean="0"/>
              <a:t>COULD NOT </a:t>
            </a:r>
            <a:r>
              <a:rPr lang="en-US" dirty="0" smtClean="0"/>
              <a:t>HAVE COMMANDED THAT WE BE CRUEL TO OUR NEIGHBORS.  (THIS ASSUMES THAT THE THEIST AGREES THAT CRUELTY COULD NOT HAVE BEEN A RIGHT KIND OF ACTION.)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/>
          <a:lstStyle/>
          <a:p>
            <a:r>
              <a:rPr lang="en-US" dirty="0" smtClean="0"/>
              <a:t>SUCH A THEIST NEED NOT REJECT ADAMS’ </a:t>
            </a:r>
            <a:r>
              <a:rPr lang="en-US" dirty="0" smtClean="0">
                <a:solidFill>
                  <a:srgbClr val="7030A0"/>
                </a:solidFill>
              </a:rPr>
              <a:t>MODIFIED DIVINE COMMAND THEORY</a:t>
            </a:r>
            <a:r>
              <a:rPr lang="en-US" dirty="0" smtClean="0"/>
              <a:t> (</a:t>
            </a:r>
            <a:r>
              <a:rPr lang="en-US" b="1" dirty="0" smtClean="0"/>
              <a:t>AH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BUT THERE WOULD BE LITTLE MOTIVATION FOR  HIM (OR HER) TO COMPLICATE THE DIVINE COMMAND THEORY IN THIS WAY.  TO REBUT THE “</a:t>
            </a:r>
            <a:r>
              <a:rPr lang="en-US" dirty="0" smtClean="0">
                <a:solidFill>
                  <a:srgbClr val="FF0000"/>
                </a:solidFill>
              </a:rPr>
              <a:t>WRONG MEANING OBJECTION</a:t>
            </a:r>
            <a:r>
              <a:rPr lang="en-US" dirty="0" smtClean="0"/>
              <a:t>”, THE THEIST WOULD STILL NEED TO AVOID CLAIMING THAT HE (OR SHE) IS OFFERING A </a:t>
            </a:r>
            <a:r>
              <a:rPr lang="en-US" dirty="0" smtClean="0">
                <a:solidFill>
                  <a:srgbClr val="00B050"/>
                </a:solidFill>
              </a:rPr>
              <a:t>DEFINITION </a:t>
            </a:r>
            <a:r>
              <a:rPr lang="en-US" dirty="0" smtClean="0"/>
              <a:t>OF RIGHT (AND WRONG),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ADOLF HITLER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71900" y="3430588"/>
          <a:ext cx="1600200" cy="863600"/>
        </p:xfrm>
        <a:graphic>
          <a:graphicData uri="http://schemas.openxmlformats.org/presentationml/2006/ole">
            <p:oleObj spid="_x0000_s2050" name="Packager Shell Object" showAsIcon="1" r:id="rId3" imgW="1600560" imgH="863640" progId="Package">
              <p:embed/>
            </p:oleObj>
          </a:graphicData>
        </a:graphic>
      </p:graphicFrame>
      <p:pic>
        <p:nvPicPr>
          <p:cNvPr id="2051" name="Picture 3" descr="C:\Users\Tony\AppData\Local\Temp\Adolf hitl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3284220" cy="3512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JOSEF STALIN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89400" y="3430588"/>
          <a:ext cx="965200" cy="863600"/>
        </p:xfrm>
        <a:graphic>
          <a:graphicData uri="http://schemas.openxmlformats.org/presentationml/2006/ole">
            <p:oleObj spid="_x0000_s3074" name="Packager Shell Object" showAsIcon="1" r:id="rId3" imgW="965520" imgH="863640" progId="Package">
              <p:embed/>
            </p:oleObj>
          </a:graphicData>
        </a:graphic>
      </p:graphicFrame>
      <p:pic>
        <p:nvPicPr>
          <p:cNvPr id="3075" name="Picture 3" descr="C:\Users\Tony\AppData\Local\Temp\stal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981200"/>
            <a:ext cx="25908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			POL POT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94150" y="3430588"/>
          <a:ext cx="1155700" cy="863600"/>
        </p:xfrm>
        <a:graphic>
          <a:graphicData uri="http://schemas.openxmlformats.org/presentationml/2006/ole">
            <p:oleObj spid="_x0000_s4098" name="Packager Shell Object" showAsIcon="1" r:id="rId3" imgW="1155960" imgH="863640" progId="Package">
              <p:embed/>
            </p:oleObj>
          </a:graphicData>
        </a:graphic>
      </p:graphicFrame>
      <p:pic>
        <p:nvPicPr>
          <p:cNvPr id="4099" name="Picture 3" descr="C:\Users\Tony\AppData\Local\Temp\Pol Po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MOTHER TERESA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38550" y="3430588"/>
          <a:ext cx="1866900" cy="863600"/>
        </p:xfrm>
        <a:graphic>
          <a:graphicData uri="http://schemas.openxmlformats.org/presentationml/2006/ole">
            <p:oleObj spid="_x0000_s5122" name="Packager Shell Object" showAsIcon="1" r:id="rId3" imgW="1867320" imgH="863640" progId="Package">
              <p:embed/>
            </p:oleObj>
          </a:graphicData>
        </a:graphic>
      </p:graphicFrame>
      <p:pic>
        <p:nvPicPr>
          <p:cNvPr id="5123" name="Picture 3" descr="C:\Users\Tony\AppData\Local\Temp\mother tere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905000"/>
            <a:ext cx="3733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ALBERT SCHWEITZER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70300" y="3430588"/>
          <a:ext cx="1803400" cy="863600"/>
        </p:xfrm>
        <a:graphic>
          <a:graphicData uri="http://schemas.openxmlformats.org/presentationml/2006/ole">
            <p:oleObj spid="_x0000_s9218" name="Packager Shell Object" showAsIcon="1" r:id="rId3" imgW="1803960" imgH="863640" progId="Package">
              <p:embed/>
            </p:oleObj>
          </a:graphicData>
        </a:graphic>
      </p:graphicFrame>
      <p:pic>
        <p:nvPicPr>
          <p:cNvPr id="9219" name="Picture 3" descr="C:\Users\Tony\AppData\Local\Temp\SCHWEITZ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676400"/>
            <a:ext cx="2895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MARTIN LUTHER KING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41700" y="3430588"/>
          <a:ext cx="2260600" cy="863600"/>
        </p:xfrm>
        <a:graphic>
          <a:graphicData uri="http://schemas.openxmlformats.org/presentationml/2006/ole">
            <p:oleObj spid="_x0000_s6146" name="Packager Shell Object" showAsIcon="1" r:id="rId3" imgW="2261160" imgH="863640" progId="Package">
              <p:embed/>
            </p:oleObj>
          </a:graphicData>
        </a:graphic>
      </p:graphicFrame>
      <p:pic>
        <p:nvPicPr>
          <p:cNvPr id="6147" name="Picture 3" descr="C:\Users\Tony\AppData\Local\Temp\martin luther k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600200"/>
            <a:ext cx="27432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PRESIDENT BARACK OBAMA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86150" y="3430588"/>
          <a:ext cx="2171700" cy="863600"/>
        </p:xfrm>
        <a:graphic>
          <a:graphicData uri="http://schemas.openxmlformats.org/presentationml/2006/ole">
            <p:oleObj spid="_x0000_s7170" name="Packager Shell Object" showAsIcon="1" r:id="rId3" imgW="2172240" imgH="863640" progId="Package">
              <p:embed/>
            </p:oleObj>
          </a:graphicData>
        </a:graphic>
      </p:graphicFrame>
      <p:pic>
        <p:nvPicPr>
          <p:cNvPr id="7171" name="Picture 3" descr="C:\Users\Tony\AppData\Local\Temp\barack-obama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0" y="1626870"/>
            <a:ext cx="2667000" cy="3604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743</Words>
  <Application>Microsoft Office PowerPoint</Application>
  <PresentationFormat>On-screen Show (4:3)</PresentationFormat>
  <Paragraphs>78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Packager Shell Object</vt:lpstr>
      <vt:lpstr>Package</vt:lpstr>
      <vt:lpstr>OBJECTIVE MORAL TRUTHS?</vt:lpstr>
      <vt:lpstr>      JEFFREY DAHMER</vt:lpstr>
      <vt:lpstr>  ADOLF HITLER</vt:lpstr>
      <vt:lpstr>  JOSEF STALIN</vt:lpstr>
      <vt:lpstr>     POL POT</vt:lpstr>
      <vt:lpstr>         MOTHER TERESA</vt:lpstr>
      <vt:lpstr> ALBERT SCHWEITZER</vt:lpstr>
      <vt:lpstr> MARTIN LUTHER KING   </vt:lpstr>
      <vt:lpstr>      PRESIDENT BARACK OBAMA</vt:lpstr>
      <vt:lpstr>         GOVENOR MITT ROMNEY</vt:lpstr>
      <vt:lpstr> ANGELINA JOLIE</vt:lpstr>
      <vt:lpstr>Slide 12</vt:lpstr>
      <vt:lpstr>ROBERT M. ADAMS (1937-    ) </vt:lpstr>
      <vt:lpstr>THE ARGUMENT FROM THE           NATURE  OF         RIGHT AND WRONG</vt:lpstr>
      <vt:lpstr>   AN  HYPOTHESIS  WHICH  IS SUPPOSED  TO  EXPLAIN CERTAIN                    “DATA”:</vt:lpstr>
      <vt:lpstr>ALLEGED ADVANTAGES TO THE MODIFIED DIVINE COMMAND THEORY</vt:lpstr>
      <vt:lpstr>“WRONG MEANING” OBJECTION</vt:lpstr>
      <vt:lpstr>ADAMS’ REPLY TO THIS OBJECTION</vt:lpstr>
      <vt:lpstr>Slide 19</vt:lpstr>
      <vt:lpstr>SAUL KRIPKE (1940 -     )</vt:lpstr>
      <vt:lpstr>HILARY PUTNAM AND SAUL KRIPKE</vt:lpstr>
      <vt:lpstr>Slide 22</vt:lpstr>
      <vt:lpstr>THE ‘EUTHYPHRO OBJECTION’</vt:lpstr>
      <vt:lpstr>Slide 24</vt:lpstr>
      <vt:lpstr>ADAMS’ REPLY TO THE EUTHYPHRO OBJECTION</vt:lpstr>
      <vt:lpstr>A DIFFERENT REPLY TO THE EUTHYPHRO OBJECTION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MORAL TRUTHS?</dc:title>
  <dc:creator>Curtis Anthony Anderson</dc:creator>
  <cp:lastModifiedBy>user</cp:lastModifiedBy>
  <cp:revision>26</cp:revision>
  <dcterms:created xsi:type="dcterms:W3CDTF">2012-10-08T13:11:05Z</dcterms:created>
  <dcterms:modified xsi:type="dcterms:W3CDTF">2012-10-29T18:23:18Z</dcterms:modified>
</cp:coreProperties>
</file>