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8C3D-1214-4BA0-ACB1-76D57C51607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DDD-0AF9-4F46-9E9C-A0F915ED22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3276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IMMANUEL KANT’S  THEORETICAL  MORAL ARGUMENT FOR THE EXISTENCE OF GOD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(AS  RECONSTRUCTED BY ROBERT MERRIHEW ADAMS)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800" dirty="0" smtClean="0"/>
              <a:t>  (1)  EVALUATE  ADAMS’ RECONSTRUCTION OF KANT’S PRACTICAL ARGUMENT FOR THEISTIC BELIEF (p. 20).</a:t>
            </a:r>
          </a:p>
          <a:p>
            <a:pPr>
              <a:buNone/>
            </a:pPr>
            <a:r>
              <a:rPr lang="en-US" sz="4800" dirty="0" smtClean="0"/>
              <a:t>(2) FORMULATE FULLY AND EVALUATE ADAMS’ MORAL ARGUMENT FOR PROPOSITION (K)  (p. 25).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RELIGION AND THE QUEERNESS OF MORALITY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09950" y="3431381"/>
          <a:ext cx="2324100" cy="863600"/>
        </p:xfrm>
        <a:graphic>
          <a:graphicData uri="http://schemas.openxmlformats.org/presentationml/2006/ole">
            <p:oleObj spid="_x0000_s4098" name="Packager Shell Object" showAsIcon="1" r:id="rId3" imgW="2324520" imgH="863640" progId="Package">
              <p:embed/>
            </p:oleObj>
          </a:graphicData>
        </a:graphic>
      </p:graphicFrame>
      <p:pic>
        <p:nvPicPr>
          <p:cNvPr id="4099" name="Picture 3" descr="C:\Users\Tony\AppData\Local\Temp\Mavrodes, Geo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676400"/>
            <a:ext cx="3505200" cy="4114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5943600"/>
            <a:ext cx="651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GEORGE I. MAVRODES</a:t>
            </a:r>
          </a:p>
          <a:p>
            <a:r>
              <a:rPr lang="en-US" sz="2400" dirty="0" smtClean="0"/>
              <a:t>PROFESSOR EMERITUS,  UNIVERSITY OF MICHIGAN  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FYODOR DOSTOEVSKY</a:t>
            </a:r>
            <a:br>
              <a:rPr lang="en-US" dirty="0" smtClean="0"/>
            </a:br>
            <a:r>
              <a:rPr lang="en-US" dirty="0" smtClean="0"/>
              <a:t>(1821-1881)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27450" y="3431381"/>
          <a:ext cx="1689100" cy="863600"/>
        </p:xfrm>
        <a:graphic>
          <a:graphicData uri="http://schemas.openxmlformats.org/presentationml/2006/ole">
            <p:oleObj spid="_x0000_s5122" name="Packager Shell Object" showAsIcon="1" r:id="rId3" imgW="1689480" imgH="863640" progId="Package">
              <p:embed/>
            </p:oleObj>
          </a:graphicData>
        </a:graphic>
      </p:graphicFrame>
      <p:pic>
        <p:nvPicPr>
          <p:cNvPr id="5123" name="Picture 3" descr="C:\Users\Tony\AppData\Local\Temp\doestoevs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676400"/>
            <a:ext cx="36576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DOSTOEVSKY’S PRINCIPLE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5400" dirty="0" smtClean="0"/>
              <a:t>“IF THERE IS NO GOD, THEN EVERYTHING IS PERMITTED.”</a:t>
            </a:r>
          </a:p>
          <a:p>
            <a:pPr>
              <a:buNone/>
            </a:pPr>
            <a:r>
              <a:rPr lang="en-US" sz="5400" i="1" dirty="0" smtClean="0">
                <a:solidFill>
                  <a:srgbClr val="7030A0"/>
                </a:solidFill>
              </a:rPr>
              <a:t>THE BROTHERS KARAMAZOV</a:t>
            </a:r>
            <a:endParaRPr lang="en-US" sz="54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HUME’S PRINCIPLE ABOUT “OUGHT” AND “IS”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(</a:t>
            </a:r>
            <a:r>
              <a:rPr lang="en-US" sz="3600" b="1" dirty="0" smtClean="0"/>
              <a:t>HP</a:t>
            </a:r>
            <a:r>
              <a:rPr lang="en-US" sz="3600" dirty="0" smtClean="0"/>
              <a:t>)  IT IS </a:t>
            </a:r>
            <a:r>
              <a:rPr lang="en-US" sz="3600" dirty="0" smtClean="0">
                <a:solidFill>
                  <a:srgbClr val="7030A0"/>
                </a:solidFill>
              </a:rPr>
              <a:t>IMPOSSIBLE TO VALIDLY DEDUCE </a:t>
            </a:r>
            <a:r>
              <a:rPr lang="en-US" sz="3600" dirty="0" smtClean="0"/>
              <a:t>AN “</a:t>
            </a:r>
            <a:r>
              <a:rPr lang="en-US" sz="3600" i="1" dirty="0" smtClean="0"/>
              <a:t>OUGHT</a:t>
            </a:r>
            <a:r>
              <a:rPr lang="en-US" sz="3600" dirty="0" smtClean="0"/>
              <a:t> -STATEMENT” FROM “</a:t>
            </a:r>
            <a:r>
              <a:rPr lang="en-US" sz="3600" i="1" dirty="0" smtClean="0"/>
              <a:t>IS-</a:t>
            </a:r>
            <a:r>
              <a:rPr lang="en-US" sz="3600" dirty="0" smtClean="0"/>
              <a:t> STATEMENTS.”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ANOTHER VERSION:  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(</a:t>
            </a:r>
            <a:r>
              <a:rPr lang="en-US" sz="3600" b="1" dirty="0" smtClean="0"/>
              <a:t>HP*</a:t>
            </a:r>
            <a:r>
              <a:rPr lang="en-US" sz="3600" dirty="0" smtClean="0"/>
              <a:t>)  </a:t>
            </a:r>
            <a:r>
              <a:rPr lang="en-US" sz="3600" dirty="0" smtClean="0">
                <a:solidFill>
                  <a:srgbClr val="00B050"/>
                </a:solidFill>
              </a:rPr>
              <a:t>NO</a:t>
            </a:r>
            <a:r>
              <a:rPr lang="en-US" sz="3600" dirty="0" smtClean="0"/>
              <a:t> ARGUMENT WITH PURELY FACTUAL-STATEMENTS AS PREMISES AND A VALUE- STATEMENT AS CONCLUSION CAN BE </a:t>
            </a:r>
            <a:r>
              <a:rPr lang="en-US" sz="3600" dirty="0" smtClean="0">
                <a:solidFill>
                  <a:srgbClr val="7030A0"/>
                </a:solidFill>
              </a:rPr>
              <a:t>DEDUCTIVELY VALID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DAVID HUME                  </a:t>
            </a:r>
            <a:br>
              <a:rPr lang="en-US" dirty="0" smtClean="0"/>
            </a:br>
            <a:r>
              <a:rPr lang="en-US" dirty="0" smtClean="0"/>
              <a:t> (1711-1776)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33800" y="3431381"/>
          <a:ext cx="1676400" cy="863600"/>
        </p:xfrm>
        <a:graphic>
          <a:graphicData uri="http://schemas.openxmlformats.org/presentationml/2006/ole">
            <p:oleObj spid="_x0000_s7170" name="Packager Shell Object" showAsIcon="1" r:id="rId3" imgW="1676880" imgH="863640" progId="Package">
              <p:embed/>
            </p:oleObj>
          </a:graphicData>
        </a:graphic>
      </p:graphicFrame>
      <p:pic>
        <p:nvPicPr>
          <p:cNvPr id="7171" name="Picture 3" descr="C:\Users\Tony\AppData\Local\Temp\david-hu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905000"/>
            <a:ext cx="3809999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IMMANUEL KANT</a:t>
            </a:r>
            <a:br>
              <a:rPr lang="en-US" dirty="0" smtClean="0"/>
            </a:br>
            <a:r>
              <a:rPr lang="en-US" dirty="0" smtClean="0"/>
              <a:t>(1724-1804)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00500" y="3431381"/>
          <a:ext cx="1143000" cy="863600"/>
        </p:xfrm>
        <a:graphic>
          <a:graphicData uri="http://schemas.openxmlformats.org/presentationml/2006/ole">
            <p:oleObj spid="_x0000_s1026" name="Packager Shell Object" showAsIcon="1" r:id="rId3" imgW="1143360" imgH="863640" progId="Package">
              <p:embed/>
            </p:oleObj>
          </a:graphicData>
        </a:graphic>
      </p:graphicFrame>
      <p:pic>
        <p:nvPicPr>
          <p:cNvPr id="1027" name="Picture 3" descr="C:\Users\Tony\AppData\Local\Temp\I KA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676400"/>
            <a:ext cx="3733800" cy="4711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575050" y="3431381"/>
          <a:ext cx="1993900" cy="863600"/>
        </p:xfrm>
        <a:graphic>
          <a:graphicData uri="http://schemas.openxmlformats.org/presentationml/2006/ole">
            <p:oleObj spid="_x0000_s2050" name="Packager Shell Object" showAsIcon="1" r:id="rId3" imgW="1994400" imgH="863640" progId="Package">
              <p:embed/>
            </p:oleObj>
          </a:graphicData>
        </a:graphic>
      </p:graphicFrame>
      <p:pic>
        <p:nvPicPr>
          <p:cNvPr id="2051" name="Picture 3" descr="C:\Users\Tony\AppData\Local\Temp\immanuel-ka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600200"/>
            <a:ext cx="52578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19200"/>
            <a:ext cx="411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KANT’S THEORETICAL MORAL ARGUMENT FOR THE EXISTENCE OF GOD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Autofit/>
          </a:bodyPr>
          <a:lstStyle/>
          <a:p>
            <a:pPr marL="514350" indent="-514350">
              <a:buAutoNum type="alphaUcParenBoth"/>
            </a:pPr>
            <a:r>
              <a:rPr lang="en-US" sz="4800" dirty="0" smtClean="0"/>
              <a:t>  We ought (morally) to promote the realization of the highest good. </a:t>
            </a:r>
            <a:endParaRPr lang="en-US" sz="4800" dirty="0"/>
          </a:p>
          <a:p>
            <a:pPr marL="514350" indent="-514350">
              <a:buNone/>
            </a:pPr>
            <a:r>
              <a:rPr lang="en-US" sz="4800" dirty="0" smtClean="0"/>
              <a:t> (B)  What we ought to do must be possible for us to do.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514350" indent="-514350">
              <a:buNone/>
            </a:pPr>
            <a:r>
              <a:rPr lang="en-US" sz="4800" dirty="0" smtClean="0"/>
              <a:t>    (C)  It is not possible for us to promote the realization of the highest good unless there exists a God who makes the realization possible.    </a:t>
            </a:r>
          </a:p>
          <a:p>
            <a:pPr marL="514350" indent="-514350">
              <a:buNone/>
            </a:pPr>
            <a:r>
              <a:rPr lang="en-US" sz="4800" dirty="0" smtClean="0">
                <a:sym typeface="Euclid Symbol"/>
              </a:rPr>
              <a:t> </a:t>
            </a:r>
            <a:r>
              <a:rPr lang="en-US" sz="4800" dirty="0" smtClean="0"/>
              <a:t> (D)  There exists  such a God. 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OBJECTIONS (OFFERED BY ADAMS)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/>
              <a:t>The ethical correctness of Kant’s conception of the highest good is ethically correct.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 Perhaps there is some non-theistic basis for the perfect </a:t>
            </a:r>
            <a:r>
              <a:rPr lang="en-US" dirty="0" err="1" smtClean="0"/>
              <a:t>proportionment</a:t>
            </a:r>
            <a:r>
              <a:rPr lang="en-US" dirty="0" smtClean="0"/>
              <a:t> of happiness to virtue.</a:t>
            </a:r>
          </a:p>
          <a:p>
            <a:pPr marL="514350" indent="-514350">
              <a:buNone/>
            </a:pPr>
            <a:r>
              <a:rPr lang="en-US" b="1" dirty="0" smtClean="0"/>
              <a:t>EXPLANATION</a:t>
            </a:r>
            <a:r>
              <a:rPr lang="en-US" dirty="0" smtClean="0"/>
              <a:t>:   These are both objections to premise (C ).</a:t>
            </a:r>
          </a:p>
          <a:p>
            <a:pPr marL="514350" indent="-514350">
              <a:buNone/>
            </a:pPr>
            <a:r>
              <a:rPr lang="en-US" dirty="0" smtClean="0"/>
              <a:t>(Homework:  Is the argument deductively valid?)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 STRONG OBJECTION  TO PREMISE  (A)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>(ALSO OFFERED BY ADAMS)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dirty="0" smtClean="0"/>
              <a:t>     IN ANY REASONABLE MORALITY WE WILL BE OBLIGATED TO PROMOTE ONLY </a:t>
            </a:r>
            <a:r>
              <a:rPr lang="en-US" sz="4800" dirty="0" smtClean="0">
                <a:solidFill>
                  <a:srgbClr val="7030A0"/>
                </a:solidFill>
              </a:rPr>
              <a:t>THE BEST ATTAINABLE APPROXIMATION </a:t>
            </a:r>
            <a:r>
              <a:rPr lang="en-US" sz="4800" dirty="0" smtClean="0"/>
              <a:t>OF THE HIGHEST GOOD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26563" y="-2040642"/>
            <a:ext cx="228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ea typeface="+mj-ea"/>
                <a:cs typeface="+mj-cs"/>
              </a:rPr>
              <a:t>A STRONG OBJECTION TO PREMISE (A)</a:t>
            </a:r>
            <a:br>
              <a:rPr lang="en-US" sz="4400" dirty="0">
                <a:solidFill>
                  <a:srgbClr val="FF0000"/>
                </a:solidFill>
                <a:ea typeface="+mj-ea"/>
                <a:cs typeface="+mj-cs"/>
              </a:rPr>
            </a:br>
            <a:r>
              <a:rPr lang="en-US" sz="4400" b="1" dirty="0">
                <a:solidFill>
                  <a:prstClr val="black"/>
                </a:solidFill>
                <a:ea typeface="+mj-ea"/>
                <a:cs typeface="+mj-cs"/>
              </a:rPr>
              <a:t>(ALSO OFFERED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(TENTATIVE) EVALUATION OF THE 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  ADAMS’ OBJECTIONS TO THIS RECONSTRUCTION OF KANT’S ARGUMENT SEEM TO BE WELL-TAKEN.  </a:t>
            </a:r>
            <a:r>
              <a:rPr lang="en-US" sz="4000" dirty="0"/>
              <a:t> </a:t>
            </a:r>
            <a:r>
              <a:rPr lang="en-US" sz="4000" dirty="0" smtClean="0"/>
              <a:t>WE MAY  WELL AGREE WITH HIM THAT “KANT’S THEORETICAL MORAL ARGUMENT  FOR THEISM … [IS]… NOT … VERY PROMISING…”.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374</Words>
  <Application>Microsoft Office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Packager Shell Object</vt:lpstr>
      <vt:lpstr>IMMANUEL KANT’S  THEORETICAL  MORAL ARGUMENT FOR THE EXISTENCE OF GOD</vt:lpstr>
      <vt:lpstr>IMMANUEL KANT (1724-1804)</vt:lpstr>
      <vt:lpstr>Slide 3</vt:lpstr>
      <vt:lpstr>Slide 4</vt:lpstr>
      <vt:lpstr>KANT’S THEORETICAL MORAL ARGUMENT FOR THE EXISTENCE OF GOD</vt:lpstr>
      <vt:lpstr>Slide 6</vt:lpstr>
      <vt:lpstr>OBJECTIONS (OFFERED BY ADAMS)</vt:lpstr>
      <vt:lpstr>A  STRONG OBJECTION  TO PREMISE  (A) (ALSO OFFERED BY ADAMS)</vt:lpstr>
      <vt:lpstr>(TENTATIVE) EVALUATION OF THE ARGUMENT</vt:lpstr>
      <vt:lpstr>HOMEWORK</vt:lpstr>
      <vt:lpstr>RELIGION AND THE QUEERNESS OF MORALITY</vt:lpstr>
      <vt:lpstr>FYODOR DOSTOEVSKY (1821-1881)</vt:lpstr>
      <vt:lpstr>DOSTOEVSKY’S PRINCIPLE</vt:lpstr>
      <vt:lpstr>HUME’S PRINCIPLE ABOUT “OUGHT” AND “IS”</vt:lpstr>
      <vt:lpstr>DAVID HUME                    (1711-1776)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IMMANUEL KANT’S  THEORETICAL  MORAL ARGUMENT FOR THE EXISTENCE OF GOD</dc:title>
  <dc:creator>Curtis Anthony Anderson</dc:creator>
  <cp:lastModifiedBy>user</cp:lastModifiedBy>
  <cp:revision>12</cp:revision>
  <dcterms:created xsi:type="dcterms:W3CDTF">2012-10-12T16:15:04Z</dcterms:created>
  <dcterms:modified xsi:type="dcterms:W3CDTF">2012-10-29T18:23:54Z</dcterms:modified>
</cp:coreProperties>
</file>