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9" r:id="rId9"/>
    <p:sldId id="260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B9BE0-822D-4606-B704-2669E3D9444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535CB-AAEC-4BEB-9F47-7ADB8F10D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535CB-AAEC-4BEB-9F47-7ADB8F10D1D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E2BE-E496-4B53-A463-15A84629E4A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66A6-A923-499F-AB15-E71C0758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WILLIAM JAMES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133600"/>
            <a:ext cx="6400800" cy="43434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“</a:t>
            </a:r>
            <a:r>
              <a:rPr lang="en-US" sz="4800" b="1" dirty="0" smtClean="0">
                <a:solidFill>
                  <a:srgbClr val="C00000"/>
                </a:solidFill>
              </a:rPr>
              <a:t>MYSTICISM</a:t>
            </a:r>
            <a:r>
              <a:rPr lang="en-US" sz="4800" b="1" dirty="0" smtClean="0"/>
              <a:t>” AND “</a:t>
            </a:r>
            <a:r>
              <a:rPr lang="en-US" sz="4800" b="1" dirty="0" smtClean="0">
                <a:solidFill>
                  <a:srgbClr val="C00000"/>
                </a:solidFill>
              </a:rPr>
              <a:t>CONCLUSIONS</a:t>
            </a:r>
            <a:r>
              <a:rPr lang="en-US" sz="4800" b="1" dirty="0" smtClean="0"/>
              <a:t>”</a:t>
            </a:r>
          </a:p>
          <a:p>
            <a:r>
              <a:rPr lang="en-US" sz="4800" b="1" dirty="0" smtClean="0"/>
              <a:t>FROM</a:t>
            </a:r>
          </a:p>
          <a:p>
            <a:r>
              <a:rPr lang="en-US" sz="4800" b="1" i="1" dirty="0" smtClean="0">
                <a:solidFill>
                  <a:srgbClr val="00B050"/>
                </a:solidFill>
              </a:rPr>
              <a:t>THE VARIETIES OF RELIGIOUS EXPERIENCE</a:t>
            </a:r>
            <a:r>
              <a:rPr lang="en-US" sz="4800" b="1" dirty="0" smtClean="0">
                <a:solidFill>
                  <a:srgbClr val="00B050"/>
                </a:solidFill>
              </a:rPr>
              <a:t> 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GOTTFRIED WILHELM VON LEIBNIZ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(1646 -1716 )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19550" y="3431381"/>
          <a:ext cx="1104900" cy="863600"/>
        </p:xfrm>
        <a:graphic>
          <a:graphicData uri="http://schemas.openxmlformats.org/presentationml/2006/ole">
            <p:oleObj spid="_x0000_s11266" name="Packager Shell Object" showAsIcon="1" r:id="rId3" imgW="1105200" imgH="863640" progId="Package">
              <p:embed/>
            </p:oleObj>
          </a:graphicData>
        </a:graphic>
      </p:graphicFrame>
      <p:pic>
        <p:nvPicPr>
          <p:cNvPr id="11267" name="Picture 3" descr="C:\Users\Tony\AppData\Local\Temp\leibniz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524000"/>
            <a:ext cx="35052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VOLTAIRE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(1694-1778)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68750" y="3431381"/>
          <a:ext cx="1206500" cy="863600"/>
        </p:xfrm>
        <a:graphic>
          <a:graphicData uri="http://schemas.openxmlformats.org/presentationml/2006/ole">
            <p:oleObj spid="_x0000_s12290" name="Packager Shell Object" showAsIcon="1" r:id="rId3" imgW="1206720" imgH="863640" progId="Package">
              <p:embed/>
            </p:oleObj>
          </a:graphicData>
        </a:graphic>
      </p:graphicFrame>
      <p:pic>
        <p:nvPicPr>
          <p:cNvPr id="12291" name="Picture 3" descr="C:\Users\Tony\AppData\Local\Temp\voltai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600200"/>
            <a:ext cx="42672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THE PRAGMATIC DEFINITION  (OR THEORY OF) TRUTH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800" dirty="0" smtClean="0"/>
              <a:t>“An idea (or a belief) is </a:t>
            </a:r>
            <a:r>
              <a:rPr lang="en-US" sz="4800" i="1" dirty="0" smtClean="0"/>
              <a:t>true </a:t>
            </a:r>
            <a:r>
              <a:rPr lang="en-US" sz="4800" dirty="0" smtClean="0"/>
              <a:t>if</a:t>
            </a:r>
          </a:p>
          <a:p>
            <a:pPr>
              <a:buNone/>
            </a:pPr>
            <a:r>
              <a:rPr lang="en-US" sz="4800" dirty="0" smtClean="0"/>
              <a:t>and  only if it is  useful (has </a:t>
            </a:r>
          </a:p>
          <a:p>
            <a:pPr>
              <a:buNone/>
            </a:pPr>
            <a:r>
              <a:rPr lang="en-US" sz="4800" dirty="0" smtClean="0"/>
              <a:t>utility, is verifiable.)”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WILLIAM JAMES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(1842  - 1910 )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200400" y="3431381"/>
          <a:ext cx="2743200" cy="863600"/>
        </p:xfrm>
        <a:graphic>
          <a:graphicData uri="http://schemas.openxmlformats.org/presentationml/2006/ole">
            <p:oleObj spid="_x0000_s1026" name="Packager Shell Object" showAsIcon="1" r:id="rId3" imgW="2743920" imgH="863640" progId="Package">
              <p:embed/>
            </p:oleObj>
          </a:graphicData>
        </a:graphic>
      </p:graphicFrame>
      <p:pic>
        <p:nvPicPr>
          <p:cNvPr id="1027" name="Picture 3" descr="C:\Users\Tony\AppData\Local\Temp\william-james-3-siz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828800"/>
            <a:ext cx="33528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CHARLES SAUNDERS PEIRCE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(1839  - 1914 )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51300" y="3431381"/>
          <a:ext cx="1041400" cy="863600"/>
        </p:xfrm>
        <a:graphic>
          <a:graphicData uri="http://schemas.openxmlformats.org/presentationml/2006/ole">
            <p:oleObj spid="_x0000_s2050" name="Packager Shell Object" showAsIcon="1" r:id="rId3" imgW="1041480" imgH="863640" progId="Package">
              <p:embed/>
            </p:oleObj>
          </a:graphicData>
        </a:graphic>
      </p:graphicFrame>
      <p:pic>
        <p:nvPicPr>
          <p:cNvPr id="2051" name="Picture 3" descr="C:\Users\Tony\AppData\Local\Temp\Peir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752600"/>
            <a:ext cx="35052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ALFRED LORD TENNYSON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(1809  - 1892)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575050" y="3431381"/>
          <a:ext cx="1993900" cy="863600"/>
        </p:xfrm>
        <a:graphic>
          <a:graphicData uri="http://schemas.openxmlformats.org/presentationml/2006/ole">
            <p:oleObj spid="_x0000_s3074" name="Packager Shell Object" showAsIcon="1" r:id="rId3" imgW="1994400" imgH="863640" progId="Package">
              <p:embed/>
            </p:oleObj>
          </a:graphicData>
        </a:graphic>
      </p:graphicFrame>
      <p:pic>
        <p:nvPicPr>
          <p:cNvPr id="3075" name="Picture 3" descr="C:\Users\Tony\AppData\Local\Temp\Tennyson_186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600200"/>
            <a:ext cx="3429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WALT WHITMAN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(1819  - 1892)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663950" y="3431381"/>
          <a:ext cx="1816100" cy="863600"/>
        </p:xfrm>
        <a:graphic>
          <a:graphicData uri="http://schemas.openxmlformats.org/presentationml/2006/ole">
            <p:oleObj spid="_x0000_s5122" name="Packager Shell Object" showAsIcon="1" r:id="rId3" imgW="1816560" imgH="863640" progId="Package">
              <p:embed/>
            </p:oleObj>
          </a:graphicData>
        </a:graphic>
      </p:graphicFrame>
      <p:pic>
        <p:nvPicPr>
          <p:cNvPr id="5123" name="Picture 3" descr="C:\Users\Tony\AppData\Local\Temp\walt whitm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752600"/>
            <a:ext cx="40386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MYSTIC STATES (ACCORDING TO WILLIAM JAMES, p. 327)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105400"/>
          </a:xfrm>
        </p:spPr>
        <p:txBody>
          <a:bodyPr>
            <a:noAutofit/>
          </a:bodyPr>
          <a:lstStyle/>
          <a:p>
            <a:pPr marL="514350" indent="-514350">
              <a:buAutoNum type="arabicParenBoth"/>
            </a:pPr>
            <a:r>
              <a:rPr lang="en-US" sz="3600" dirty="0" smtClean="0"/>
              <a:t>  Mystic states  have and ought to have absolute authority for those who have them.</a:t>
            </a:r>
          </a:p>
          <a:p>
            <a:pPr marL="514350" indent="-514350">
              <a:buNone/>
            </a:pPr>
            <a:r>
              <a:rPr lang="en-US" sz="3600" dirty="0" smtClean="0"/>
              <a:t>(2) No authority emanates from them for others.</a:t>
            </a:r>
          </a:p>
          <a:p>
            <a:pPr marL="514350" indent="-514350">
              <a:buNone/>
            </a:pPr>
            <a:r>
              <a:rPr lang="en-US" sz="3600" dirty="0" smtClean="0"/>
              <a:t>(3) They show that “rational consciousness” is only one kind.  They open the “possibility of certain orders of truth.”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BELIEFS TYPICALLY INVOLVED IN “THE RELIGIOUS LIFE”, </a:t>
            </a:r>
            <a:r>
              <a:rPr lang="en-US" dirty="0" smtClean="0"/>
              <a:t>p. 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dirty="0" smtClean="0"/>
              <a:t>The visible world is part of a more spiritual universe from which it draws its chief significance.</a:t>
            </a:r>
          </a:p>
          <a:p>
            <a:pPr marL="514350" indent="-514350">
              <a:buNone/>
            </a:pPr>
            <a:r>
              <a:rPr lang="en-US" dirty="0" smtClean="0"/>
              <a:t>(2) Union (or harmonious relationship) with that higher universe is our true end.</a:t>
            </a:r>
          </a:p>
          <a:p>
            <a:pPr marL="514350" indent="-514350">
              <a:buNone/>
            </a:pPr>
            <a:r>
              <a:rPr lang="en-US" dirty="0" smtClean="0"/>
              <a:t>(3) Prayer (or inner communion) really does work and spiritual energy flows in and produces effects.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RELIGIOUS LIFE BELIEFS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514350" indent="-514350">
              <a:buAutoNum type="arabicParenBoth" startAt="4"/>
            </a:pPr>
            <a:r>
              <a:rPr lang="en-US" sz="4800" dirty="0" smtClean="0"/>
              <a:t> The religious life adds a new zest to life.</a:t>
            </a:r>
          </a:p>
          <a:p>
            <a:pPr marL="514350" indent="-514350">
              <a:buNone/>
            </a:pPr>
            <a:r>
              <a:rPr lang="en-US" sz="4800" dirty="0" smtClean="0"/>
              <a:t>(5)  The believer takes himself to be safe and the religious life produces a temper of peace and loving affection toward others.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CHARLES DARWIN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(1809   -  1882)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30650" y="3431381"/>
          <a:ext cx="1282700" cy="863600"/>
        </p:xfrm>
        <a:graphic>
          <a:graphicData uri="http://schemas.openxmlformats.org/presentationml/2006/ole">
            <p:oleObj spid="_x0000_s4098" name="Packager Shell Object" showAsIcon="1" r:id="rId3" imgW="1283040" imgH="863640" progId="Package">
              <p:embed/>
            </p:oleObj>
          </a:graphicData>
        </a:graphic>
      </p:graphicFrame>
      <p:pic>
        <p:nvPicPr>
          <p:cNvPr id="4099" name="Picture 3" descr="C:\Users\Tony\AppData\Local\Temp\darwo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28956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242</Words>
  <Application>Microsoft Office PowerPoint</Application>
  <PresentationFormat>On-screen Show (4:3)</PresentationFormat>
  <Paragraphs>28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Packager Shell Object</vt:lpstr>
      <vt:lpstr>WILLIAM JAMES</vt:lpstr>
      <vt:lpstr>WILLIAM JAMES (1842  - 1910 )</vt:lpstr>
      <vt:lpstr>CHARLES SAUNDERS PEIRCE (1839  - 1914 )</vt:lpstr>
      <vt:lpstr>ALFRED LORD TENNYSON (1809  - 1892)</vt:lpstr>
      <vt:lpstr>WALT WHITMAN (1819  - 1892)</vt:lpstr>
      <vt:lpstr>MYSTIC STATES (ACCORDING TO WILLIAM JAMES, p. 327)</vt:lpstr>
      <vt:lpstr>BELIEFS TYPICALLY INVOLVED IN “THE RELIGIOUS LIFE”, p. 60</vt:lpstr>
      <vt:lpstr>RELIGIOUS LIFE BELIEFS (CONT.)</vt:lpstr>
      <vt:lpstr>CHARLES DARWIN (1809   -  1882)</vt:lpstr>
      <vt:lpstr>GOTTFRIED WILHELM VON LEIBNIZ (1646 -1716 )</vt:lpstr>
      <vt:lpstr>VOLTAIRE (1694-1778)</vt:lpstr>
      <vt:lpstr>THE PRAGMATIC DEFINITION  (OR THEORY OF) TRUTH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JAMES</dc:title>
  <dc:creator>Curtis Anthony Anderson</dc:creator>
  <cp:lastModifiedBy>user</cp:lastModifiedBy>
  <cp:revision>50</cp:revision>
  <dcterms:created xsi:type="dcterms:W3CDTF">2012-10-17T15:19:01Z</dcterms:created>
  <dcterms:modified xsi:type="dcterms:W3CDTF">2012-10-29T18:25:24Z</dcterms:modified>
</cp:coreProperties>
</file>