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  <p:sldId id="260" r:id="rId12"/>
    <p:sldId id="267" r:id="rId13"/>
    <p:sldId id="268" r:id="rId14"/>
    <p:sldId id="271" r:id="rId15"/>
    <p:sldId id="273" r:id="rId16"/>
    <p:sldId id="269" r:id="rId17"/>
    <p:sldId id="270" r:id="rId18"/>
    <p:sldId id="27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971799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C. D. BROAD’S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“THE ARGUMENT FROM RELIGIOUS EXPERIENCE”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ANALOGY BETWEEN EAR FOR MUSIC AND SUSCEPTIBILITY TO MYSTICAL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   There are a number of significant analogies between various ways of studying the one and the other (p. 76), but the important </a:t>
            </a:r>
            <a:r>
              <a:rPr lang="en-US" sz="4000" dirty="0" err="1" smtClean="0"/>
              <a:t>disanalogy</a:t>
            </a:r>
            <a:r>
              <a:rPr lang="en-US" sz="4000" dirty="0" smtClean="0"/>
              <a:t> is that mystical </a:t>
            </a:r>
            <a:r>
              <a:rPr lang="en-US" sz="4000" dirty="0" err="1" smtClean="0"/>
              <a:t>experiencers</a:t>
            </a:r>
            <a:r>
              <a:rPr lang="en-US" sz="4000" dirty="0" smtClean="0"/>
              <a:t> claim to come to </a:t>
            </a:r>
            <a:r>
              <a:rPr lang="en-US" sz="4000" dirty="0" smtClean="0">
                <a:solidFill>
                  <a:srgbClr val="7030A0"/>
                </a:solidFill>
              </a:rPr>
              <a:t>know that something is true or probable as a result of their experience.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JOHN </a:t>
            </a:r>
            <a:r>
              <a:rPr lang="en-US" dirty="0" err="1" smtClean="0">
                <a:solidFill>
                  <a:srgbClr val="FF0000"/>
                </a:solidFill>
              </a:rPr>
              <a:t>McTAGGART</a:t>
            </a:r>
            <a:r>
              <a:rPr lang="en-US" dirty="0" smtClean="0">
                <a:solidFill>
                  <a:srgbClr val="FF0000"/>
                </a:solidFill>
              </a:rPr>
              <a:t> ELLIS </a:t>
            </a:r>
            <a:r>
              <a:rPr lang="en-US" dirty="0" err="1" smtClean="0">
                <a:solidFill>
                  <a:srgbClr val="FF0000"/>
                </a:solidFill>
              </a:rPr>
              <a:t>McTAGGART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22700" y="3431381"/>
          <a:ext cx="1498600" cy="863600"/>
        </p:xfrm>
        <a:graphic>
          <a:graphicData uri="http://schemas.openxmlformats.org/presentationml/2006/ole">
            <p:oleObj spid="_x0000_s4098" name="Packager Shell Object" showAsIcon="1" r:id="rId3" imgW="1499040" imgH="863640" progId="Package">
              <p:embed/>
            </p:oleObj>
          </a:graphicData>
        </a:graphic>
      </p:graphicFrame>
      <p:pic>
        <p:nvPicPr>
          <p:cNvPr id="4099" name="Picture 3" descr="C:\Users\Tony\AppData\Local\Temp\mctagga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752600"/>
            <a:ext cx="3429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ST. PAUL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94150" y="3431381"/>
          <a:ext cx="1155700" cy="863600"/>
        </p:xfrm>
        <a:graphic>
          <a:graphicData uri="http://schemas.openxmlformats.org/presentationml/2006/ole">
            <p:oleObj spid="_x0000_s10242" name="Packager Shell Object" showAsIcon="1" r:id="rId3" imgW="1155960" imgH="863640" progId="Package">
              <p:embed/>
            </p:oleObj>
          </a:graphicData>
        </a:graphic>
      </p:graphicFrame>
      <p:pic>
        <p:nvPicPr>
          <p:cNvPr id="10243" name="Picture 3" descr="C:\Users\Tony\AppData\Local\Temp\st. pau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828800"/>
            <a:ext cx="27432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ST. TERESA OF AVILA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05250" y="3431381"/>
          <a:ext cx="1333500" cy="863600"/>
        </p:xfrm>
        <a:graphic>
          <a:graphicData uri="http://schemas.openxmlformats.org/presentationml/2006/ole">
            <p:oleObj spid="_x0000_s11266" name="Packager Shell Object" showAsIcon="1" r:id="rId3" imgW="1333800" imgH="863640" progId="Package">
              <p:embed/>
            </p:oleObj>
          </a:graphicData>
        </a:graphic>
      </p:graphicFrame>
      <p:pic>
        <p:nvPicPr>
          <p:cNvPr id="11267" name="Picture 3" descr="C:\Users\Tony\AppData\Local\Temp\st. tere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600200"/>
            <a:ext cx="441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JOSEPH SMITH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342356" y="3431381"/>
          <a:ext cx="4459288" cy="863600"/>
        </p:xfrm>
        <a:graphic>
          <a:graphicData uri="http://schemas.openxmlformats.org/presentationml/2006/ole">
            <p:oleObj spid="_x0000_s14338" name="Packager Shell Object" showAsIcon="1" r:id="rId3" imgW="4458600" imgH="863640" progId="Package">
              <p:embed/>
            </p:oleObj>
          </a:graphicData>
        </a:graphic>
      </p:graphicFrame>
      <p:pic>
        <p:nvPicPr>
          <p:cNvPr id="14339" name="Picture 3" descr="C:\Users\Tony\AppData\Local\Temp\Joseph_Smith_photo_first_pic_morm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371600"/>
            <a:ext cx="32766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ZEN BHUDDIST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695700" y="3431381"/>
          <a:ext cx="1752600" cy="863600"/>
        </p:xfrm>
        <a:graphic>
          <a:graphicData uri="http://schemas.openxmlformats.org/presentationml/2006/ole">
            <p:oleObj spid="_x0000_s16386" name="Packager Shell Object" showAsIcon="1" r:id="rId3" imgW="1752840" imgH="863640" progId="Package">
              <p:embed/>
            </p:oleObj>
          </a:graphicData>
        </a:graphic>
      </p:graphicFrame>
      <p:pic>
        <p:nvPicPr>
          <p:cNvPr id="16387" name="Picture 3" descr="C:\Users\Tony\AppData\Local\Temp\zen bhuddis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600200"/>
            <a:ext cx="25146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ALDOUS HUXLEY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32250" y="3431381"/>
          <a:ext cx="1079500" cy="863600"/>
        </p:xfrm>
        <a:graphic>
          <a:graphicData uri="http://schemas.openxmlformats.org/presentationml/2006/ole">
            <p:oleObj spid="_x0000_s12290" name="Packager Shell Object" showAsIcon="1" r:id="rId3" imgW="1079640" imgH="863640" progId="Package">
              <p:embed/>
            </p:oleObj>
          </a:graphicData>
        </a:graphic>
      </p:graphicFrame>
      <p:pic>
        <p:nvPicPr>
          <p:cNvPr id="12291" name="Picture 3" descr="C:\Users\Tony\AppData\Local\Temp\huxle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371600"/>
            <a:ext cx="32766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TIMOTHY LEARY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114800" y="3431381"/>
          <a:ext cx="914400" cy="863600"/>
        </p:xfrm>
        <a:graphic>
          <a:graphicData uri="http://schemas.openxmlformats.org/presentationml/2006/ole">
            <p:oleObj spid="_x0000_s13314" name="Packager Shell Object" showAsIcon="1" r:id="rId3" imgW="914760" imgH="863640" progId="Package">
              <p:embed/>
            </p:oleObj>
          </a:graphicData>
        </a:graphic>
      </p:graphicFrame>
      <p:pic>
        <p:nvPicPr>
          <p:cNvPr id="13315" name="Picture 3" descr="C:\Users\Tony\AppData\Local\Temp\lea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600200"/>
            <a:ext cx="28194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CARLOS CASTANEDA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35400" y="3431381"/>
          <a:ext cx="1473200" cy="863600"/>
        </p:xfrm>
        <a:graphic>
          <a:graphicData uri="http://schemas.openxmlformats.org/presentationml/2006/ole">
            <p:oleObj spid="_x0000_s15362" name="Packager Shell Object" showAsIcon="1" r:id="rId3" imgW="1473480" imgH="863640" progId="Package">
              <p:embed/>
            </p:oleObj>
          </a:graphicData>
        </a:graphic>
      </p:graphicFrame>
      <p:pic>
        <p:nvPicPr>
          <p:cNvPr id="15363" name="Picture 3" descr="C:\Users\Tony\AppData\Local\Temp\castaned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676400"/>
            <a:ext cx="28956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ANALOGY BETWEEN EAR FOR MUSIC AND SUSCEPTIBILITY TO MYSTICAL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There are a number of significant analogies between various ways of studying the one and the other (p. 76), but the important </a:t>
            </a:r>
            <a:r>
              <a:rPr lang="en-US" sz="3600" dirty="0" err="1" smtClean="0"/>
              <a:t>disanalogy</a:t>
            </a:r>
            <a:r>
              <a:rPr lang="en-US" sz="3600" dirty="0" smtClean="0"/>
              <a:t> is that mystical </a:t>
            </a:r>
            <a:r>
              <a:rPr lang="en-US" sz="3600" dirty="0" err="1" smtClean="0"/>
              <a:t>experiencers</a:t>
            </a:r>
            <a:r>
              <a:rPr lang="en-US" sz="3600" dirty="0" smtClean="0"/>
              <a:t> claim to come to </a:t>
            </a:r>
            <a:r>
              <a:rPr lang="en-US" sz="3600" dirty="0" smtClean="0">
                <a:solidFill>
                  <a:srgbClr val="7030A0"/>
                </a:solidFill>
              </a:rPr>
              <a:t>know that something is true or probable as a result of their experience.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CHARLIE DUNBAR BROAD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51300" y="3431381"/>
          <a:ext cx="1041400" cy="863600"/>
        </p:xfrm>
        <a:graphic>
          <a:graphicData uri="http://schemas.openxmlformats.org/presentationml/2006/ole">
            <p:oleObj spid="_x0000_s1026" name="Packager Shell Object" showAsIcon="1" r:id="rId3" imgW="1041480" imgH="863640" progId="Package">
              <p:embed/>
            </p:oleObj>
          </a:graphicData>
        </a:graphic>
      </p:graphicFrame>
      <p:pic>
        <p:nvPicPr>
          <p:cNvPr id="1027" name="Picture 3" descr="C:\Users\Tony\AppData\Local\Temp\br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600200"/>
            <a:ext cx="28194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RELIGIOUS EXPERIENCE RAISES THREE PROBLEMS (</a:t>
            </a:r>
            <a:r>
              <a:rPr lang="en-US" dirty="0" smtClean="0"/>
              <a:t>p. 76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/>
          </a:bodyPr>
          <a:lstStyle/>
          <a:p>
            <a:pPr marL="571500" indent="-571500">
              <a:buAutoNum type="romanLcParenBoth"/>
            </a:pPr>
            <a:r>
              <a:rPr lang="en-US" sz="4400" dirty="0" smtClean="0"/>
              <a:t>What is the </a:t>
            </a:r>
            <a:r>
              <a:rPr lang="en-US" sz="4400" i="1" dirty="0" smtClean="0">
                <a:solidFill>
                  <a:srgbClr val="7030A0"/>
                </a:solidFill>
              </a:rPr>
              <a:t>psychological analysis </a:t>
            </a:r>
            <a:r>
              <a:rPr lang="en-US" sz="4400" dirty="0" smtClean="0"/>
              <a:t>of religious experience?</a:t>
            </a:r>
          </a:p>
          <a:p>
            <a:pPr marL="571500" indent="-571500">
              <a:buNone/>
            </a:pPr>
            <a:r>
              <a:rPr lang="en-US" sz="4400" dirty="0" smtClean="0"/>
              <a:t>(ii) What are the </a:t>
            </a:r>
            <a:r>
              <a:rPr lang="en-US" sz="4400" i="1" dirty="0" smtClean="0">
                <a:solidFill>
                  <a:srgbClr val="00B050"/>
                </a:solidFill>
              </a:rPr>
              <a:t>genetic</a:t>
            </a:r>
            <a:r>
              <a:rPr lang="en-US" sz="4400" i="1" dirty="0" smtClean="0"/>
              <a:t> </a:t>
            </a:r>
            <a:r>
              <a:rPr lang="en-US" sz="4400" dirty="0" smtClean="0"/>
              <a:t>and </a:t>
            </a:r>
            <a:r>
              <a:rPr lang="en-US" sz="4400" i="1" dirty="0" smtClean="0">
                <a:solidFill>
                  <a:srgbClr val="00B050"/>
                </a:solidFill>
              </a:rPr>
              <a:t>causal conditions </a:t>
            </a:r>
            <a:r>
              <a:rPr lang="en-US" sz="4400" dirty="0" smtClean="0"/>
              <a:t>for the existence of religious experience?</a:t>
            </a:r>
          </a:p>
          <a:p>
            <a:pPr marL="571500" indent="-571500">
              <a:buNone/>
            </a:pPr>
            <a:endParaRPr lang="en-US" sz="4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4779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Ad (ii):  Genetic and Causal   				Conditions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en-US" sz="4800" dirty="0" smtClean="0"/>
              <a:t> Can we trace the </a:t>
            </a:r>
            <a:r>
              <a:rPr lang="en-US" sz="4800" dirty="0" smtClean="0">
                <a:solidFill>
                  <a:srgbClr val="C00000"/>
                </a:solidFill>
              </a:rPr>
              <a:t>origin </a:t>
            </a:r>
            <a:r>
              <a:rPr lang="en-US" sz="4800" dirty="0" smtClean="0"/>
              <a:t>and </a:t>
            </a:r>
            <a:r>
              <a:rPr lang="en-US" sz="4800" dirty="0" smtClean="0">
                <a:solidFill>
                  <a:srgbClr val="C00000"/>
                </a:solidFill>
              </a:rPr>
              <a:t>development </a:t>
            </a:r>
            <a:r>
              <a:rPr lang="en-US" sz="4800" dirty="0" smtClean="0"/>
              <a:t>of the disposition to have religious experiences - </a:t>
            </a:r>
          </a:p>
          <a:p>
            <a:pPr marL="571500" indent="-571500">
              <a:buNone/>
            </a:pPr>
            <a:r>
              <a:rPr lang="en-US" sz="4800" dirty="0" smtClean="0"/>
              <a:t>      (a) in the </a:t>
            </a:r>
            <a:r>
              <a:rPr lang="en-US" sz="4800" dirty="0" smtClean="0">
                <a:solidFill>
                  <a:srgbClr val="FF0000"/>
                </a:solidFill>
              </a:rPr>
              <a:t>human race</a:t>
            </a:r>
            <a:r>
              <a:rPr lang="en-US" sz="4800" dirty="0" smtClean="0"/>
              <a:t>, and in  </a:t>
            </a:r>
          </a:p>
          <a:p>
            <a:pPr marL="571500" indent="-571500">
              <a:buNone/>
            </a:pPr>
            <a:r>
              <a:rPr lang="en-US" sz="4800" dirty="0" smtClean="0"/>
              <a:t>      (b)</a:t>
            </a:r>
            <a:r>
              <a:rPr lang="en-US" sz="4800" dirty="0" smtClean="0">
                <a:solidFill>
                  <a:srgbClr val="FF0000"/>
                </a:solidFill>
              </a:rPr>
              <a:t> each individual</a:t>
            </a:r>
            <a:r>
              <a:rPr lang="en-US" sz="4800" dirty="0" smtClean="0"/>
              <a:t>?</a:t>
            </a:r>
            <a:endParaRPr lang="en-US" sz="4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A THIRD PROBLEM ABOUT RELIGIOUS EXPERIENCE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571500" indent="-571500">
              <a:buAutoNum type="romanLcParenBoth" startAt="3"/>
            </a:pPr>
            <a:r>
              <a:rPr lang="en-US" sz="3600" dirty="0" smtClean="0"/>
              <a:t> </a:t>
            </a:r>
            <a:r>
              <a:rPr lang="en-US" sz="4800" dirty="0" smtClean="0"/>
              <a:t>Part of the content of some religious experiences is </a:t>
            </a:r>
            <a:r>
              <a:rPr lang="en-US" sz="4800" dirty="0" smtClean="0">
                <a:solidFill>
                  <a:srgbClr val="C00000"/>
                </a:solidFill>
              </a:rPr>
              <a:t>alleged knowledge </a:t>
            </a:r>
            <a:r>
              <a:rPr lang="en-US" sz="4800" dirty="0" smtClean="0"/>
              <a:t>(or </a:t>
            </a:r>
            <a:r>
              <a:rPr lang="en-US" sz="4800" dirty="0" smtClean="0">
                <a:solidFill>
                  <a:srgbClr val="FF0000"/>
                </a:solidFill>
              </a:rPr>
              <a:t>well-founded belief</a:t>
            </a:r>
            <a:r>
              <a:rPr lang="en-US" sz="4800" dirty="0" smtClean="0"/>
              <a:t>) about the </a:t>
            </a:r>
            <a:r>
              <a:rPr lang="en-US" sz="4800" i="1" dirty="0" smtClean="0">
                <a:solidFill>
                  <a:srgbClr val="00B050"/>
                </a:solidFill>
              </a:rPr>
              <a:t>nature of Reality</a:t>
            </a:r>
            <a:r>
              <a:rPr lang="en-US" sz="4800" i="1" dirty="0" smtClean="0"/>
              <a:t>.</a:t>
            </a:r>
          </a:p>
          <a:p>
            <a:pPr marL="571500" indent="-571500">
              <a:buNone/>
            </a:pPr>
            <a:r>
              <a:rPr lang="en-US" sz="4800" dirty="0" smtClean="0"/>
              <a:t>Are such experiences </a:t>
            </a:r>
            <a:r>
              <a:rPr lang="en-US" sz="4800" i="1" dirty="0" smtClean="0">
                <a:solidFill>
                  <a:srgbClr val="7030A0"/>
                </a:solidFill>
              </a:rPr>
              <a:t>veridical –</a:t>
            </a:r>
            <a:r>
              <a:rPr lang="en-US" sz="4800" i="1" dirty="0" smtClean="0"/>
              <a:t> </a:t>
            </a:r>
            <a:r>
              <a:rPr lang="en-US" sz="4800" dirty="0" smtClean="0"/>
              <a:t>or at least </a:t>
            </a:r>
            <a:r>
              <a:rPr lang="en-US" sz="4800" i="1" dirty="0" smtClean="0">
                <a:solidFill>
                  <a:srgbClr val="7030A0"/>
                </a:solidFill>
              </a:rPr>
              <a:t>true </a:t>
            </a:r>
            <a:r>
              <a:rPr lang="en-US" sz="4800" dirty="0" smtClean="0"/>
              <a:t>and </a:t>
            </a:r>
            <a:r>
              <a:rPr lang="en-US" sz="4800" i="1" dirty="0" smtClean="0">
                <a:solidFill>
                  <a:srgbClr val="7030A0"/>
                </a:solidFill>
              </a:rPr>
              <a:t>probable</a:t>
            </a:r>
            <a:r>
              <a:rPr lang="en-US" sz="4800" i="1" dirty="0" smtClean="0"/>
              <a:t>?</a:t>
            </a:r>
          </a:p>
          <a:p>
            <a:pPr marL="571500" indent="-571500">
              <a:buNone/>
            </a:pPr>
            <a:endParaRPr lang="en-US" sz="4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A DISANALOGY WITH PROBLEM (iii)?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lnSpcReduction="10000"/>
          </a:bodyPr>
          <a:lstStyle/>
          <a:p>
            <a:pPr marL="571500" indent="-571500">
              <a:buNone/>
            </a:pPr>
            <a:r>
              <a:rPr lang="en-US" sz="5400" dirty="0" smtClean="0"/>
              <a:t>       There are </a:t>
            </a:r>
            <a:r>
              <a:rPr lang="en-US" sz="5400" dirty="0" smtClean="0">
                <a:solidFill>
                  <a:srgbClr val="00B050"/>
                </a:solidFill>
              </a:rPr>
              <a:t>analogies</a:t>
            </a:r>
            <a:r>
              <a:rPr lang="en-US" sz="5400" dirty="0" smtClean="0"/>
              <a:t> of problems (</a:t>
            </a:r>
            <a:r>
              <a:rPr lang="en-US" sz="5400" dirty="0" err="1" smtClean="0">
                <a:solidFill>
                  <a:srgbClr val="7030A0"/>
                </a:solidFill>
              </a:rPr>
              <a:t>i</a:t>
            </a:r>
            <a:r>
              <a:rPr lang="en-US" sz="5400" dirty="0" smtClean="0"/>
              <a:t>) and (</a:t>
            </a:r>
            <a:r>
              <a:rPr lang="en-US" sz="5400" dirty="0" smtClean="0">
                <a:solidFill>
                  <a:srgbClr val="7030A0"/>
                </a:solidFill>
              </a:rPr>
              <a:t>ii</a:t>
            </a:r>
            <a:r>
              <a:rPr lang="en-US" sz="5400" dirty="0" smtClean="0"/>
              <a:t>) with musical experience.  But (</a:t>
            </a:r>
            <a:r>
              <a:rPr lang="en-US" sz="5400" dirty="0" smtClean="0">
                <a:solidFill>
                  <a:srgbClr val="C00000"/>
                </a:solidFill>
              </a:rPr>
              <a:t>according to Broad</a:t>
            </a:r>
            <a:r>
              <a:rPr lang="en-US" sz="5400" dirty="0" smtClean="0"/>
              <a:t>) </a:t>
            </a:r>
            <a:r>
              <a:rPr lang="en-US" sz="5400" i="1" dirty="0" smtClean="0">
                <a:solidFill>
                  <a:srgbClr val="00B0F0"/>
                </a:solidFill>
              </a:rPr>
              <a:t>there is no analogy in that case with</a:t>
            </a:r>
            <a:r>
              <a:rPr lang="en-US" sz="5400" dirty="0" smtClean="0"/>
              <a:t> (</a:t>
            </a:r>
            <a:r>
              <a:rPr lang="en-US" sz="5400" dirty="0" smtClean="0">
                <a:solidFill>
                  <a:srgbClr val="7030A0"/>
                </a:solidFill>
              </a:rPr>
              <a:t>iii</a:t>
            </a:r>
            <a:r>
              <a:rPr lang="en-US" sz="5400" dirty="0" smtClean="0"/>
              <a:t>).</a:t>
            </a:r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DIGRESSION: </a:t>
            </a:r>
            <a:r>
              <a:rPr lang="en-US" dirty="0" smtClean="0">
                <a:solidFill>
                  <a:srgbClr val="C00000"/>
                </a:solidFill>
              </a:rPr>
              <a:t>AESTHETIC REALISM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dirty="0" smtClean="0"/>
              <a:t>Is Broad right about this?  It depends on the answer to a question about </a:t>
            </a:r>
            <a:r>
              <a:rPr lang="en-US" sz="4400" dirty="0" smtClean="0">
                <a:solidFill>
                  <a:srgbClr val="7030A0"/>
                </a:solidFill>
              </a:rPr>
              <a:t>Aesthetics</a:t>
            </a:r>
            <a:r>
              <a:rPr lang="en-US" sz="4400" dirty="0" smtClean="0"/>
              <a:t> (a sub-discipline of Philosophy).   Are there </a:t>
            </a:r>
            <a:r>
              <a:rPr lang="en-US" sz="4400" i="1" dirty="0" smtClean="0">
                <a:solidFill>
                  <a:srgbClr val="00B050"/>
                </a:solidFill>
              </a:rPr>
              <a:t>objective facts </a:t>
            </a:r>
            <a:r>
              <a:rPr lang="en-US" sz="4400" dirty="0" smtClean="0"/>
              <a:t>about </a:t>
            </a:r>
            <a:r>
              <a:rPr lang="en-US" sz="4400" dirty="0" smtClean="0">
                <a:solidFill>
                  <a:srgbClr val="7030A0"/>
                </a:solidFill>
              </a:rPr>
              <a:t>Beauty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7030A0"/>
                </a:solidFill>
              </a:rPr>
              <a:t>Aesthetic Value</a:t>
            </a:r>
            <a:r>
              <a:rPr lang="en-US" sz="4400" dirty="0" smtClean="0"/>
              <a:t>?  (And if there are, </a:t>
            </a:r>
            <a:r>
              <a:rPr lang="en-US" sz="4400" dirty="0" smtClean="0">
                <a:solidFill>
                  <a:srgbClr val="FF0000"/>
                </a:solidFill>
              </a:rPr>
              <a:t>how do we know them</a:t>
            </a:r>
            <a:r>
              <a:rPr lang="en-US" sz="4400" dirty="0" smtClean="0"/>
              <a:t>?)</a:t>
            </a:r>
            <a:endParaRPr lang="en-US" sz="4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ALLEGEDLY OBJECTIVE AESTHETIC JUDGMENTS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BEETHOVEN’S </a:t>
            </a:r>
            <a:r>
              <a:rPr lang="en-US" i="1" dirty="0" smtClean="0">
                <a:solidFill>
                  <a:srgbClr val="C00000"/>
                </a:solidFill>
              </a:rPr>
              <a:t>NINTH SYMPHONY </a:t>
            </a:r>
            <a:r>
              <a:rPr lang="en-US" dirty="0" smtClean="0"/>
              <a:t>IS BETTER MUSIC  THAN THE COUNTRY WESTERN SONG “</a:t>
            </a:r>
            <a:r>
              <a:rPr lang="en-US" dirty="0" smtClean="0">
                <a:solidFill>
                  <a:srgbClr val="FFC000"/>
                </a:solidFill>
              </a:rPr>
              <a:t>I LIKE MY WOMEN A LITTLE ON THE TRASHY SIDE</a:t>
            </a:r>
            <a:r>
              <a:rPr lang="en-US" dirty="0" smtClean="0"/>
              <a:t>”.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MICHELANGELO’S </a:t>
            </a:r>
            <a:r>
              <a:rPr lang="en-US" i="1" dirty="0" smtClean="0">
                <a:solidFill>
                  <a:srgbClr val="C00000"/>
                </a:solidFill>
              </a:rPr>
              <a:t> PIETA </a:t>
            </a:r>
            <a:r>
              <a:rPr lang="en-US" dirty="0" smtClean="0"/>
              <a:t>IS A GREATER WORK OF ART  THAN </a:t>
            </a:r>
            <a:r>
              <a:rPr lang="en-US" dirty="0" smtClean="0">
                <a:solidFill>
                  <a:srgbClr val="00B050"/>
                </a:solidFill>
              </a:rPr>
              <a:t>MARCEL DUCHAMP’S  </a:t>
            </a:r>
            <a:r>
              <a:rPr lang="en-US" i="1" dirty="0" smtClean="0">
                <a:solidFill>
                  <a:srgbClr val="00B050"/>
                </a:solidFill>
              </a:rPr>
              <a:t>FOUNTAIN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GRACE KELLY </a:t>
            </a:r>
            <a:r>
              <a:rPr lang="en-US" dirty="0" smtClean="0"/>
              <a:t>WAS MORE BEAUTIFUL THAN </a:t>
            </a:r>
            <a:r>
              <a:rPr lang="en-US" dirty="0" smtClean="0">
                <a:solidFill>
                  <a:srgbClr val="0070C0"/>
                </a:solidFill>
              </a:rPr>
              <a:t>MARJORIE MAIN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MICHELANGELO’S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7030A0"/>
                </a:solidFill>
              </a:rPr>
              <a:t>PIETA</a:t>
            </a:r>
            <a:endParaRPr lang="en-US" i="1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95750" y="3431381"/>
          <a:ext cx="952500" cy="863600"/>
        </p:xfrm>
        <a:graphic>
          <a:graphicData uri="http://schemas.openxmlformats.org/presentationml/2006/ole">
            <p:oleObj spid="_x0000_s33794" name="Packager Shell Object" showAsIcon="1" r:id="rId3" imgW="952560" imgH="863640" progId="Package">
              <p:embed/>
            </p:oleObj>
          </a:graphicData>
        </a:graphic>
      </p:graphicFrame>
      <p:pic>
        <p:nvPicPr>
          <p:cNvPr id="33795" name="Picture 3" descr="C:\Users\Tony\AppData\Local\Temp\piet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371600"/>
            <a:ext cx="58674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MARCEL DUCHAMP’S </a:t>
            </a:r>
            <a:r>
              <a:rPr lang="en-US" i="1" dirty="0" smtClean="0">
                <a:solidFill>
                  <a:srgbClr val="FFFF00"/>
                </a:solidFill>
              </a:rPr>
              <a:t>FOUNTAIN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536950" y="3431381"/>
          <a:ext cx="2070100" cy="863600"/>
        </p:xfrm>
        <a:graphic>
          <a:graphicData uri="http://schemas.openxmlformats.org/presentationml/2006/ole">
            <p:oleObj spid="_x0000_s35842" name="Packager Shell Object" showAsIcon="1" r:id="rId3" imgW="2070720" imgH="863640" progId="Package">
              <p:embed/>
            </p:oleObj>
          </a:graphicData>
        </a:graphic>
      </p:graphicFrame>
      <p:pic>
        <p:nvPicPr>
          <p:cNvPr id="35843" name="Picture 3" descr="C:\Users\Tony\AppData\Local\Temp\duchamp-ur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447800"/>
            <a:ext cx="45720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 KELLY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663950" y="3431381"/>
          <a:ext cx="1816100" cy="863600"/>
        </p:xfrm>
        <a:graphic>
          <a:graphicData uri="http://schemas.openxmlformats.org/presentationml/2006/ole">
            <p:oleObj spid="_x0000_s36866" name="Packager Shell Object" showAsIcon="1" r:id="rId3" imgW="1816560" imgH="863640" progId="Package">
              <p:embed/>
            </p:oleObj>
          </a:graphicData>
        </a:graphic>
      </p:graphicFrame>
      <p:pic>
        <p:nvPicPr>
          <p:cNvPr id="36867" name="Picture 3" descr="C:\Users\Tony\AppData\Local\Temp\GRACE KELL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524000"/>
            <a:ext cx="3429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MARJORIE 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48050" y="3431381"/>
          <a:ext cx="2247900" cy="863600"/>
        </p:xfrm>
        <a:graphic>
          <a:graphicData uri="http://schemas.openxmlformats.org/presentationml/2006/ole">
            <p:oleObj spid="_x0000_s37890" name="Packager Shell Object" showAsIcon="1" r:id="rId3" imgW="2248560" imgH="863640" progId="Package">
              <p:embed/>
            </p:oleObj>
          </a:graphicData>
        </a:graphic>
      </p:graphicFrame>
      <p:pic>
        <p:nvPicPr>
          <p:cNvPr id="37891" name="Picture 3" descr="C:\Users\Tony\AppData\Local\Temp\MARGORIE MA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524000"/>
            <a:ext cx="3657599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570956" y="3431381"/>
          <a:ext cx="4002088" cy="863600"/>
        </p:xfrm>
        <a:graphic>
          <a:graphicData uri="http://schemas.openxmlformats.org/presentationml/2006/ole">
            <p:oleObj spid="_x0000_s2050" name="Packager Shell Object" showAsIcon="1" r:id="rId3" imgW="4001400" imgH="863640" progId="Package">
              <p:embed/>
            </p:oleObj>
          </a:graphicData>
        </a:graphic>
      </p:graphicFrame>
      <p:pic>
        <p:nvPicPr>
          <p:cNvPr id="2051" name="Picture 3" descr="C:\Users\Tony\AppData\Local\Temp\Kings_College_Chapel_Cambrid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32906" y="3431381"/>
          <a:ext cx="3278188" cy="863600"/>
        </p:xfrm>
        <a:graphic>
          <a:graphicData uri="http://schemas.openxmlformats.org/presentationml/2006/ole">
            <p:oleObj spid="_x0000_s3074" name="Packager Shell Object" showAsIcon="1" r:id="rId3" imgW="3277440" imgH="863640" progId="Package">
              <p:embed/>
            </p:oleObj>
          </a:graphicData>
        </a:graphic>
      </p:graphicFrame>
      <p:pic>
        <p:nvPicPr>
          <p:cNvPr id="3075" name="Picture 3" descr="C:\Users\Tony\AppData\Local\Temp\king's college chapel insi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0220" y="1188720"/>
            <a:ext cx="5623560" cy="448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G. E. MOORE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62400" y="3352800"/>
          <a:ext cx="1104900" cy="863600"/>
        </p:xfrm>
        <a:graphic>
          <a:graphicData uri="http://schemas.openxmlformats.org/presentationml/2006/ole">
            <p:oleObj spid="_x0000_s5122" name="Packager Shell Object" showAsIcon="1" r:id="rId3" imgW="1105200" imgH="863640" progId="Package">
              <p:embed/>
            </p:oleObj>
          </a:graphicData>
        </a:graphic>
      </p:graphicFrame>
      <p:pic>
        <p:nvPicPr>
          <p:cNvPr id="5123" name="Picture 3" descr="C:\Users\Tony\AppData\Local\Temp\moo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676400"/>
            <a:ext cx="3429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BERTRAND RUSSELL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10000" y="3431381"/>
          <a:ext cx="1524000" cy="863600"/>
        </p:xfrm>
        <a:graphic>
          <a:graphicData uri="http://schemas.openxmlformats.org/presentationml/2006/ole">
            <p:oleObj spid="_x0000_s9218" name="Packager Shell Object" showAsIcon="1" r:id="rId3" imgW="1524240" imgH="863640" progId="Package">
              <p:embed/>
            </p:oleObj>
          </a:graphicData>
        </a:graphic>
      </p:graphicFrame>
      <p:pic>
        <p:nvPicPr>
          <p:cNvPr id="9219" name="Picture 3" descr="C:\Users\Tony\AppData\Local\Temp\russell 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828800"/>
            <a:ext cx="2590800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LUDWIG WITTGENSTEIN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27450" y="3431381"/>
          <a:ext cx="1689100" cy="863600"/>
        </p:xfrm>
        <a:graphic>
          <a:graphicData uri="http://schemas.openxmlformats.org/presentationml/2006/ole">
            <p:oleObj spid="_x0000_s7170" name="Packager Shell Object" showAsIcon="1" r:id="rId3" imgW="1689480" imgH="863640" progId="Package">
              <p:embed/>
            </p:oleObj>
          </a:graphicData>
        </a:graphic>
      </p:graphicFrame>
      <p:pic>
        <p:nvPicPr>
          <p:cNvPr id="7171" name="Picture 3" descr="C:\Users\Tony\AppData\Local\Temp\wittgenste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752600"/>
            <a:ext cx="32004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FRANK P. RAMSEY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24300" y="3431381"/>
          <a:ext cx="1295400" cy="863600"/>
        </p:xfrm>
        <a:graphic>
          <a:graphicData uri="http://schemas.openxmlformats.org/presentationml/2006/ole">
            <p:oleObj spid="_x0000_s8194" name="Packager Shell Object" showAsIcon="1" r:id="rId3" imgW="1295640" imgH="863640" progId="Package">
              <p:embed/>
            </p:oleObj>
          </a:graphicData>
        </a:graphic>
      </p:graphicFrame>
      <p:pic>
        <p:nvPicPr>
          <p:cNvPr id="8195" name="Picture 3" descr="C:\Users\Tony\AppData\Local\Temp\RAMSE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05000"/>
            <a:ext cx="37338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ARGUMENTS FROM DESIGN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ARGUMENTS FROM ETHICAL PREMISES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Broad defers to the criticisms of Immanuel Kant and David Hume of the Argument from Design.  He knows of no effective rebuttal of their criticisms – therefore he (Broad) will not discuss the first of these.</a:t>
            </a:r>
          </a:p>
          <a:p>
            <a:r>
              <a:rPr lang="en-US" dirty="0" smtClean="0"/>
              <a:t>On the second, he has responded elsewhere.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477</Words>
  <Application>Microsoft Office PowerPoint</Application>
  <PresentationFormat>On-screen Show (4:3)</PresentationFormat>
  <Paragraphs>43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Packager Shell Object</vt:lpstr>
      <vt:lpstr>C. D. BROAD’S “THE ARGUMENT FROM RELIGIOUS EXPERIENCE”</vt:lpstr>
      <vt:lpstr>CHARLIE DUNBAR BROAD</vt:lpstr>
      <vt:lpstr>Slide 3</vt:lpstr>
      <vt:lpstr>Slide 4</vt:lpstr>
      <vt:lpstr>G. E. MOORE</vt:lpstr>
      <vt:lpstr>BERTRAND RUSSELL</vt:lpstr>
      <vt:lpstr>LUDWIG WITTGENSTEIN</vt:lpstr>
      <vt:lpstr>FRANK P. RAMSEY</vt:lpstr>
      <vt:lpstr>ARGUMENTS FROM DESIGN AND ARGUMENTS FROM ETHICAL PREMISES</vt:lpstr>
      <vt:lpstr>ANALOGY BETWEEN EAR FOR MUSIC AND SUSCEPTIBILITY TO MYSTICAL EXPERIENCE</vt:lpstr>
      <vt:lpstr>JOHN McTAGGART ELLIS McTAGGART</vt:lpstr>
      <vt:lpstr>ST. PAUL</vt:lpstr>
      <vt:lpstr>ST. TERESA OF AVILA</vt:lpstr>
      <vt:lpstr>JOSEPH SMITH</vt:lpstr>
      <vt:lpstr>ZEN BHUDDIST</vt:lpstr>
      <vt:lpstr>ALDOUS HUXLEY</vt:lpstr>
      <vt:lpstr>TIMOTHY LEARY</vt:lpstr>
      <vt:lpstr>CARLOS CASTANEDA</vt:lpstr>
      <vt:lpstr>ANALOGY BETWEEN EAR FOR MUSIC AND SUSCEPTIBILITY TO MYSTICAL EXPERIENCE</vt:lpstr>
      <vt:lpstr>RELIGIOUS EXPERIENCE RAISES THREE PROBLEMS (p. 76)</vt:lpstr>
      <vt:lpstr>Ad (ii):  Genetic and Causal       Conditions</vt:lpstr>
      <vt:lpstr>A THIRD PROBLEM ABOUT RELIGIOUS EXPERIENCE</vt:lpstr>
      <vt:lpstr>A DISANALOGY WITH PROBLEM (iii)?</vt:lpstr>
      <vt:lpstr>DIGRESSION: AESTHETIC REALISM</vt:lpstr>
      <vt:lpstr>SOME ALLEGEDLY OBJECTIVE AESTHETIC JUDGMENTS</vt:lpstr>
      <vt:lpstr>MICHELANGELO’S PIETA</vt:lpstr>
      <vt:lpstr>MARCEL DUCHAMP’S FOUNTAIN</vt:lpstr>
      <vt:lpstr>GRACE KELLY</vt:lpstr>
      <vt:lpstr>MARJORIE MAIN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 D. BROAD’S “THE ARGUMENT FROM RELIGIOUS EXPERIENCE”</dc:title>
  <dc:creator>Curtis Anthony Anderson</dc:creator>
  <cp:lastModifiedBy>user</cp:lastModifiedBy>
  <cp:revision>43</cp:revision>
  <dcterms:created xsi:type="dcterms:W3CDTF">2012-10-19T13:22:00Z</dcterms:created>
  <dcterms:modified xsi:type="dcterms:W3CDTF">2012-10-29T18:26:44Z</dcterms:modified>
</cp:coreProperties>
</file>