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64E5-5B48-4B23-91C1-630C8E355DBC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18C1-81DC-4BAA-8815-1A3A59BFE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://en.wikipedia.org/wiki/Epistemology" TargetMode="Externa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en.wikipedia.org/wiki/Ethics" TargetMode="External"/><Relationship Id="rId5" Type="http://schemas.openxmlformats.org/officeDocument/2006/relationships/hyperlink" Target="http://en.wikipedia.org/wiki/Philosophy_of_science" TargetMode="External"/><Relationship Id="rId4" Type="http://schemas.openxmlformats.org/officeDocument/2006/relationships/hyperlink" Target="http://en.wikipedia.org/wiki/History_of_philosoph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3810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C. D. BROAD ON RELIGIOUS EXPERIENCE (CONT.’)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ST. TERESA OF AVILA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05250" y="3431381"/>
          <a:ext cx="1333500" cy="863600"/>
        </p:xfrm>
        <a:graphic>
          <a:graphicData uri="http://schemas.openxmlformats.org/presentationml/2006/ole">
            <p:oleObj spid="_x0000_s2050" name="Packager Shell Object" showAsIcon="1" r:id="rId3" imgW="1333800" imgH="863640" progId="Package">
              <p:embed/>
            </p:oleObj>
          </a:graphicData>
        </a:graphic>
      </p:graphicFrame>
      <p:pic>
        <p:nvPicPr>
          <p:cNvPr id="2051" name="Picture 3" descr="C:\Users\Tony\AppData\Local\Temp\st. tere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295400"/>
            <a:ext cx="3733800" cy="4038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19200" y="5257800"/>
            <a:ext cx="65627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EXTREMELY GOOD AT INTROSPECTING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AND DESCRIBING HER EXPERIENCE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ST. THOMAS AQUINAS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60800" y="3431381"/>
          <a:ext cx="1422400" cy="863600"/>
        </p:xfrm>
        <a:graphic>
          <a:graphicData uri="http://schemas.openxmlformats.org/presentationml/2006/ole">
            <p:oleObj spid="_x0000_s3074" name="Packager Shell Object" showAsIcon="1" r:id="rId3" imgW="1422720" imgH="863640" progId="Package">
              <p:embed/>
            </p:oleObj>
          </a:graphicData>
        </a:graphic>
      </p:graphicFrame>
      <p:pic>
        <p:nvPicPr>
          <p:cNvPr id="3075" name="Picture 3" descr="C:\Users\Tony\AppData\Local\Temp\AQUINA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143000"/>
            <a:ext cx="3505200" cy="4038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5410200"/>
            <a:ext cx="53300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HAD VERY GREAT CRITICAL </a:t>
            </a:r>
          </a:p>
          <a:p>
            <a:r>
              <a:rPr lang="en-US" sz="3200" dirty="0" smtClean="0">
                <a:solidFill>
                  <a:srgbClr val="00B050"/>
                </a:solidFill>
              </a:rPr>
              <a:t>AND PHILOSOPHICAL ABILITIES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RELIGIOUS TRADITIONS OF MYSTICS AFFECTS THEIR INTERPRETATIONS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(</a:t>
            </a:r>
            <a:r>
              <a:rPr lang="en-US" sz="3600" dirty="0" err="1" smtClean="0"/>
              <a:t>i</a:t>
            </a:r>
            <a:r>
              <a:rPr lang="en-US" sz="3600" dirty="0" smtClean="0"/>
              <a:t>)  </a:t>
            </a:r>
            <a:r>
              <a:rPr lang="en-US" sz="3600" dirty="0" smtClean="0">
                <a:solidFill>
                  <a:srgbClr val="00B0F0"/>
                </a:solidFill>
              </a:rPr>
              <a:t>Tradition</a:t>
            </a:r>
            <a:r>
              <a:rPr lang="en-US" sz="3600" dirty="0" smtClean="0"/>
              <a:t> of mystic affects </a:t>
            </a:r>
            <a:r>
              <a:rPr lang="en-US" sz="3600" dirty="0" smtClean="0">
                <a:solidFill>
                  <a:srgbClr val="00B050"/>
                </a:solidFill>
              </a:rPr>
              <a:t>how they interpret </a:t>
            </a:r>
            <a:r>
              <a:rPr lang="en-US" sz="3600" dirty="0" smtClean="0"/>
              <a:t>“a feeling of unity with the rest of the universe”</a:t>
            </a:r>
          </a:p>
          <a:p>
            <a:r>
              <a:rPr lang="en-US" sz="3600" dirty="0" smtClean="0"/>
              <a:t>(ii) </a:t>
            </a:r>
            <a:r>
              <a:rPr lang="en-US" sz="3600" dirty="0" smtClean="0">
                <a:solidFill>
                  <a:srgbClr val="00B0F0"/>
                </a:solidFill>
              </a:rPr>
              <a:t>Tradition</a:t>
            </a:r>
            <a:r>
              <a:rPr lang="en-US" sz="3600" dirty="0" smtClean="0"/>
              <a:t> of mystic  probably determines </a:t>
            </a:r>
            <a:r>
              <a:rPr lang="en-US" sz="3600" dirty="0" smtClean="0">
                <a:solidFill>
                  <a:srgbClr val="00B050"/>
                </a:solidFill>
              </a:rPr>
              <a:t>many of the details </a:t>
            </a:r>
            <a:r>
              <a:rPr lang="en-US" sz="3600" dirty="0" smtClean="0"/>
              <a:t>of the experience – e.g. visions of the  Virgin Mary  and of the saints by Roman Catholics vs. religious experiences by Protestants.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 DOUBLE EFFECT IN ORDINARY SENSE PERCEPTION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(1) The </a:t>
            </a:r>
            <a:r>
              <a:rPr lang="en-US" sz="3600" dirty="0" smtClean="0">
                <a:solidFill>
                  <a:srgbClr val="00B050"/>
                </a:solidFill>
              </a:rPr>
              <a:t>interpretation</a:t>
            </a:r>
            <a:r>
              <a:rPr lang="en-US" sz="3600" dirty="0" smtClean="0"/>
              <a:t> of a </a:t>
            </a:r>
            <a:r>
              <a:rPr lang="en-US" sz="3600" dirty="0" smtClean="0">
                <a:solidFill>
                  <a:srgbClr val="00B0F0"/>
                </a:solidFill>
              </a:rPr>
              <a:t>visual </a:t>
            </a:r>
            <a:r>
              <a:rPr lang="en-US" sz="3600" dirty="0" smtClean="0"/>
              <a:t>or other </a:t>
            </a:r>
            <a:r>
              <a:rPr lang="en-US" sz="3600" dirty="0" smtClean="0">
                <a:solidFill>
                  <a:srgbClr val="00B0F0"/>
                </a:solidFill>
              </a:rPr>
              <a:t>perceptual experience </a:t>
            </a:r>
            <a:r>
              <a:rPr lang="en-US" sz="3600" dirty="0" smtClean="0"/>
              <a:t>is probably partly determined by the beliefs and expectations of the perceiver.</a:t>
            </a:r>
          </a:p>
          <a:p>
            <a:r>
              <a:rPr lang="en-US" sz="3600" dirty="0" smtClean="0"/>
              <a:t>(2)  The </a:t>
            </a:r>
            <a:r>
              <a:rPr lang="en-US" sz="3600" dirty="0" smtClean="0">
                <a:solidFill>
                  <a:srgbClr val="00B050"/>
                </a:solidFill>
              </a:rPr>
              <a:t>actual content </a:t>
            </a:r>
            <a:r>
              <a:rPr lang="en-US" sz="3600" dirty="0" smtClean="0"/>
              <a:t>of such an </a:t>
            </a:r>
            <a:r>
              <a:rPr lang="en-US" sz="3600" dirty="0" smtClean="0">
                <a:solidFill>
                  <a:srgbClr val="00B0F0"/>
                </a:solidFill>
              </a:rPr>
              <a:t>experience</a:t>
            </a:r>
            <a:r>
              <a:rPr lang="en-US" sz="3600" dirty="0" smtClean="0"/>
              <a:t> is to some extent also determined by the beliefs and expectations of the perceiver (Broad uses the philosophical terms ‘</a:t>
            </a:r>
            <a:r>
              <a:rPr lang="en-US" sz="3600" dirty="0" err="1" smtClean="0">
                <a:solidFill>
                  <a:srgbClr val="C00000"/>
                </a:solidFill>
              </a:rPr>
              <a:t>sensa</a:t>
            </a:r>
            <a:r>
              <a:rPr lang="en-US" sz="3600" dirty="0" smtClean="0"/>
              <a:t>’ and ‘</a:t>
            </a:r>
            <a:r>
              <a:rPr lang="en-US" sz="3600" dirty="0" err="1" smtClean="0">
                <a:solidFill>
                  <a:srgbClr val="C00000"/>
                </a:solidFill>
              </a:rPr>
              <a:t>sensum</a:t>
            </a:r>
            <a:r>
              <a:rPr lang="en-US" sz="3600" dirty="0" smtClean="0"/>
              <a:t>’)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SIMILARITY OF MYSTICAL EXPERIENCES OF NOT EXPLAINED BY THESE OBSERVATIONS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There are </a:t>
            </a:r>
            <a:r>
              <a:rPr lang="en-US" sz="4000" dirty="0" smtClean="0">
                <a:solidFill>
                  <a:srgbClr val="00B050"/>
                </a:solidFill>
              </a:rPr>
              <a:t>two alternatives </a:t>
            </a:r>
            <a:r>
              <a:rPr lang="en-US" sz="4000" dirty="0" smtClean="0"/>
              <a:t>open to us to explain these similarities:</a:t>
            </a:r>
          </a:p>
          <a:p>
            <a:pPr marL="514350" indent="-514350">
              <a:buAutoNum type="alphaLcParenBoth"/>
            </a:pPr>
            <a:r>
              <a:rPr lang="en-US" sz="4000" dirty="0" smtClean="0"/>
              <a:t>The mystics are </a:t>
            </a:r>
            <a:r>
              <a:rPr lang="en-US" sz="4000" dirty="0" smtClean="0">
                <a:solidFill>
                  <a:srgbClr val="FFC000"/>
                </a:solidFill>
              </a:rPr>
              <a:t>in contact with aspects of Reality not open to most of us.</a:t>
            </a:r>
          </a:p>
          <a:p>
            <a:pPr marL="514350" indent="-514350">
              <a:buNone/>
            </a:pPr>
            <a:r>
              <a:rPr lang="en-US" sz="4000" dirty="0" smtClean="0"/>
              <a:t>(b) Mystics </a:t>
            </a:r>
            <a:r>
              <a:rPr lang="en-US" sz="4000" dirty="0" smtClean="0">
                <a:solidFill>
                  <a:srgbClr val="FFC000"/>
                </a:solidFill>
              </a:rPr>
              <a:t>suffer from a kind of delusion </a:t>
            </a:r>
            <a:r>
              <a:rPr lang="en-US" sz="4000" dirty="0" smtClean="0"/>
              <a:t>(not open to other people)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THREE PARTLY ANALOGOUS ILLUSTRATIONS OF THESE POSSIBILITIES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4724400"/>
          </a:xfrm>
        </p:spPr>
        <p:txBody>
          <a:bodyPr>
            <a:noAutofit/>
          </a:bodyPr>
          <a:lstStyle/>
          <a:p>
            <a:pPr marL="514350" indent="-514350">
              <a:buAutoNum type="alphaUcParenBoth"/>
            </a:pPr>
            <a:r>
              <a:rPr lang="en-US" sz="4800" dirty="0" smtClean="0"/>
              <a:t>Trained </a:t>
            </a:r>
            <a:r>
              <a:rPr lang="en-US" sz="4800" dirty="0" err="1" smtClean="0">
                <a:solidFill>
                  <a:srgbClr val="00B050"/>
                </a:solidFill>
              </a:rPr>
              <a:t>microscopists</a:t>
            </a:r>
            <a:endParaRPr lang="en-US" sz="4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sz="4800" dirty="0" smtClean="0"/>
              <a:t>(B) Persons of all races </a:t>
            </a:r>
            <a:r>
              <a:rPr lang="en-US" sz="4800" dirty="0" smtClean="0">
                <a:solidFill>
                  <a:srgbClr val="00B050"/>
                </a:solidFill>
              </a:rPr>
              <a:t>who drink alcohol to excess.</a:t>
            </a:r>
          </a:p>
          <a:p>
            <a:pPr marL="514350" indent="-514350">
              <a:buNone/>
            </a:pPr>
            <a:r>
              <a:rPr lang="en-US" sz="4800" dirty="0" smtClean="0"/>
              <a:t>(C)  </a:t>
            </a:r>
            <a:r>
              <a:rPr lang="en-US" sz="4800" dirty="0" smtClean="0">
                <a:solidFill>
                  <a:srgbClr val="00B050"/>
                </a:solidFill>
              </a:rPr>
              <a:t>Sighted people </a:t>
            </a:r>
            <a:r>
              <a:rPr lang="en-US" sz="4800" dirty="0" smtClean="0"/>
              <a:t>in the </a:t>
            </a:r>
            <a:r>
              <a:rPr lang="en-US" sz="4800" dirty="0" smtClean="0">
                <a:solidFill>
                  <a:srgbClr val="00B050"/>
                </a:solidFill>
              </a:rPr>
              <a:t>world of the blind</a:t>
            </a:r>
            <a:r>
              <a:rPr lang="en-US" sz="4800" dirty="0" smtClean="0"/>
              <a:t> (</a:t>
            </a:r>
            <a:r>
              <a:rPr lang="en-US" sz="4800" dirty="0" smtClean="0">
                <a:solidFill>
                  <a:srgbClr val="7030A0"/>
                </a:solidFill>
              </a:rPr>
              <a:t>Thought experiment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CHARLIE DUNBAR BROAD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>(1887 –1971</a:t>
            </a:r>
            <a:r>
              <a:rPr lang="en-US" sz="3200" dirty="0">
                <a:solidFill>
                  <a:srgbClr val="FF0000"/>
                </a:solidFill>
              </a:rPr>
              <a:t>)  </a:t>
            </a:r>
            <a:r>
              <a:rPr lang="en-US" sz="3200" dirty="0">
                <a:solidFill>
                  <a:srgbClr val="FF0000"/>
                </a:solidFill>
                <a:hlinkClick r:id="rId3" tooltip="Epistemology"/>
              </a:rPr>
              <a:t>epistemologist</a:t>
            </a:r>
            <a:r>
              <a:rPr lang="en-US" sz="3200" dirty="0">
                <a:solidFill>
                  <a:srgbClr val="FF0000"/>
                </a:solidFill>
              </a:rPr>
              <a:t>, </a:t>
            </a:r>
            <a:r>
              <a:rPr lang="en-US" sz="3200" dirty="0">
                <a:solidFill>
                  <a:srgbClr val="FF0000"/>
                </a:solidFill>
                <a:hlinkClick r:id="rId4" tooltip="History of philosophy"/>
              </a:rPr>
              <a:t>historian of </a:t>
            </a:r>
            <a:r>
              <a:rPr lang="en-US" sz="3200" dirty="0" err="1">
                <a:solidFill>
                  <a:srgbClr val="FF0000"/>
                </a:solidFill>
                <a:hlinkClick r:id="rId4" tooltip="History of philosophy"/>
              </a:rPr>
              <a:t>philosophy</a:t>
            </a:r>
            <a:r>
              <a:rPr lang="en-US" sz="3200" dirty="0" err="1">
                <a:solidFill>
                  <a:srgbClr val="FF0000"/>
                </a:solidFill>
              </a:rPr>
              <a:t>,</a:t>
            </a:r>
            <a:r>
              <a:rPr lang="en-US" sz="3200" dirty="0" err="1">
                <a:solidFill>
                  <a:srgbClr val="FF0000"/>
                </a:solidFill>
                <a:hlinkClick r:id="rId5" tooltip="Philosophy of science"/>
              </a:rPr>
              <a:t>philosopher</a:t>
            </a:r>
            <a:r>
              <a:rPr lang="en-US" sz="3200" dirty="0">
                <a:solidFill>
                  <a:srgbClr val="FF0000"/>
                </a:solidFill>
                <a:hlinkClick r:id="rId5" tooltip="Philosophy of science"/>
              </a:rPr>
              <a:t> of science</a:t>
            </a:r>
            <a:r>
              <a:rPr lang="en-US" sz="3200" dirty="0">
                <a:solidFill>
                  <a:srgbClr val="FF0000"/>
                </a:solidFill>
              </a:rPr>
              <a:t>, </a:t>
            </a:r>
            <a:r>
              <a:rPr lang="en-US" sz="3200" dirty="0">
                <a:solidFill>
                  <a:srgbClr val="FF0000"/>
                </a:solidFill>
                <a:hlinkClick r:id="rId6" tooltip="Ethics"/>
              </a:rPr>
              <a:t>moral </a:t>
            </a:r>
            <a:r>
              <a:rPr lang="en-US" sz="3200" dirty="0" smtClean="0">
                <a:solidFill>
                  <a:srgbClr val="FF0000"/>
                </a:solidFill>
                <a:hlinkClick r:id="rId6" tooltip="Ethics"/>
              </a:rPr>
              <a:t>philosopher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51300" y="3431381"/>
          <a:ext cx="1041400" cy="863600"/>
        </p:xfrm>
        <a:graphic>
          <a:graphicData uri="http://schemas.openxmlformats.org/presentationml/2006/ole">
            <p:oleObj spid="_x0000_s1026" name="Packager Shell Object" showAsIcon="1" r:id="rId7" imgW="1041480" imgH="863640" progId="Package">
              <p:embed/>
            </p:oleObj>
          </a:graphicData>
        </a:graphic>
      </p:graphicFrame>
      <p:pic>
        <p:nvPicPr>
          <p:cNvPr id="1027" name="Picture 3" descr="C:\Users\Tony\AppData\Local\Temp\broad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1676400"/>
            <a:ext cx="3429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ANALOGY BETWEEN EAR FOR MUSIC AND SUSCEPTIBILITY TO MYSTICAL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There are a number of significant analogies between various ways of studying the one and the other, but the important </a:t>
            </a:r>
            <a:r>
              <a:rPr lang="en-US" sz="3600" dirty="0" err="1" smtClean="0">
                <a:solidFill>
                  <a:srgbClr val="00B050"/>
                </a:solidFill>
              </a:rPr>
              <a:t>disanalogy</a:t>
            </a:r>
            <a:r>
              <a:rPr lang="en-US" sz="3600" dirty="0" smtClean="0"/>
              <a:t>  (according to Broad) is that mystical </a:t>
            </a:r>
            <a:r>
              <a:rPr lang="en-US" sz="3600" dirty="0" err="1" smtClean="0"/>
              <a:t>experiencers</a:t>
            </a:r>
            <a:r>
              <a:rPr lang="en-US" sz="3600" dirty="0" smtClean="0"/>
              <a:t> claim to come to </a:t>
            </a:r>
            <a:r>
              <a:rPr lang="en-US" sz="3600" dirty="0" smtClean="0">
                <a:solidFill>
                  <a:srgbClr val="7030A0"/>
                </a:solidFill>
              </a:rPr>
              <a:t>know that something is true or probable as a result of their experience.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THIRD PROBLEM ABOUT RELIGIOUS EXPERIENCE – THE DISANALOGY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AutoNum type="romanLcParenBoth" startAt="3"/>
            </a:pPr>
            <a:r>
              <a:rPr lang="en-US" sz="5400" dirty="0" smtClean="0"/>
              <a:t> Part of the content of some religious experiences is </a:t>
            </a:r>
            <a:r>
              <a:rPr lang="en-US" sz="5400" dirty="0" smtClean="0">
                <a:solidFill>
                  <a:srgbClr val="C00000"/>
                </a:solidFill>
              </a:rPr>
              <a:t>alleged knowledge </a:t>
            </a:r>
            <a:r>
              <a:rPr lang="en-US" sz="5400" dirty="0" smtClean="0"/>
              <a:t>(or </a:t>
            </a:r>
            <a:r>
              <a:rPr lang="en-US" sz="5400" dirty="0" smtClean="0">
                <a:solidFill>
                  <a:srgbClr val="FF0000"/>
                </a:solidFill>
              </a:rPr>
              <a:t>well-founded belief</a:t>
            </a:r>
            <a:r>
              <a:rPr lang="en-US" sz="5400" dirty="0" smtClean="0"/>
              <a:t>) about the </a:t>
            </a:r>
            <a:r>
              <a:rPr lang="en-US" sz="5400" i="1" dirty="0" smtClean="0">
                <a:solidFill>
                  <a:srgbClr val="00B050"/>
                </a:solidFill>
              </a:rPr>
              <a:t>nature of Reality</a:t>
            </a:r>
            <a:r>
              <a:rPr lang="en-US" sz="5400" i="1" dirty="0" smtClean="0"/>
              <a:t>.</a:t>
            </a:r>
          </a:p>
          <a:p>
            <a:pPr marL="571500" indent="-571500">
              <a:buNone/>
            </a:pPr>
            <a:r>
              <a:rPr lang="en-US" sz="5400" dirty="0" smtClean="0"/>
              <a:t>Are such experiences </a:t>
            </a:r>
            <a:r>
              <a:rPr lang="en-US" sz="5400" i="1" dirty="0" smtClean="0">
                <a:solidFill>
                  <a:srgbClr val="7030A0"/>
                </a:solidFill>
              </a:rPr>
              <a:t>veridical –</a:t>
            </a:r>
            <a:r>
              <a:rPr lang="en-US" sz="5400" i="1" dirty="0" smtClean="0"/>
              <a:t> </a:t>
            </a:r>
            <a:r>
              <a:rPr lang="en-US" sz="5400" dirty="0" smtClean="0"/>
              <a:t>or at least </a:t>
            </a:r>
            <a:r>
              <a:rPr lang="en-US" sz="5400" i="1" dirty="0" smtClean="0">
                <a:solidFill>
                  <a:srgbClr val="7030A0"/>
                </a:solidFill>
              </a:rPr>
              <a:t>true </a:t>
            </a:r>
            <a:r>
              <a:rPr lang="en-US" sz="5400" dirty="0" smtClean="0"/>
              <a:t>and </a:t>
            </a:r>
            <a:r>
              <a:rPr lang="en-US" sz="5400" i="1" dirty="0" smtClean="0">
                <a:solidFill>
                  <a:srgbClr val="7030A0"/>
                </a:solidFill>
              </a:rPr>
              <a:t>probable</a:t>
            </a:r>
            <a:r>
              <a:rPr lang="en-US" sz="5400" i="1" dirty="0" smtClean="0"/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DISANALOGY?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Is Broad right about this?  It depends on the answer to a question about </a:t>
            </a:r>
            <a:r>
              <a:rPr lang="en-US" sz="4800" dirty="0" smtClean="0">
                <a:solidFill>
                  <a:srgbClr val="7030A0"/>
                </a:solidFill>
              </a:rPr>
              <a:t>Aesthetics</a:t>
            </a:r>
            <a:r>
              <a:rPr lang="en-US" sz="4800" dirty="0" smtClean="0"/>
              <a:t> (a sub-discipline of Philosophy).   Are there </a:t>
            </a:r>
            <a:r>
              <a:rPr lang="en-US" sz="4800" i="1" dirty="0" smtClean="0">
                <a:solidFill>
                  <a:srgbClr val="00B050"/>
                </a:solidFill>
              </a:rPr>
              <a:t>objective facts </a:t>
            </a:r>
            <a:r>
              <a:rPr lang="en-US" sz="4800" dirty="0" smtClean="0"/>
              <a:t>about </a:t>
            </a:r>
            <a:r>
              <a:rPr lang="en-US" sz="4800" dirty="0" smtClean="0">
                <a:solidFill>
                  <a:srgbClr val="7030A0"/>
                </a:solidFill>
              </a:rPr>
              <a:t>Beauty</a:t>
            </a:r>
            <a:r>
              <a:rPr lang="en-US" sz="4800" dirty="0" smtClean="0"/>
              <a:t> and </a:t>
            </a:r>
            <a:r>
              <a:rPr lang="en-US" sz="4800" dirty="0" smtClean="0">
                <a:solidFill>
                  <a:srgbClr val="7030A0"/>
                </a:solidFill>
              </a:rPr>
              <a:t>Aesthetic Value</a:t>
            </a:r>
            <a:r>
              <a:rPr lang="en-US" sz="4800" dirty="0" smtClean="0"/>
              <a:t>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PSYCHOLOGICAL ANALYSIS, GENETIC AND CAUSAL FACTORS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In certain circumstances, </a:t>
            </a:r>
            <a:r>
              <a:rPr lang="en-US" sz="4400" dirty="0" smtClean="0">
                <a:solidFill>
                  <a:srgbClr val="C00000"/>
                </a:solidFill>
              </a:rPr>
              <a:t>psychological analysis 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B050"/>
                </a:solidFill>
              </a:rPr>
              <a:t>genetic </a:t>
            </a:r>
            <a:r>
              <a:rPr lang="en-US" sz="4400" dirty="0" smtClean="0"/>
              <a:t>and </a:t>
            </a:r>
            <a:r>
              <a:rPr lang="en-US" sz="4400" dirty="0" smtClean="0">
                <a:solidFill>
                  <a:srgbClr val="00B050"/>
                </a:solidFill>
              </a:rPr>
              <a:t>causal factors </a:t>
            </a:r>
            <a:r>
              <a:rPr lang="en-US" sz="4400" dirty="0" smtClean="0"/>
              <a:t>may support a negative answer to our third question.  So the </a:t>
            </a:r>
            <a:r>
              <a:rPr lang="en-US" sz="4400" dirty="0" smtClean="0">
                <a:solidFill>
                  <a:srgbClr val="00B0F0"/>
                </a:solidFill>
              </a:rPr>
              <a:t>three</a:t>
            </a:r>
            <a:r>
              <a:rPr lang="en-US" sz="4400" dirty="0" smtClean="0"/>
              <a:t> sorts of questions are </a:t>
            </a:r>
            <a:r>
              <a:rPr lang="en-US" sz="4400" dirty="0" smtClean="0">
                <a:solidFill>
                  <a:srgbClr val="7030A0"/>
                </a:solidFill>
              </a:rPr>
              <a:t>not really independent.</a:t>
            </a:r>
            <a:endParaRPr lang="en-US" sz="4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BROAD’S CONFESSION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If some “aesthetic Philistine” were to make pronouncements about </a:t>
            </a:r>
            <a:r>
              <a:rPr lang="en-US" dirty="0" err="1" smtClean="0"/>
              <a:t>aethetic</a:t>
            </a:r>
            <a:r>
              <a:rPr lang="en-US" dirty="0" smtClean="0"/>
              <a:t> value and to propose theories about the nature and causation of musical experience, then his views should be viewed with suspicion.</a:t>
            </a:r>
          </a:p>
          <a:p>
            <a:pPr>
              <a:buNone/>
            </a:pPr>
            <a:r>
              <a:rPr lang="en-US" dirty="0" smtClean="0"/>
              <a:t>Broad candidly admits that he has never had any sort of religious experience so that his opinions on the matter should be viewed with some skepticism.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“PHILISTINE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sz="4800" dirty="0"/>
              <a:t>A smug, ignorant, especially middle-class person who is regarded as being indifferent or antagonistic to artistic and cultural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 WARNED THAT: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People who have a great capacity for musical appreciation or a disposition to have religious experiences </a:t>
            </a:r>
            <a:r>
              <a:rPr lang="en-US" sz="4000" dirty="0" smtClean="0">
                <a:solidFill>
                  <a:srgbClr val="00B0F0"/>
                </a:solidFill>
              </a:rPr>
              <a:t>may not</a:t>
            </a:r>
            <a:endParaRPr lang="en-US" sz="4000" dirty="0" smtClean="0">
              <a:solidFill>
                <a:srgbClr val="C00000"/>
              </a:solidFill>
            </a:endParaRPr>
          </a:p>
          <a:p>
            <a:pPr marL="514350" indent="-514350">
              <a:buAutoNum type="arabicParenBoth"/>
            </a:pPr>
            <a:r>
              <a:rPr lang="en-US" sz="4000" dirty="0" smtClean="0"/>
              <a:t>have  </a:t>
            </a:r>
            <a:r>
              <a:rPr lang="en-US" sz="4000" dirty="0" smtClean="0">
                <a:solidFill>
                  <a:srgbClr val="92D050"/>
                </a:solidFill>
              </a:rPr>
              <a:t>good powers of introspection,</a:t>
            </a:r>
          </a:p>
          <a:p>
            <a:pPr marL="514350" indent="-514350">
              <a:buFont typeface="Arial" pitchFamily="34" charset="0"/>
              <a:buAutoNum type="arabicParenBoth"/>
            </a:pPr>
            <a:r>
              <a:rPr lang="en-US" sz="4000" dirty="0"/>
              <a:t>h</a:t>
            </a:r>
            <a:r>
              <a:rPr lang="en-US" sz="4000" dirty="0" smtClean="0"/>
              <a:t>ave </a:t>
            </a:r>
            <a:r>
              <a:rPr lang="en-US" sz="4000" dirty="0" smtClean="0">
                <a:solidFill>
                  <a:srgbClr val="C00000"/>
                </a:solidFill>
              </a:rPr>
              <a:t>skill at seeing causal connections</a:t>
            </a:r>
            <a:r>
              <a:rPr lang="en-US" sz="4000" dirty="0" smtClean="0"/>
              <a:t>, </a:t>
            </a:r>
            <a:r>
              <a:rPr lang="en-US" sz="4000" dirty="0" smtClean="0">
                <a:solidFill>
                  <a:srgbClr val="00B0F0"/>
                </a:solidFill>
              </a:rPr>
              <a:t>or</a:t>
            </a:r>
          </a:p>
          <a:p>
            <a:pPr marL="514350" indent="-514350">
              <a:buNone/>
            </a:pPr>
            <a:r>
              <a:rPr lang="en-US" sz="4000" dirty="0" smtClean="0"/>
              <a:t>(3) have a </a:t>
            </a:r>
            <a:r>
              <a:rPr lang="en-US" sz="4000" dirty="0" smtClean="0">
                <a:solidFill>
                  <a:srgbClr val="FF0000"/>
                </a:solidFill>
              </a:rPr>
              <a:t>capacity for logical criticism.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553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Packager Shell Object</vt:lpstr>
      <vt:lpstr>C. D. BROAD ON RELIGIOUS EXPERIENCE (CONT.’)</vt:lpstr>
      <vt:lpstr>CHARLIE DUNBAR BROAD (1887 –1971)  epistemologist, historian of philosophy,philosopher of science, moral philosopher.</vt:lpstr>
      <vt:lpstr>ANALOGY BETWEEN EAR FOR MUSIC AND SUSCEPTIBILITY TO MYSTICAL EXPERIENCE</vt:lpstr>
      <vt:lpstr>THIRD PROBLEM ABOUT RELIGIOUS EXPERIENCE – THE DISANALOGY</vt:lpstr>
      <vt:lpstr>DISANALOGY?</vt:lpstr>
      <vt:lpstr>PSYCHOLOGICAL ANALYSIS, GENETIC AND CAUSAL FACTORS</vt:lpstr>
      <vt:lpstr>BROAD’S CONFESSION</vt:lpstr>
      <vt:lpstr>“PHILISTINE”</vt:lpstr>
      <vt:lpstr>BE WARNED THAT:</vt:lpstr>
      <vt:lpstr>ST. TERESA OF AVILA</vt:lpstr>
      <vt:lpstr>ST. THOMAS AQUINAS</vt:lpstr>
      <vt:lpstr>RELIGIOUS TRADITIONS OF MYSTICS AFFECTS THEIR INTERPRETATIONS</vt:lpstr>
      <vt:lpstr>SIMILAR DOUBLE EFFECT IN ORDINARY SENSE PERCEPTION</vt:lpstr>
      <vt:lpstr>SIMILARITY OF MYSTICAL EXPERIENCES OF NOT EXPLAINED BY THESE OBSERVATIONS</vt:lpstr>
      <vt:lpstr>THREE PARTLY ANALOGOUS ILLUSTRATIONS OF THESE POSSIBILITIES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D. BROAD ON RELIGIOUS EXPERIENCE (CONT.’)</dc:title>
  <dc:creator>Curtis Anthony Anderson</dc:creator>
  <cp:lastModifiedBy>user</cp:lastModifiedBy>
  <cp:revision>17</cp:revision>
  <dcterms:created xsi:type="dcterms:W3CDTF">2012-10-24T15:36:43Z</dcterms:created>
  <dcterms:modified xsi:type="dcterms:W3CDTF">2012-10-29T18:28:25Z</dcterms:modified>
</cp:coreProperties>
</file>