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FD85-8FB3-431F-9BF3-350254AA5B02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CDC9-E280-42F1-9BFD-7C491B38F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BROAD’S ESSAY CONTINUED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FINAL EVALUATION OF CASE FOR MYSTICAL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We should distinguish between:</a:t>
            </a:r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dirty="0" smtClean="0"/>
              <a:t> (1)  How reasonable it might be to take a mystical vision to be </a:t>
            </a:r>
            <a:r>
              <a:rPr lang="en-US" sz="3600" dirty="0" smtClean="0">
                <a:solidFill>
                  <a:srgbClr val="00B050"/>
                </a:solidFill>
              </a:rPr>
              <a:t>veridical </a:t>
            </a:r>
            <a:r>
              <a:rPr lang="en-US" sz="3600" i="1" dirty="0" smtClean="0">
                <a:solidFill>
                  <a:srgbClr val="00B050"/>
                </a:solidFill>
              </a:rPr>
              <a:t>if you yourself had the experience  </a:t>
            </a:r>
            <a:r>
              <a:rPr lang="en-US" sz="3600" dirty="0" smtClean="0">
                <a:solidFill>
                  <a:srgbClr val="C00000"/>
                </a:solidFill>
              </a:rPr>
              <a:t>(“Internal Case”)</a:t>
            </a:r>
            <a:r>
              <a:rPr lang="en-US" sz="3600" dirty="0" smtClean="0"/>
              <a:t>.</a:t>
            </a:r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dirty="0" smtClean="0"/>
              <a:t>(2)  How reasonable it might be to take a mystical vision to be </a:t>
            </a:r>
            <a:r>
              <a:rPr lang="en-US" sz="3600" dirty="0" smtClean="0">
                <a:solidFill>
                  <a:srgbClr val="00B050"/>
                </a:solidFill>
              </a:rPr>
              <a:t>veridical </a:t>
            </a:r>
            <a:r>
              <a:rPr lang="en-US" sz="3600" i="1" dirty="0" smtClean="0">
                <a:solidFill>
                  <a:srgbClr val="00B050"/>
                </a:solidFill>
              </a:rPr>
              <a:t>if reported by someone else </a:t>
            </a:r>
            <a:r>
              <a:rPr lang="en-US" sz="3600" dirty="0" smtClean="0">
                <a:solidFill>
                  <a:srgbClr val="C00000"/>
                </a:solidFill>
              </a:rPr>
              <a:t>(“External Case”)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000" dirty="0" smtClean="0"/>
              <a:t>If  the vision or experience is </a:t>
            </a:r>
            <a:r>
              <a:rPr lang="en-US" sz="4000" dirty="0" smtClean="0">
                <a:solidFill>
                  <a:srgbClr val="C00000"/>
                </a:solidFill>
              </a:rPr>
              <a:t>clear,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7030A0"/>
                </a:solidFill>
              </a:rPr>
              <a:t>intense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B050"/>
                </a:solidFill>
              </a:rPr>
              <a:t>compelling, </a:t>
            </a:r>
            <a:r>
              <a:rPr lang="en-US" sz="4000" dirty="0" smtClean="0"/>
              <a:t>it might well be most reasonable for you to believe (</a:t>
            </a:r>
            <a:r>
              <a:rPr lang="en-US" sz="4000" dirty="0" smtClean="0">
                <a:solidFill>
                  <a:srgbClr val="FF0000"/>
                </a:solidFill>
              </a:rPr>
              <a:t>then and there</a:t>
            </a:r>
            <a:r>
              <a:rPr lang="en-US" sz="4000" dirty="0" smtClean="0"/>
              <a:t>) that it is veridical.</a:t>
            </a:r>
          </a:p>
          <a:p>
            <a:pPr>
              <a:buNone/>
            </a:pPr>
            <a:r>
              <a:rPr lang="en-US" sz="4000" dirty="0" smtClean="0">
                <a:solidFill>
                  <a:srgbClr val="7030A0"/>
                </a:solidFill>
              </a:rPr>
              <a:t>Other examples.</a:t>
            </a:r>
          </a:p>
          <a:p>
            <a:pPr marL="514350" indent="-514350">
              <a:buAutoNum type="alphaLcParenBoth"/>
            </a:pPr>
            <a:r>
              <a:rPr lang="en-US" sz="4000" dirty="0" smtClean="0">
                <a:solidFill>
                  <a:srgbClr val="0070C0"/>
                </a:solidFill>
              </a:rPr>
              <a:t>Vivid dreams.</a:t>
            </a:r>
          </a:p>
          <a:p>
            <a:pPr marL="514350" indent="-514350">
              <a:buNone/>
            </a:pPr>
            <a:r>
              <a:rPr lang="en-US" sz="4000" dirty="0" smtClean="0">
                <a:solidFill>
                  <a:srgbClr val="FFC000"/>
                </a:solidFill>
              </a:rPr>
              <a:t>(b) Matrix cases 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dirty="0"/>
              <a:t>(</a:t>
            </a:r>
            <a:r>
              <a:rPr lang="en-US" sz="4000" dirty="0" smtClean="0"/>
              <a:t>Hypothetical, of course)</a:t>
            </a: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ADDITIONAL EVIDENCE DIFFICULTY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Additional evidence </a:t>
            </a:r>
            <a:r>
              <a:rPr lang="en-US" sz="3600" dirty="0" smtClean="0"/>
              <a:t>(perhaps evidence you had before the vision or experience) may well defeat the </a:t>
            </a:r>
            <a:r>
              <a:rPr lang="en-US" sz="3600" dirty="0" err="1" smtClean="0"/>
              <a:t>plausiblity</a:t>
            </a:r>
            <a:r>
              <a:rPr lang="en-US" sz="3600" dirty="0" smtClean="0"/>
              <a:t> that the vision is veridical.   </a:t>
            </a:r>
          </a:p>
          <a:p>
            <a:pPr>
              <a:buNone/>
            </a:pPr>
            <a:r>
              <a:rPr lang="en-US" sz="3600" dirty="0" smtClean="0"/>
              <a:t>If the vision should happen to confirm </a:t>
            </a:r>
            <a:r>
              <a:rPr lang="en-US" sz="3600" dirty="0" smtClean="0">
                <a:solidFill>
                  <a:srgbClr val="00B050"/>
                </a:solidFill>
              </a:rPr>
              <a:t>some hypothesis or belief for which one has other evidence,</a:t>
            </a:r>
            <a:r>
              <a:rPr lang="en-US" sz="3600" dirty="0" smtClean="0"/>
              <a:t> it could theoretically help to confirm that hypothesis and its veridicality would itself be made more probable.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EXTERNAL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Very similar considerations apply here </a:t>
            </a:r>
            <a:r>
              <a:rPr lang="en-US" sz="3600" dirty="0" smtClean="0">
                <a:solidFill>
                  <a:srgbClr val="C00000"/>
                </a:solidFill>
              </a:rPr>
              <a:t>except that </a:t>
            </a:r>
            <a:r>
              <a:rPr lang="en-US" sz="3600" dirty="0" smtClean="0">
                <a:solidFill>
                  <a:srgbClr val="00B050"/>
                </a:solidFill>
              </a:rPr>
              <a:t>you </a:t>
            </a:r>
            <a:r>
              <a:rPr lang="en-US" sz="3600" dirty="0" smtClean="0">
                <a:solidFill>
                  <a:srgbClr val="0070C0"/>
                </a:solidFill>
              </a:rPr>
              <a:t>do not have </a:t>
            </a:r>
            <a:r>
              <a:rPr lang="en-US" sz="3600" dirty="0" smtClean="0">
                <a:solidFill>
                  <a:srgbClr val="00B050"/>
                </a:solidFill>
              </a:rPr>
              <a:t>the evidence provided directly to the </a:t>
            </a:r>
            <a:r>
              <a:rPr lang="en-US" sz="3600" dirty="0" err="1" smtClean="0">
                <a:solidFill>
                  <a:srgbClr val="00B050"/>
                </a:solidFill>
              </a:rPr>
              <a:t>experiencer</a:t>
            </a:r>
            <a:r>
              <a:rPr lang="en-US" sz="3600" dirty="0" smtClean="0">
                <a:solidFill>
                  <a:srgbClr val="00B050"/>
                </a:solidFill>
              </a:rPr>
              <a:t> by the vision.  </a:t>
            </a:r>
            <a:r>
              <a:rPr lang="en-US" sz="3600" dirty="0" smtClean="0"/>
              <a:t>In most real cases it is very difficult to see how the </a:t>
            </a:r>
            <a:r>
              <a:rPr lang="en-US" sz="3600" dirty="0" smtClean="0">
                <a:solidFill>
                  <a:srgbClr val="C00000"/>
                </a:solidFill>
              </a:rPr>
              <a:t>hypothesis </a:t>
            </a:r>
            <a:r>
              <a:rPr lang="en-US" sz="3600" dirty="0" smtClean="0"/>
              <a:t>that the experience was veridical can stand up against </a:t>
            </a:r>
            <a:r>
              <a:rPr lang="en-US" sz="3600" dirty="0" smtClean="0">
                <a:solidFill>
                  <a:srgbClr val="00B0F0"/>
                </a:solidFill>
              </a:rPr>
              <a:t>the best available alternative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rgbClr val="7030A0"/>
                </a:solidFill>
              </a:rPr>
              <a:t>a delusion conditioned in </a:t>
            </a:r>
            <a:r>
              <a:rPr lang="en-US" sz="3600" smtClean="0">
                <a:solidFill>
                  <a:srgbClr val="7030A0"/>
                </a:solidFill>
              </a:rPr>
              <a:t>its interpretation </a:t>
            </a:r>
            <a:r>
              <a:rPr lang="en-US" sz="3600" dirty="0" smtClean="0">
                <a:solidFill>
                  <a:srgbClr val="7030A0"/>
                </a:solidFill>
              </a:rPr>
              <a:t>and content by the tradition of the </a:t>
            </a:r>
            <a:r>
              <a:rPr lang="en-US" sz="3600" dirty="0" err="1" smtClean="0">
                <a:solidFill>
                  <a:srgbClr val="7030A0"/>
                </a:solidFill>
              </a:rPr>
              <a:t>experiencer</a:t>
            </a:r>
            <a:r>
              <a:rPr lang="en-US" sz="3600" dirty="0" smtClean="0">
                <a:solidFill>
                  <a:srgbClr val="7030A0"/>
                </a:solidFill>
              </a:rPr>
              <a:t>.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BROAD’S THREE CASES ILLUSTRATING SOMEONE EXPERIENCING WHAT WE DO NOT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Autofit/>
          </a:bodyPr>
          <a:lstStyle/>
          <a:p>
            <a:pPr marL="514350" indent="-514350">
              <a:buAutoNum type="arabicParenBoth"/>
            </a:pPr>
            <a:r>
              <a:rPr lang="en-US" sz="4400" dirty="0" smtClean="0">
                <a:solidFill>
                  <a:srgbClr val="00B050"/>
                </a:solidFill>
              </a:rPr>
              <a:t>Trained </a:t>
            </a:r>
            <a:r>
              <a:rPr lang="en-US" sz="4400" dirty="0" err="1" smtClean="0">
                <a:solidFill>
                  <a:srgbClr val="00B050"/>
                </a:solidFill>
              </a:rPr>
              <a:t>microscopist</a:t>
            </a:r>
            <a:r>
              <a:rPr lang="en-US" sz="4400" dirty="0" smtClean="0">
                <a:solidFill>
                  <a:srgbClr val="00B050"/>
                </a:solidFill>
              </a:rPr>
              <a:t>.</a:t>
            </a:r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7030A0"/>
                </a:solidFill>
              </a:rPr>
              <a:t>(2)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Drunkard with </a:t>
            </a:r>
            <a:r>
              <a:rPr lang="en-US" sz="4400" i="1" dirty="0" smtClean="0">
                <a:solidFill>
                  <a:srgbClr val="7030A0"/>
                </a:solidFill>
              </a:rPr>
              <a:t>Delirium Tremens</a:t>
            </a:r>
          </a:p>
          <a:p>
            <a:pPr marL="514350" indent="-51435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(3)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</a:rPr>
              <a:t>Sighted-person in the Land of the Blind (“Thought Experiment</a:t>
            </a:r>
            <a:r>
              <a:rPr lang="en-US" sz="4400" dirty="0" smtClean="0"/>
              <a:t>”)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CASES ILLUSTRATE WHAT WE WOULD CONCLUDE AND ON WHAT GROUNDS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In cases </a:t>
            </a:r>
            <a:r>
              <a:rPr lang="en-US" sz="4400" dirty="0" smtClean="0">
                <a:solidFill>
                  <a:srgbClr val="00B050"/>
                </a:solidFill>
              </a:rPr>
              <a:t>(1)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00B050"/>
                </a:solidFill>
              </a:rPr>
              <a:t>(3)</a:t>
            </a:r>
            <a:r>
              <a:rPr lang="en-US" sz="4400" dirty="0" smtClean="0"/>
              <a:t> we would be reasonable to conclude that the reported experiences were veridical  .  But this is because of </a:t>
            </a:r>
            <a:r>
              <a:rPr lang="en-US" sz="4400" i="1" dirty="0" smtClean="0">
                <a:solidFill>
                  <a:srgbClr val="C00000"/>
                </a:solidFill>
              </a:rPr>
              <a:t>additional </a:t>
            </a:r>
            <a:r>
              <a:rPr lang="en-US" sz="4400" dirty="0" smtClean="0">
                <a:solidFill>
                  <a:srgbClr val="C00000"/>
                </a:solidFill>
              </a:rPr>
              <a:t>evidence </a:t>
            </a:r>
            <a:r>
              <a:rPr lang="en-US" sz="4400" dirty="0" smtClean="0"/>
              <a:t>relevant to the alleged experiences.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CASE (2)</a:t>
            </a:r>
            <a:r>
              <a:rPr lang="en-US" dirty="0" smtClean="0"/>
              <a:t>: DELUSION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In case </a:t>
            </a:r>
            <a:r>
              <a:rPr lang="en-US" sz="4400" dirty="0" smtClean="0">
                <a:solidFill>
                  <a:srgbClr val="7030A0"/>
                </a:solidFill>
              </a:rPr>
              <a:t>(2) </a:t>
            </a:r>
            <a:r>
              <a:rPr lang="en-US" sz="4400" dirty="0" smtClean="0"/>
              <a:t>we would be reasonable to conclude that the reported experiences were not veridical – that they were delusions.  Again, it is because of </a:t>
            </a:r>
            <a:r>
              <a:rPr lang="en-US" sz="4400" dirty="0" smtClean="0">
                <a:solidFill>
                  <a:srgbClr val="C00000"/>
                </a:solidFill>
              </a:rPr>
              <a:t>additional evidence</a:t>
            </a:r>
            <a:r>
              <a:rPr lang="en-US" sz="4400" dirty="0" smtClean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WHICH CASE IS MOST ANALOGOUS TO THE MYSTICAL EXPERIENCES CASES?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dirty="0" smtClean="0"/>
              <a:t>Broad points out that one </a:t>
            </a:r>
            <a:r>
              <a:rPr lang="en-US" sz="4400" i="1" dirty="0" smtClean="0">
                <a:solidFill>
                  <a:srgbClr val="00B050"/>
                </a:solidFill>
              </a:rPr>
              <a:t>could </a:t>
            </a:r>
            <a:r>
              <a:rPr lang="en-US" sz="4400" dirty="0" smtClean="0">
                <a:solidFill>
                  <a:srgbClr val="00B050"/>
                </a:solidFill>
              </a:rPr>
              <a:t>have additional evidence</a:t>
            </a:r>
            <a:r>
              <a:rPr lang="en-US" sz="4400" dirty="0" smtClean="0"/>
              <a:t> in the </a:t>
            </a:r>
            <a:r>
              <a:rPr lang="en-US" sz="4400" dirty="0" smtClean="0">
                <a:solidFill>
                  <a:srgbClr val="7030A0"/>
                </a:solidFill>
              </a:rPr>
              <a:t>mystical experience </a:t>
            </a:r>
            <a:r>
              <a:rPr lang="en-US" sz="4400" dirty="0" smtClean="0"/>
              <a:t>case.  Consider another thought experiment (not one considered by Broad).  </a:t>
            </a:r>
            <a:r>
              <a:rPr lang="en-US" sz="4400" dirty="0" smtClean="0">
                <a:solidFill>
                  <a:srgbClr val="FFC000"/>
                </a:solidFill>
              </a:rPr>
              <a:t>“Moses and the Rules of Morality</a:t>
            </a:r>
            <a:endParaRPr lang="en-US" sz="44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MOSES AND THE RULES OF MORALITY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WARNING!! </a:t>
            </a:r>
            <a:endParaRPr lang="en-US" sz="6000" dirty="0" smtClean="0"/>
          </a:p>
          <a:p>
            <a:pPr>
              <a:buNone/>
            </a:pPr>
            <a:r>
              <a:rPr lang="en-US" sz="4400" dirty="0" smtClean="0"/>
              <a:t>This case is </a:t>
            </a:r>
            <a:r>
              <a:rPr lang="en-US" sz="4400" i="1" dirty="0" smtClean="0">
                <a:solidFill>
                  <a:srgbClr val="C00000"/>
                </a:solidFill>
              </a:rPr>
              <a:t>not  intended to be historically or Biblically accurate</a:t>
            </a:r>
            <a:r>
              <a:rPr lang="en-US" sz="4400" i="1" dirty="0" smtClean="0"/>
              <a:t>.  </a:t>
            </a:r>
            <a:r>
              <a:rPr lang="en-US" sz="4400" dirty="0" smtClean="0"/>
              <a:t>It’s an </a:t>
            </a:r>
            <a:r>
              <a:rPr lang="en-US" sz="4400" dirty="0" smtClean="0">
                <a:solidFill>
                  <a:srgbClr val="0070C0"/>
                </a:solidFill>
              </a:rPr>
              <a:t>ideal case </a:t>
            </a:r>
            <a:r>
              <a:rPr lang="en-US" sz="4400" dirty="0" smtClean="0"/>
              <a:t>to illustrate circumstances where we might have </a:t>
            </a:r>
            <a:r>
              <a:rPr lang="en-US" sz="4400" dirty="0">
                <a:solidFill>
                  <a:srgbClr val="00B050"/>
                </a:solidFill>
              </a:rPr>
              <a:t> </a:t>
            </a:r>
            <a:r>
              <a:rPr lang="en-US" sz="4400" dirty="0" smtClean="0">
                <a:solidFill>
                  <a:srgbClr val="00B050"/>
                </a:solidFill>
              </a:rPr>
              <a:t>weighty additional evidence </a:t>
            </a:r>
            <a:r>
              <a:rPr lang="en-US" sz="4400" dirty="0" smtClean="0"/>
              <a:t>in a mystical experience case.</a:t>
            </a:r>
            <a:endParaRPr lang="en-US" sz="44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476750" y="3333750"/>
          <a:ext cx="190500" cy="190500"/>
        </p:xfrm>
        <a:graphic>
          <a:graphicData uri="http://schemas.openxmlformats.org/presentationml/2006/ole">
            <p:oleObj spid="_x0000_s1026" name="Equation" r:id="rId3" imgW="190440" imgH="1904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MOSES’ MYSTICAL VISION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Moses returns from the mountain and explains that he has had a vision of God.  God told him that there are moral rules of behavior of which these are some: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Thou </a:t>
            </a:r>
            <a:r>
              <a:rPr lang="en-US" dirty="0" err="1" smtClean="0">
                <a:solidFill>
                  <a:srgbClr val="C00000"/>
                </a:solidFill>
              </a:rPr>
              <a:t>shalt</a:t>
            </a:r>
            <a:r>
              <a:rPr lang="en-US" dirty="0" smtClean="0">
                <a:solidFill>
                  <a:srgbClr val="C00000"/>
                </a:solidFill>
              </a:rPr>
              <a:t> not commit adultery.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Thou </a:t>
            </a:r>
            <a:r>
              <a:rPr lang="en-US" dirty="0" err="1" smtClean="0">
                <a:solidFill>
                  <a:srgbClr val="C00000"/>
                </a:solidFill>
              </a:rPr>
              <a:t>shalt</a:t>
            </a:r>
            <a:r>
              <a:rPr lang="en-US" dirty="0" smtClean="0">
                <a:solidFill>
                  <a:srgbClr val="C00000"/>
                </a:solidFill>
              </a:rPr>
              <a:t> not steal.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That </a:t>
            </a:r>
            <a:r>
              <a:rPr lang="en-US" dirty="0" err="1" smtClean="0">
                <a:solidFill>
                  <a:srgbClr val="C00000"/>
                </a:solidFill>
              </a:rPr>
              <a:t>shalt</a:t>
            </a:r>
            <a:r>
              <a:rPr lang="en-US" dirty="0" smtClean="0">
                <a:solidFill>
                  <a:srgbClr val="C00000"/>
                </a:solidFill>
              </a:rPr>
              <a:t> not kill.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Thou </a:t>
            </a:r>
            <a:r>
              <a:rPr lang="en-US" dirty="0" err="1" smtClean="0">
                <a:solidFill>
                  <a:srgbClr val="C00000"/>
                </a:solidFill>
              </a:rPr>
              <a:t>shalt</a:t>
            </a:r>
            <a:r>
              <a:rPr lang="en-US" dirty="0" smtClean="0">
                <a:solidFill>
                  <a:srgbClr val="C00000"/>
                </a:solidFill>
              </a:rPr>
              <a:t> not bear false witness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MOSES THOUGHT EXPERIMENT CONTINUED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Moses also reports some rules that were not generally known or believed:</a:t>
            </a:r>
          </a:p>
          <a:p>
            <a:pPr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Thou </a:t>
            </a:r>
            <a:r>
              <a:rPr lang="en-US" sz="3600" dirty="0" err="1" smtClean="0">
                <a:solidFill>
                  <a:srgbClr val="C00000"/>
                </a:solidFill>
              </a:rPr>
              <a:t>shalt</a:t>
            </a:r>
            <a:r>
              <a:rPr lang="en-US" sz="3600" dirty="0" smtClean="0">
                <a:solidFill>
                  <a:srgbClr val="C00000"/>
                </a:solidFill>
              </a:rPr>
              <a:t> not have slaves.</a:t>
            </a:r>
          </a:p>
          <a:p>
            <a:pPr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Thou </a:t>
            </a:r>
            <a:r>
              <a:rPr lang="en-US" sz="3600" dirty="0" err="1" smtClean="0">
                <a:solidFill>
                  <a:srgbClr val="C00000"/>
                </a:solidFill>
              </a:rPr>
              <a:t>shalt</a:t>
            </a:r>
            <a:r>
              <a:rPr lang="en-US" sz="3600" dirty="0" smtClean="0">
                <a:solidFill>
                  <a:srgbClr val="C00000"/>
                </a:solidFill>
              </a:rPr>
              <a:t> not commit infanticide.</a:t>
            </a:r>
          </a:p>
          <a:p>
            <a:pPr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Thou </a:t>
            </a:r>
            <a:r>
              <a:rPr lang="en-US" sz="3600" dirty="0" err="1" smtClean="0">
                <a:solidFill>
                  <a:srgbClr val="C00000"/>
                </a:solidFill>
              </a:rPr>
              <a:t>shalt</a:t>
            </a:r>
            <a:r>
              <a:rPr lang="en-US" sz="3600" dirty="0" smtClean="0">
                <a:solidFill>
                  <a:srgbClr val="C00000"/>
                </a:solidFill>
              </a:rPr>
              <a:t> love thy neighbor as thyself.</a:t>
            </a:r>
          </a:p>
          <a:p>
            <a:pPr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Thou </a:t>
            </a:r>
            <a:r>
              <a:rPr lang="en-US" sz="3600" dirty="0" err="1" smtClean="0">
                <a:solidFill>
                  <a:srgbClr val="C00000"/>
                </a:solidFill>
              </a:rPr>
              <a:t>shalt</a:t>
            </a:r>
            <a:r>
              <a:rPr lang="en-US" sz="3600" dirty="0" smtClean="0">
                <a:solidFill>
                  <a:srgbClr val="C00000"/>
                </a:solidFill>
              </a:rPr>
              <a:t> do into others as you would </a:t>
            </a:r>
          </a:p>
          <a:p>
            <a:pPr>
              <a:buNone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 have  them do unto you.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ACCORDING TO BROAD THIS WOULD COUNT AS ADDITIONAL EVIDENCE FOR THE VERIDICALITY OF THE VISION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C00000"/>
                </a:solidFill>
              </a:rPr>
              <a:t>    </a:t>
            </a:r>
            <a:r>
              <a:rPr lang="en-US" sz="4400" dirty="0" smtClean="0">
                <a:solidFill>
                  <a:srgbClr val="C00000"/>
                </a:solidFill>
              </a:rPr>
              <a:t>Are there real cases that approximate the Moses-thought-experiment? </a:t>
            </a:r>
          </a:p>
          <a:p>
            <a:pPr>
              <a:buNone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</a:rPr>
              <a:t>Of course we can’t expect matters to be as  clear-cut as they are in this idealized thought experiment.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606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BROAD’S ESSAY CONTINUED</vt:lpstr>
      <vt:lpstr>BROAD’S THREE CASES ILLUSTRATING SOMEONE EXPERIENCING WHAT WE DO NOT</vt:lpstr>
      <vt:lpstr>THESE CASES ILLUSTRATE WHAT WE WOULD CONCLUDE AND ON WHAT GROUNDS</vt:lpstr>
      <vt:lpstr>CASE (2): DELUSION</vt:lpstr>
      <vt:lpstr>WHICH CASE IS MOST ANALOGOUS TO THE MYSTICAL EXPERIENCES CASES?</vt:lpstr>
      <vt:lpstr>MOSES AND THE RULES OF MORALITY</vt:lpstr>
      <vt:lpstr>MOSES’ MYSTICAL VISION</vt:lpstr>
      <vt:lpstr>MOSES THOUGHT EXPERIMENT CONTINUED</vt:lpstr>
      <vt:lpstr>ACCORDING TO BROAD THIS WOULD COUNT AS ADDITIONAL EVIDENCE FOR THE VERIDICALITY OF THE VISION</vt:lpstr>
      <vt:lpstr>FINAL EVALUATION OF CASE FOR MYSTICAL EXPERIENCE</vt:lpstr>
      <vt:lpstr>INTERNAL CASE</vt:lpstr>
      <vt:lpstr>ADDITIONAL EVIDENCE DIFFICULTY</vt:lpstr>
      <vt:lpstr>EXTERNAL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BROAD’S ESSAY CONTINUED</dc:title>
  <dc:creator>Curtis Anthony Anderson</dc:creator>
  <cp:lastModifiedBy>user</cp:lastModifiedBy>
  <cp:revision>9</cp:revision>
  <dcterms:created xsi:type="dcterms:W3CDTF">2012-10-26T15:22:57Z</dcterms:created>
  <dcterms:modified xsi:type="dcterms:W3CDTF">2012-10-29T18:29:08Z</dcterms:modified>
</cp:coreProperties>
</file>