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2" r:id="rId2"/>
    <p:sldId id="280" r:id="rId3"/>
    <p:sldId id="283" r:id="rId4"/>
    <p:sldId id="281" r:id="rId5"/>
    <p:sldId id="282" r:id="rId6"/>
    <p:sldId id="284" r:id="rId7"/>
    <p:sldId id="285" r:id="rId8"/>
    <p:sldId id="256" r:id="rId9"/>
    <p:sldId id="257" r:id="rId10"/>
    <p:sldId id="262" r:id="rId11"/>
    <p:sldId id="286" r:id="rId12"/>
    <p:sldId id="287" r:id="rId13"/>
    <p:sldId id="288" r:id="rId14"/>
    <p:sldId id="289" r:id="rId15"/>
    <p:sldId id="290" r:id="rId16"/>
    <p:sldId id="29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72ECA8A-E117-48EF-8DD7-6F37AC6302DE}" type="datetimeFigureOut">
              <a:rPr lang="en-US"/>
              <a:pPr>
                <a:defRPr/>
              </a:pPr>
              <a:t>11/2/2012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880B65D-42CC-4DEC-B40A-3B3A0FC15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47EE630-384B-407F-BC9D-9CF286EAFE6F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32081-36CC-45E9-B2C9-33EC3DA37924}" type="datetimeFigureOut">
              <a:rPr lang="en-US"/>
              <a:pPr>
                <a:defRPr/>
              </a:pPr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3FC2C-6923-40EE-9BB1-B027CE75BE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713BF-2EE7-465E-A5E8-38CC527D9235}" type="datetimeFigureOut">
              <a:rPr lang="en-US"/>
              <a:pPr>
                <a:defRPr/>
              </a:pPr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65889-2448-4547-B098-6282A3B9F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0F6AD-AA40-4EAF-AA05-4AB25F69B33B}" type="datetimeFigureOut">
              <a:rPr lang="en-US"/>
              <a:pPr>
                <a:defRPr/>
              </a:pPr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E9904-4521-469B-88A8-2550CE4F74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1E65A-C8FA-4239-80C7-6FB25426E707}" type="datetimeFigureOut">
              <a:rPr lang="en-US"/>
              <a:pPr>
                <a:defRPr/>
              </a:pPr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D1DB4-E1E5-47E1-8DE7-2254DA5B4A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819A7-02EB-4C52-9FBC-EBABA86C76A8}" type="datetimeFigureOut">
              <a:rPr lang="en-US"/>
              <a:pPr>
                <a:defRPr/>
              </a:pPr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4CCA9-DE68-4E3E-9F23-2312E0DBE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26325-28F5-4790-B8D9-3A8A33870839}" type="datetimeFigureOut">
              <a:rPr lang="en-US"/>
              <a:pPr>
                <a:defRPr/>
              </a:pPr>
              <a:t>11/2/2012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74089-2D6E-479A-A642-C5B78AE51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CF88E-8E6C-4D49-BB6E-C652E583DEAF}" type="datetimeFigureOut">
              <a:rPr lang="en-US"/>
              <a:pPr>
                <a:defRPr/>
              </a:pPr>
              <a:t>11/2/2012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5AEE4-04A7-4514-BD42-772F2EEC0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FB28F-16F6-4474-8006-D6268B20E054}" type="datetimeFigureOut">
              <a:rPr lang="en-US"/>
              <a:pPr>
                <a:defRPr/>
              </a:pPr>
              <a:t>11/2/2012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B82A7-3A5E-4B66-A3EB-ED030F0C24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B65AB-9DA5-4B46-9D15-7C56CAAFD15B}" type="datetimeFigureOut">
              <a:rPr lang="en-US"/>
              <a:pPr>
                <a:defRPr/>
              </a:pPr>
              <a:t>11/2/2012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68897-9CE1-420E-A346-AF526D590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D8C85-5397-4640-B9BB-6F677DDEF4EB}" type="datetimeFigureOut">
              <a:rPr lang="en-US"/>
              <a:pPr>
                <a:defRPr/>
              </a:pPr>
              <a:t>11/2/2012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426C3-678B-4D29-8FAB-BEDF1A47D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65C4E-0DC5-408C-8D6D-0AE299EB2257}" type="datetimeFigureOut">
              <a:rPr lang="en-US"/>
              <a:pPr>
                <a:defRPr/>
              </a:pPr>
              <a:t>11/2/2012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0EA63-45B6-4609-8052-109C334AB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B8AD2D9-2A5F-4932-9A02-053B8AE66BAD}" type="datetimeFigureOut">
              <a:rPr lang="en-US"/>
              <a:pPr>
                <a:defRPr/>
              </a:pPr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E5B6906-C1CE-4026-AD50-31BF4503B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sz="2000" dirty="0" smtClean="0"/>
              <a:t>The </a:t>
            </a:r>
            <a:r>
              <a:rPr lang="en-US" sz="2000" b="1" dirty="0" smtClean="0"/>
              <a:t>4th Annual Apologia Conference</a:t>
            </a:r>
            <a:r>
              <a:rPr lang="en-US" sz="2000" dirty="0" smtClean="0"/>
              <a:t> at </a:t>
            </a:r>
            <a:r>
              <a:rPr lang="en-US" sz="2000" b="1" dirty="0" smtClean="0"/>
              <a:t>Shoreline Community Church</a:t>
            </a:r>
            <a:r>
              <a:rPr lang="en-US" sz="2000" dirty="0" smtClean="0"/>
              <a:t> this year features Dr. Gary </a:t>
            </a:r>
            <a:r>
              <a:rPr lang="en-US" sz="2000" dirty="0" err="1" smtClean="0"/>
              <a:t>Habermas</a:t>
            </a:r>
            <a:r>
              <a:rPr lang="en-US" sz="2000" dirty="0" smtClean="0"/>
              <a:t>, Distinguished Professor of Apologetics and Philosophy, speaking on the subject of Religious Doubt.  The dates are </a:t>
            </a:r>
            <a:r>
              <a:rPr lang="en-US" sz="2000" b="1" dirty="0" smtClean="0"/>
              <a:t>Saturday, November 3rd, and Sunday, November 4th</a:t>
            </a:r>
            <a:r>
              <a:rPr lang="en-US" sz="2000" dirty="0" smtClean="0"/>
              <a:t>.  The title of the Conference will be: </a:t>
            </a:r>
            <a:r>
              <a:rPr lang="en-US" sz="2000" b="1" dirty="0" smtClean="0"/>
              <a:t>"Up in the Air: </a:t>
            </a:r>
            <a:r>
              <a:rPr lang="en-US" sz="2000" dirty="0" smtClean="0"/>
              <a:t>Religious Doubts, Questions, and the Silence of God."  Dr. </a:t>
            </a:r>
            <a:r>
              <a:rPr lang="en-US" sz="2000" dirty="0" err="1" smtClean="0"/>
              <a:t>Habermas</a:t>
            </a:r>
            <a:r>
              <a:rPr lang="en-US" sz="2000" dirty="0" smtClean="0"/>
              <a:t> will speak four times: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/>
              <a:t>Saturday 11:00 a.m.-- Emotional Doubt</a:t>
            </a:r>
            <a:br>
              <a:rPr lang="en-US" sz="2000" b="1" dirty="0" smtClean="0"/>
            </a:br>
            <a:r>
              <a:rPr lang="en-US" sz="2000" b="1" dirty="0" smtClean="0"/>
              <a:t>Saturday 3:00 p.m. -- Factual Doubt</a:t>
            </a:r>
            <a:br>
              <a:rPr lang="en-US" sz="2000" b="1" dirty="0" smtClean="0"/>
            </a:br>
            <a:r>
              <a:rPr lang="en-US" sz="2000" b="1" dirty="0" smtClean="0"/>
              <a:t>Sunday 9:00 a.m. -- Volitional Doubt</a:t>
            </a:r>
            <a:br>
              <a:rPr lang="en-US" sz="2000" b="1" dirty="0" smtClean="0"/>
            </a:br>
            <a:r>
              <a:rPr lang="en-US" sz="2000" b="1" dirty="0" smtClean="0"/>
              <a:t>Sunday 10:30 a.m. -- The Silence of God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r>
              <a:rPr lang="en-US" sz="2000" b="1" dirty="0" smtClean="0"/>
              <a:t>Where:</a:t>
            </a:r>
            <a:r>
              <a:rPr lang="en-US" sz="2000" dirty="0" smtClean="0"/>
              <a:t> Shoreline Community Church - 935 San Andres St. Santa Barbara, Ca 93101</a:t>
            </a:r>
            <a:br>
              <a:rPr lang="en-US" sz="2000" dirty="0" smtClean="0"/>
            </a:br>
            <a:r>
              <a:rPr lang="en-US" sz="2000" b="1" dirty="0" smtClean="0"/>
              <a:t>When: </a:t>
            </a:r>
            <a:r>
              <a:rPr lang="en-US" sz="2000" dirty="0" smtClean="0"/>
              <a:t>Saturday November 3rd &amp; Sunday November 4th</a:t>
            </a:r>
            <a:br>
              <a:rPr lang="en-US" sz="2000" dirty="0" smtClean="0"/>
            </a:br>
            <a:r>
              <a:rPr lang="en-US" sz="2000" b="1" dirty="0" smtClean="0"/>
              <a:t>Phone #:</a:t>
            </a:r>
            <a:r>
              <a:rPr lang="en-US" sz="2000" dirty="0" smtClean="0"/>
              <a:t> (805) 963-4228 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 descr="Macki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81000"/>
            <a:ext cx="2590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1371600" y="3657600"/>
            <a:ext cx="6248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“NOW WE CAN CONCLUDE, FROM THE ASSUMPTION THAT   GOD  </a:t>
            </a:r>
            <a:r>
              <a:rPr lang="en-US" sz="3200" dirty="0">
                <a:solidFill>
                  <a:srgbClr val="C00000"/>
                </a:solidFill>
                <a:latin typeface="Calibri" pitchFamily="34" charset="0"/>
              </a:rPr>
              <a:t>HAS THESE PROPERTIES </a:t>
            </a:r>
            <a:r>
              <a:rPr lang="en-US" sz="3200" dirty="0">
                <a:latin typeface="Calibri" pitchFamily="34" charset="0"/>
              </a:rPr>
              <a:t>--</a:t>
            </a:r>
            <a:r>
              <a:rPr lang="en-US" sz="3200" dirty="0">
                <a:solidFill>
                  <a:srgbClr val="00B050"/>
                </a:solidFill>
                <a:latin typeface="Calibri" pitchFamily="34" charset="0"/>
              </a:rPr>
              <a:t>IF HE EXISTS </a:t>
            </a:r>
            <a:r>
              <a:rPr lang="en-US" sz="3200" dirty="0">
                <a:latin typeface="Calibri" pitchFamily="34" charset="0"/>
              </a:rPr>
              <a:t>-- THAT </a:t>
            </a:r>
            <a:r>
              <a:rPr lang="en-US" sz="3200" dirty="0">
                <a:solidFill>
                  <a:srgbClr val="7030A0"/>
                </a:solidFill>
                <a:latin typeface="Calibri" pitchFamily="34" charset="0"/>
              </a:rPr>
              <a:t>LOGICALLY PREVENTABLE EVILS </a:t>
            </a:r>
            <a:r>
              <a:rPr lang="en-US" sz="3200" dirty="0">
                <a:latin typeface="Calibri" pitchFamily="34" charset="0"/>
              </a:rPr>
              <a:t>DO </a:t>
            </a:r>
            <a:r>
              <a:rPr lang="en-US" sz="3200" dirty="0">
                <a:solidFill>
                  <a:srgbClr val="C00000"/>
                </a:solidFill>
                <a:latin typeface="Calibri" pitchFamily="34" charset="0"/>
              </a:rPr>
              <a:t>NOT </a:t>
            </a:r>
            <a:r>
              <a:rPr lang="en-US" sz="3200" dirty="0">
                <a:latin typeface="Calibri" pitchFamily="34" charset="0"/>
              </a:rPr>
              <a:t>EXIST.  </a:t>
            </a:r>
            <a:r>
              <a:rPr lang="en-US" sz="3200" dirty="0">
                <a:solidFill>
                  <a:srgbClr val="FF0000"/>
                </a:solidFill>
                <a:latin typeface="Calibri" pitchFamily="34" charset="0"/>
              </a:rPr>
              <a:t>BUT SUCH EVILS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>
                <a:latin typeface="Arial Black" pitchFamily="34" charset="0"/>
              </a:rPr>
              <a:t>DO</a:t>
            </a:r>
            <a:r>
              <a:rPr lang="en-US" sz="3200" dirty="0">
                <a:latin typeface="Calibri" pitchFamily="34" charset="0"/>
              </a:rPr>
              <a:t> EXIST, SO …”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IS THIS ARGUMENT DEDUCTIVELY VALID?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sz="4800" dirty="0" smtClean="0">
                <a:solidFill>
                  <a:srgbClr val="0070C0"/>
                </a:solidFill>
              </a:rPr>
              <a:t>  </a:t>
            </a:r>
            <a:r>
              <a:rPr lang="en-US" sz="4800" dirty="0" smtClean="0"/>
              <a:t>Mackie</a:t>
            </a:r>
            <a:r>
              <a:rPr lang="en-US" sz="4800" dirty="0" smtClean="0">
                <a:solidFill>
                  <a:srgbClr val="0070C0"/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claims</a:t>
            </a:r>
            <a:r>
              <a:rPr lang="en-US" sz="4800" dirty="0" smtClean="0">
                <a:solidFill>
                  <a:srgbClr val="0070C0"/>
                </a:solidFill>
              </a:rPr>
              <a:t> that it </a:t>
            </a:r>
            <a:r>
              <a:rPr lang="en-US" sz="4800" dirty="0" smtClean="0">
                <a:solidFill>
                  <a:srgbClr val="00B050"/>
                </a:solidFill>
              </a:rPr>
              <a:t>is </a:t>
            </a:r>
            <a:r>
              <a:rPr lang="en-US" sz="4800" dirty="0" smtClean="0">
                <a:solidFill>
                  <a:srgbClr val="0070C0"/>
                </a:solidFill>
                <a:latin typeface="Arial Black" pitchFamily="34" charset="0"/>
              </a:rPr>
              <a:t>deductively valid</a:t>
            </a:r>
            <a:r>
              <a:rPr lang="en-US" sz="4800" dirty="0" smtClean="0">
                <a:solidFill>
                  <a:srgbClr val="0070C0"/>
                </a:solidFill>
              </a:rPr>
              <a:t>.   </a:t>
            </a:r>
            <a:r>
              <a:rPr lang="en-US" sz="4800" dirty="0" smtClean="0"/>
              <a:t>He says that in order </a:t>
            </a:r>
            <a:r>
              <a:rPr lang="en-US" sz="4800" dirty="0" smtClean="0">
                <a:solidFill>
                  <a:srgbClr val="C00000"/>
                </a:solidFill>
              </a:rPr>
              <a:t>to actually show that the argument is deductively valid</a:t>
            </a:r>
            <a:r>
              <a:rPr lang="en-US" sz="4800" dirty="0" smtClean="0"/>
              <a:t>, we </a:t>
            </a:r>
            <a:r>
              <a:rPr lang="en-US" sz="4800" dirty="0" smtClean="0">
                <a:solidFill>
                  <a:srgbClr val="00B050"/>
                </a:solidFill>
              </a:rPr>
              <a:t>must </a:t>
            </a:r>
            <a:r>
              <a:rPr lang="en-US" sz="5400" dirty="0" smtClean="0">
                <a:solidFill>
                  <a:srgbClr val="00B050"/>
                </a:solidFill>
              </a:rPr>
              <a:t>add </a:t>
            </a:r>
            <a:r>
              <a:rPr lang="en-US" sz="4800" dirty="0" smtClean="0"/>
              <a:t>some </a:t>
            </a:r>
            <a:r>
              <a:rPr lang="en-US" sz="4800" dirty="0" smtClean="0">
                <a:solidFill>
                  <a:srgbClr val="FF0000"/>
                </a:solidFill>
              </a:rPr>
              <a:t>premises !??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5400" dirty="0" smtClean="0">
                <a:solidFill>
                  <a:srgbClr val="FF0000"/>
                </a:solidFill>
              </a:rPr>
              <a:t>HE MAY BE RIGHT!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sz="6000" dirty="0" smtClean="0"/>
              <a:t>   In </a:t>
            </a:r>
            <a:r>
              <a:rPr lang="en-US" sz="6000" dirty="0" smtClean="0">
                <a:solidFill>
                  <a:srgbClr val="C00000"/>
                </a:solidFill>
              </a:rPr>
              <a:t>certain cases adding premises does </a:t>
            </a:r>
            <a:r>
              <a:rPr lang="en-US" sz="6000" dirty="0" smtClean="0"/>
              <a:t>not</a:t>
            </a:r>
            <a:r>
              <a:rPr lang="en-US" sz="6000" dirty="0" smtClean="0">
                <a:solidFill>
                  <a:srgbClr val="C00000"/>
                </a:solidFill>
              </a:rPr>
              <a:t> </a:t>
            </a:r>
            <a:r>
              <a:rPr lang="en-US" sz="6000" dirty="0" smtClean="0">
                <a:solidFill>
                  <a:srgbClr val="00B050"/>
                </a:solidFill>
              </a:rPr>
              <a:t>affect </a:t>
            </a:r>
            <a:r>
              <a:rPr lang="en-US" sz="6000" dirty="0" smtClean="0"/>
              <a:t>the </a:t>
            </a:r>
            <a:r>
              <a:rPr lang="en-US" sz="6000" dirty="0" smtClean="0">
                <a:solidFill>
                  <a:srgbClr val="7030A0"/>
                </a:solidFill>
              </a:rPr>
              <a:t>deductively validity </a:t>
            </a:r>
            <a:r>
              <a:rPr lang="en-US" sz="6000" dirty="0" smtClean="0"/>
              <a:t>of the argument (!!).  So </a:t>
            </a:r>
            <a:r>
              <a:rPr lang="en-US" sz="6000" dirty="0" smtClean="0">
                <a:solidFill>
                  <a:srgbClr val="FF0000"/>
                </a:solidFill>
              </a:rPr>
              <a:t>he may be right </a:t>
            </a:r>
            <a:r>
              <a:rPr lang="en-US" sz="6000" dirty="0" smtClean="0"/>
              <a:t>about this.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solidFill>
                  <a:srgbClr val="FF0000"/>
                </a:solidFill>
              </a:rPr>
              <a:t>MAKE A MENTAL NOTE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6000" dirty="0" smtClean="0"/>
              <a:t>  We will return to this question later.  Mackie suggests some premises, but they are not quite adequate to the task.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9900"/>
                </a:solidFill>
              </a:rPr>
              <a:t>ADEQUATE SOLUTIONS </a:t>
            </a:r>
            <a:r>
              <a:rPr lang="en-US" dirty="0" smtClean="0">
                <a:solidFill>
                  <a:srgbClr val="FF0000"/>
                </a:solidFill>
              </a:rPr>
              <a:t>TO THE THEIST’S PROBLEM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514350" indent="-514350">
              <a:buAutoNum type="arabicParenBoth"/>
            </a:pPr>
            <a:r>
              <a:rPr lang="en-US" sz="4800" dirty="0" smtClean="0"/>
              <a:t> </a:t>
            </a:r>
            <a:r>
              <a:rPr lang="en-US" sz="5400" dirty="0" smtClean="0">
                <a:solidFill>
                  <a:srgbClr val="C00000"/>
                </a:solidFill>
              </a:rPr>
              <a:t>Reject</a:t>
            </a:r>
            <a:r>
              <a:rPr lang="en-US" sz="5400" dirty="0" smtClean="0"/>
              <a:t> premise </a:t>
            </a:r>
            <a:r>
              <a:rPr lang="en-US" sz="5400" dirty="0" smtClean="0">
                <a:solidFill>
                  <a:srgbClr val="00B050"/>
                </a:solidFill>
              </a:rPr>
              <a:t>M1</a:t>
            </a:r>
          </a:p>
          <a:p>
            <a:pPr marL="514350" indent="-514350">
              <a:buNone/>
            </a:pPr>
            <a:r>
              <a:rPr lang="en-US" sz="5400" dirty="0" smtClean="0"/>
              <a:t>(2) </a:t>
            </a:r>
            <a:r>
              <a:rPr lang="en-US" sz="5400" dirty="0" smtClean="0">
                <a:solidFill>
                  <a:srgbClr val="C00000"/>
                </a:solidFill>
              </a:rPr>
              <a:t>Reject</a:t>
            </a:r>
            <a:r>
              <a:rPr lang="en-US" sz="5400" dirty="0" smtClean="0"/>
              <a:t> premise </a:t>
            </a:r>
            <a:r>
              <a:rPr lang="en-US" sz="5400" dirty="0" smtClean="0">
                <a:solidFill>
                  <a:srgbClr val="00B050"/>
                </a:solidFill>
              </a:rPr>
              <a:t>M2</a:t>
            </a:r>
          </a:p>
          <a:p>
            <a:pPr marL="514350" indent="-514350">
              <a:buNone/>
            </a:pPr>
            <a:r>
              <a:rPr lang="en-US" sz="5400" dirty="0" smtClean="0"/>
              <a:t>(3) </a:t>
            </a:r>
            <a:r>
              <a:rPr lang="en-US" sz="5400" dirty="0" smtClean="0">
                <a:solidFill>
                  <a:srgbClr val="C00000"/>
                </a:solidFill>
              </a:rPr>
              <a:t>Reject</a:t>
            </a:r>
            <a:r>
              <a:rPr lang="en-US" sz="5400" dirty="0" smtClean="0"/>
              <a:t> premise </a:t>
            </a:r>
            <a:r>
              <a:rPr lang="en-US" sz="5400" dirty="0" smtClean="0">
                <a:solidFill>
                  <a:srgbClr val="00B050"/>
                </a:solidFill>
              </a:rPr>
              <a:t>M3</a:t>
            </a:r>
          </a:p>
          <a:p>
            <a:pPr marL="514350" indent="-514350">
              <a:buNone/>
            </a:pPr>
            <a:r>
              <a:rPr lang="en-US" sz="5400" dirty="0" smtClean="0"/>
              <a:t>(4) </a:t>
            </a:r>
            <a:r>
              <a:rPr lang="en-US" sz="5400" dirty="0" smtClean="0">
                <a:solidFill>
                  <a:srgbClr val="C00000"/>
                </a:solidFill>
              </a:rPr>
              <a:t>Reject</a:t>
            </a:r>
            <a:r>
              <a:rPr lang="en-US" sz="5400" dirty="0" smtClean="0"/>
              <a:t> premise </a:t>
            </a:r>
            <a:r>
              <a:rPr lang="en-US" sz="5400" dirty="0" smtClean="0">
                <a:solidFill>
                  <a:srgbClr val="00B050"/>
                </a:solidFill>
              </a:rPr>
              <a:t>M4</a:t>
            </a:r>
            <a:endParaRPr lang="en-US" sz="5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rgbClr val="FF0000"/>
                </a:solidFill>
              </a:rPr>
              <a:t>NONE OF THESE IS VERY APPEALING TO THE THEIST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en-US" sz="4800" dirty="0" smtClean="0"/>
              <a:t>  </a:t>
            </a:r>
            <a:r>
              <a:rPr lang="en-US" sz="5400" dirty="0" smtClean="0">
                <a:solidFill>
                  <a:srgbClr val="C00000"/>
                </a:solidFill>
              </a:rPr>
              <a:t>IF MACKIE IS CORRECT</a:t>
            </a:r>
            <a:r>
              <a:rPr lang="en-US" sz="5400" dirty="0" smtClean="0"/>
              <a:t>, THEN THE </a:t>
            </a:r>
            <a:r>
              <a:rPr lang="en-US" sz="5400" dirty="0" smtClean="0">
                <a:solidFill>
                  <a:srgbClr val="009900"/>
                </a:solidFill>
              </a:rPr>
              <a:t>THEIST </a:t>
            </a:r>
            <a:r>
              <a:rPr lang="en-US" sz="5400" dirty="0" smtClean="0"/>
              <a:t>IS IN A </a:t>
            </a:r>
            <a:r>
              <a:rPr lang="en-US" sz="5400" dirty="0" smtClean="0">
                <a:latin typeface="Arial Black" pitchFamily="34" charset="0"/>
              </a:rPr>
              <a:t>TOUGH SITUATION</a:t>
            </a:r>
            <a:r>
              <a:rPr lang="en-US" sz="5400" dirty="0" smtClean="0"/>
              <a:t>.  WHICH ONE CAN HE REJECT?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“FALLACIOUS SOLUTIONS”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ACCORDING TO MACKIE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514350" indent="-514350">
              <a:buAutoNum type="arabicParenBoth"/>
            </a:pPr>
            <a:r>
              <a:rPr lang="en-US" sz="4000" dirty="0" smtClean="0"/>
              <a:t>“God cannot exist without </a:t>
            </a:r>
            <a:r>
              <a:rPr lang="en-US" sz="4000" dirty="0" smtClean="0">
                <a:solidFill>
                  <a:srgbClr val="C00000"/>
                </a:solidFill>
              </a:rPr>
              <a:t>evil</a:t>
            </a:r>
            <a:r>
              <a:rPr lang="en-US" sz="4000" dirty="0" smtClean="0"/>
              <a:t>.  </a:t>
            </a:r>
            <a:r>
              <a:rPr lang="en-US" sz="4000" dirty="0" smtClean="0">
                <a:solidFill>
                  <a:srgbClr val="C00000"/>
                </a:solidFill>
              </a:rPr>
              <a:t>Evil</a:t>
            </a:r>
            <a:r>
              <a:rPr lang="en-US" sz="4000" dirty="0" smtClean="0"/>
              <a:t> is necessary as a counterpart to </a:t>
            </a:r>
            <a:r>
              <a:rPr lang="en-US" sz="4000" dirty="0" smtClean="0">
                <a:solidFill>
                  <a:srgbClr val="009900"/>
                </a:solidFill>
              </a:rPr>
              <a:t>good</a:t>
            </a:r>
            <a:r>
              <a:rPr lang="en-US" sz="4000" dirty="0" smtClean="0"/>
              <a:t>.”</a:t>
            </a:r>
          </a:p>
          <a:p>
            <a:pPr marL="514350" indent="-514350">
              <a:buAutoNum type="arabicParenBoth" startAt="2"/>
            </a:pPr>
            <a:r>
              <a:rPr lang="en-US" sz="4000" dirty="0" smtClean="0"/>
              <a:t>“</a:t>
            </a:r>
            <a:r>
              <a:rPr lang="en-US" sz="4000" dirty="0" smtClean="0">
                <a:solidFill>
                  <a:srgbClr val="C00000"/>
                </a:solidFill>
              </a:rPr>
              <a:t>Evil </a:t>
            </a:r>
            <a:r>
              <a:rPr lang="en-US" sz="4000" dirty="0" smtClean="0"/>
              <a:t>is necessary as a means to </a:t>
            </a:r>
            <a:r>
              <a:rPr lang="en-US" sz="4000" dirty="0" smtClean="0">
                <a:solidFill>
                  <a:srgbClr val="009900"/>
                </a:solidFill>
              </a:rPr>
              <a:t>good.</a:t>
            </a:r>
            <a:r>
              <a:rPr lang="en-US" sz="4000" dirty="0" smtClean="0"/>
              <a:t>”</a:t>
            </a:r>
          </a:p>
          <a:p>
            <a:pPr marL="514350" indent="-514350">
              <a:buNone/>
            </a:pPr>
            <a:r>
              <a:rPr lang="en-US" sz="4000" dirty="0" smtClean="0"/>
              <a:t>(3) “The </a:t>
            </a:r>
            <a:r>
              <a:rPr lang="en-US" sz="4000" dirty="0" smtClean="0">
                <a:solidFill>
                  <a:srgbClr val="0070C0"/>
                </a:solidFill>
              </a:rPr>
              <a:t>Universe is better </a:t>
            </a:r>
            <a:r>
              <a:rPr lang="en-US" sz="4000" dirty="0" smtClean="0"/>
              <a:t>with </a:t>
            </a:r>
            <a:r>
              <a:rPr lang="en-US" sz="4000" dirty="0" smtClean="0">
                <a:solidFill>
                  <a:srgbClr val="009900"/>
                </a:solidFill>
              </a:rPr>
              <a:t>some evil </a:t>
            </a:r>
            <a:r>
              <a:rPr lang="en-US" sz="4000" dirty="0" smtClean="0"/>
              <a:t>in it than it could be if there were </a:t>
            </a:r>
            <a:r>
              <a:rPr lang="en-US" sz="4000" dirty="0" smtClean="0">
                <a:solidFill>
                  <a:srgbClr val="C00000"/>
                </a:solidFill>
              </a:rPr>
              <a:t>no evil</a:t>
            </a:r>
            <a:r>
              <a:rPr lang="en-US" sz="4000" dirty="0" smtClean="0"/>
              <a:t>.”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smtClean="0">
                <a:solidFill>
                  <a:srgbClr val="FF0000"/>
                </a:solidFill>
              </a:rPr>
              <a:t>EVIL AND OMNIPOTENCE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6000" b="1" smtClean="0">
                <a:solidFill>
                  <a:srgbClr val="7030A0"/>
                </a:solidFill>
              </a:rPr>
              <a:t>J. L. MACKIE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 descr="Macki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28600"/>
            <a:ext cx="3505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Box 3"/>
          <p:cNvSpPr txBox="1">
            <a:spLocks noChangeArrowheads="1"/>
          </p:cNvSpPr>
          <p:nvPr/>
        </p:nvSpPr>
        <p:spPr bwMode="auto">
          <a:xfrm>
            <a:off x="2057400" y="4724400"/>
            <a:ext cx="5105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4000">
                <a:solidFill>
                  <a:srgbClr val="FF0000"/>
                </a:solidFill>
                <a:latin typeface="Calibri" pitchFamily="34" charset="0"/>
              </a:rPr>
              <a:t>JOHN LESLIE MACKIE</a:t>
            </a:r>
          </a:p>
          <a:p>
            <a:r>
              <a:rPr lang="en-US" sz="4000">
                <a:latin typeface="Calibri" pitchFamily="34" charset="0"/>
              </a:rPr>
              <a:t>           (1917-1981)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MACKIE’S PROJECT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4000" smtClean="0"/>
              <a:t>To show that</a:t>
            </a:r>
          </a:p>
          <a:p>
            <a:pPr>
              <a:buFont typeface="Arial" charset="0"/>
              <a:buNone/>
            </a:pPr>
            <a:r>
              <a:rPr lang="en-US" sz="4000" smtClean="0"/>
              <a:t>“…several parts of the essential theological doctrine are </a:t>
            </a:r>
            <a:r>
              <a:rPr lang="en-US" sz="4000" i="1" smtClean="0">
                <a:solidFill>
                  <a:srgbClr val="FF0000"/>
                </a:solidFill>
              </a:rPr>
              <a:t>inconsistent </a:t>
            </a:r>
            <a:r>
              <a:rPr lang="en-US" sz="4000" smtClean="0"/>
              <a:t>with one another” (p. 83, my emphasis).</a:t>
            </a:r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smtClean="0">
                <a:solidFill>
                  <a:srgbClr val="FF0000"/>
                </a:solidFill>
              </a:rPr>
              <a:t>THE PROBLEM (OF EVIL)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5400" smtClean="0"/>
              <a:t>“God is </a:t>
            </a:r>
            <a:r>
              <a:rPr lang="en-US" sz="5400" smtClean="0">
                <a:solidFill>
                  <a:srgbClr val="00B050"/>
                </a:solidFill>
              </a:rPr>
              <a:t>ominipotent;</a:t>
            </a:r>
            <a:r>
              <a:rPr lang="en-US" sz="5400" smtClean="0"/>
              <a:t> God is </a:t>
            </a:r>
            <a:r>
              <a:rPr lang="en-US" sz="5400" smtClean="0">
                <a:solidFill>
                  <a:srgbClr val="7030A0"/>
                </a:solidFill>
              </a:rPr>
              <a:t>wholly good</a:t>
            </a:r>
            <a:r>
              <a:rPr lang="en-US" sz="5400" smtClean="0"/>
              <a:t>; and yet </a:t>
            </a:r>
            <a:r>
              <a:rPr lang="en-US" sz="5400" smtClean="0">
                <a:solidFill>
                  <a:srgbClr val="C00000"/>
                </a:solidFill>
              </a:rPr>
              <a:t>evil exists</a:t>
            </a:r>
            <a:r>
              <a:rPr lang="en-US" sz="5400" smtClean="0"/>
              <a:t>.  There seems to be some </a:t>
            </a:r>
            <a:r>
              <a:rPr lang="en-US" sz="5400" smtClean="0">
                <a:latin typeface="Aharoni" pitchFamily="2" charset="-79"/>
                <a:cs typeface="Aharoni" pitchFamily="2" charset="-79"/>
              </a:rPr>
              <a:t>contradiction</a:t>
            </a:r>
            <a:r>
              <a:rPr lang="en-US" sz="5400" smtClean="0"/>
              <a:t> between these three propositions.” (p. 83)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MACKIE’S PROJECT (CONT’)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4400" smtClean="0"/>
              <a:t>“ He [the theist] must now be prepared to  believe…what can be </a:t>
            </a:r>
            <a:r>
              <a:rPr lang="en-US" sz="4400" i="1" smtClean="0"/>
              <a:t>disproved </a:t>
            </a:r>
            <a:r>
              <a:rPr lang="en-US" sz="4400" smtClean="0"/>
              <a:t>from his other beliefs….” (Ibid.)</a:t>
            </a:r>
          </a:p>
          <a:p>
            <a:endParaRPr lang="en-US" sz="4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VERY BOLD PROJECT!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   </a:t>
            </a:r>
            <a:r>
              <a:rPr lang="en-US" sz="4000" smtClean="0"/>
              <a:t>If Mackie is correct, then </a:t>
            </a:r>
            <a:r>
              <a:rPr lang="en-US" sz="4000" smtClean="0">
                <a:solidFill>
                  <a:srgbClr val="C00000"/>
                </a:solidFill>
              </a:rPr>
              <a:t>theism</a:t>
            </a:r>
            <a:r>
              <a:rPr lang="en-US" sz="4000" smtClean="0"/>
              <a:t> (as we have been construing it) is </a:t>
            </a:r>
            <a:r>
              <a:rPr lang="en-US" sz="4000" smtClean="0">
                <a:latin typeface="Aharoni" pitchFamily="2" charset="-79"/>
                <a:cs typeface="Aharoni" pitchFamily="2" charset="-79"/>
              </a:rPr>
              <a:t>doomed.  </a:t>
            </a:r>
            <a:r>
              <a:rPr lang="en-US" sz="4000" smtClean="0"/>
              <a:t>Although a few philosophers, and non-philosophers, have been willing to maintain a belief in the face of a </a:t>
            </a:r>
            <a:r>
              <a:rPr lang="en-US" sz="4000" smtClean="0">
                <a:solidFill>
                  <a:srgbClr val="FF0000"/>
                </a:solidFill>
                <a:latin typeface="Century Gothic" pitchFamily="34" charset="0"/>
              </a:rPr>
              <a:t>contradiction</a:t>
            </a:r>
            <a:r>
              <a:rPr lang="en-US" sz="4000" smtClean="0">
                <a:solidFill>
                  <a:srgbClr val="FF0000"/>
                </a:solidFill>
              </a:rPr>
              <a:t>,</a:t>
            </a:r>
            <a:r>
              <a:rPr lang="en-US" sz="4000" smtClean="0"/>
              <a:t> for us (or me, anyway),  this is the bottom line.  </a:t>
            </a:r>
            <a:r>
              <a:rPr lang="en-US" sz="4000" smtClean="0">
                <a:solidFill>
                  <a:srgbClr val="C00000"/>
                </a:solidFill>
              </a:rPr>
              <a:t>Contradictory beliefs cannot all be true.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8288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00"/>
                </a:solidFill>
              </a:rPr>
              <a:t>THE </a:t>
            </a:r>
            <a:r>
              <a:rPr lang="en-US" sz="4000" dirty="0" smtClean="0">
                <a:latin typeface="Arial Black" pitchFamily="34" charset="0"/>
              </a:rPr>
              <a:t>DEDUCTIVE VERSION </a:t>
            </a:r>
            <a:r>
              <a:rPr lang="en-US" sz="4000" dirty="0" smtClean="0">
                <a:solidFill>
                  <a:srgbClr val="FF0000"/>
                </a:solidFill>
              </a:rPr>
              <a:t>OF THE </a:t>
            </a:r>
            <a:r>
              <a:rPr lang="en-US" sz="4000" dirty="0" smtClean="0">
                <a:solidFill>
                  <a:srgbClr val="C00000"/>
                </a:solidFill>
              </a:rPr>
              <a:t>ARGUMENT FROM EVIL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990600" y="1828800"/>
            <a:ext cx="7239000" cy="4648200"/>
          </a:xfrm>
        </p:spPr>
        <p:txBody>
          <a:bodyPr/>
          <a:lstStyle/>
          <a:p>
            <a:pPr eaLnBrk="1" hangingPunct="1"/>
            <a:r>
              <a:rPr lang="en-US" sz="5400" b="1" dirty="0" smtClean="0">
                <a:solidFill>
                  <a:srgbClr val="00B050"/>
                </a:solidFill>
              </a:rPr>
              <a:t>RECONSTRUCTION OF J. L. MACKIE’S  ATTEMPT TO PROVE THAT EVIL IS INCOMPATIBLE WITH THE EXISTENCE OF GOD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74676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dirty="0" smtClean="0">
                <a:solidFill>
                  <a:srgbClr val="0070C0"/>
                </a:solidFill>
              </a:rPr>
              <a:t>M1</a:t>
            </a:r>
            <a:r>
              <a:rPr lang="en-US" sz="4000" dirty="0" smtClean="0"/>
              <a:t>. IF </a:t>
            </a:r>
            <a:r>
              <a:rPr lang="en-US" sz="4000" dirty="0" smtClean="0">
                <a:solidFill>
                  <a:srgbClr val="C00000"/>
                </a:solidFill>
              </a:rPr>
              <a:t>GOD EXISTS</a:t>
            </a:r>
            <a:r>
              <a:rPr lang="en-US" sz="4000" dirty="0" smtClean="0"/>
              <a:t>, THEN HE IS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dirty="0" smtClean="0">
                <a:solidFill>
                  <a:srgbClr val="00B050"/>
                </a:solidFill>
              </a:rPr>
              <a:t>   OMNIPOTENT.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dirty="0" smtClean="0">
                <a:solidFill>
                  <a:srgbClr val="0070C0"/>
                </a:solidFill>
              </a:rPr>
              <a:t>M2</a:t>
            </a:r>
            <a:r>
              <a:rPr lang="en-US" sz="4000" dirty="0" smtClean="0"/>
              <a:t>. IF </a:t>
            </a:r>
            <a:r>
              <a:rPr lang="en-US" sz="4000" dirty="0" smtClean="0">
                <a:solidFill>
                  <a:srgbClr val="C00000"/>
                </a:solidFill>
              </a:rPr>
              <a:t>GOD EXISTS</a:t>
            </a:r>
            <a:r>
              <a:rPr lang="en-US" sz="4000" dirty="0" smtClean="0"/>
              <a:t>, THEN HE </a:t>
            </a:r>
            <a:r>
              <a:rPr lang="en-US" sz="4000" dirty="0" smtClean="0">
                <a:solidFill>
                  <a:srgbClr val="00B050"/>
                </a:solidFill>
              </a:rPr>
              <a:t>ALL GOOD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dirty="0" smtClean="0">
                <a:solidFill>
                  <a:srgbClr val="0070C0"/>
                </a:solidFill>
              </a:rPr>
              <a:t>M3</a:t>
            </a:r>
            <a:r>
              <a:rPr lang="en-US" sz="4000" dirty="0" smtClean="0"/>
              <a:t>.  IF </a:t>
            </a:r>
            <a:r>
              <a:rPr lang="en-US" sz="4000" dirty="0" smtClean="0">
                <a:solidFill>
                  <a:srgbClr val="C00000"/>
                </a:solidFill>
              </a:rPr>
              <a:t>GOD EXISTS</a:t>
            </a:r>
            <a:r>
              <a:rPr lang="en-US" sz="4000" dirty="0" smtClean="0"/>
              <a:t>, THEN HE IS</a:t>
            </a:r>
            <a:endParaRPr lang="en-US" sz="4000" dirty="0" smtClean="0">
              <a:solidFill>
                <a:srgbClr val="00B050"/>
              </a:solidFill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dirty="0" smtClean="0">
                <a:solidFill>
                  <a:srgbClr val="00B050"/>
                </a:solidFill>
              </a:rPr>
              <a:t>   OMNISCIENT  </a:t>
            </a:r>
            <a:r>
              <a:rPr lang="en-US" sz="4000" dirty="0" smtClean="0"/>
              <a:t>[</a:t>
            </a:r>
            <a:r>
              <a:rPr lang="en-US" sz="3600" i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I</a:t>
            </a:r>
            <a:r>
              <a:rPr lang="en-US" sz="3600" i="1" dirty="0" smtClean="0">
                <a:solidFill>
                  <a:srgbClr val="0070C0"/>
                </a:solidFill>
                <a:latin typeface="Bookman Old Style" pitchFamily="18" charset="0"/>
                <a:ea typeface="Batang" pitchFamily="18" charset="-127"/>
                <a:cs typeface="Aparajita" pitchFamily="34" charset="0"/>
              </a:rPr>
              <a:t>MPLICIT</a:t>
            </a:r>
            <a:r>
              <a:rPr lang="en-US" sz="4000" dirty="0" smtClean="0"/>
              <a:t>].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dirty="0" smtClean="0">
                <a:solidFill>
                  <a:srgbClr val="0070C0"/>
                </a:solidFill>
              </a:rPr>
              <a:t>M4</a:t>
            </a:r>
            <a:r>
              <a:rPr lang="en-US" sz="4000" dirty="0" smtClean="0"/>
              <a:t>. THERE HAVE EXISTED 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EVILS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u="sng" dirty="0" smtClean="0"/>
              <a:t>   (WHICH IT WAS </a:t>
            </a:r>
            <a:r>
              <a:rPr lang="en-US" sz="4000" u="sng" dirty="0" smtClean="0">
                <a:solidFill>
                  <a:srgbClr val="7030A0"/>
                </a:solidFill>
              </a:rPr>
              <a:t>POSSIBLE TO PREVENT</a:t>
            </a:r>
            <a:r>
              <a:rPr lang="en-US" sz="4000" u="sng" dirty="0" smtClean="0"/>
              <a:t>).</a:t>
            </a:r>
            <a:r>
              <a:rPr lang="en-US" sz="4000" dirty="0" smtClean="0"/>
              <a:t> </a:t>
            </a:r>
            <a:r>
              <a:rPr lang="en-US" sz="4000" u="sng" dirty="0" smtClean="0"/>
              <a:t> 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dirty="0" smtClean="0">
                <a:latin typeface="Arial Black" pitchFamily="34" charset="0"/>
                <a:sym typeface="Euclid Symbol"/>
              </a:rPr>
              <a:t></a:t>
            </a:r>
            <a:r>
              <a:rPr lang="en-US" sz="4000" dirty="0" smtClean="0"/>
              <a:t>  C.   </a:t>
            </a:r>
            <a:r>
              <a:rPr lang="en-US" sz="4000" dirty="0" smtClean="0">
                <a:solidFill>
                  <a:srgbClr val="C00000"/>
                </a:solidFill>
              </a:rPr>
              <a:t>GOD DOES </a:t>
            </a:r>
            <a:r>
              <a:rPr lang="en-US" sz="4000" dirty="0" smtClean="0">
                <a:solidFill>
                  <a:srgbClr val="C00000"/>
                </a:solidFill>
                <a:latin typeface="Arial Black" pitchFamily="34" charset="0"/>
              </a:rPr>
              <a:t>NOT</a:t>
            </a:r>
            <a:r>
              <a:rPr lang="en-US" sz="4000" dirty="0" smtClean="0">
                <a:solidFill>
                  <a:srgbClr val="C00000"/>
                </a:solidFill>
              </a:rPr>
              <a:t> EXIST.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501</Words>
  <Application>Microsoft Office PowerPoint</Application>
  <PresentationFormat>On-screen Show (4:3)</PresentationFormat>
  <Paragraphs>44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EVIL AND OMNIPOTENCE</vt:lpstr>
      <vt:lpstr>Slide 3</vt:lpstr>
      <vt:lpstr>MACKIE’S PROJECT</vt:lpstr>
      <vt:lpstr>THE PROBLEM (OF EVIL)</vt:lpstr>
      <vt:lpstr>MACKIE’S PROJECT (CONT’)</vt:lpstr>
      <vt:lpstr>VERY BOLD PROJECT!</vt:lpstr>
      <vt:lpstr>THE DEDUCTIVE VERSION OF THE ARGUMENT FROM EVIL</vt:lpstr>
      <vt:lpstr>Slide 9</vt:lpstr>
      <vt:lpstr>Slide 10</vt:lpstr>
      <vt:lpstr>IS THIS ARGUMENT DEDUCTIVELY VALID?</vt:lpstr>
      <vt:lpstr>HE MAY BE RIGHT!</vt:lpstr>
      <vt:lpstr>MAKE A MENTAL NOTE</vt:lpstr>
      <vt:lpstr>ADEQUATE SOLUTIONS TO THE THEIST’S PROBLEM </vt:lpstr>
      <vt:lpstr>NONE OF THESE IS VERY APPEALING TO THE THEIST</vt:lpstr>
      <vt:lpstr>“FALLACIOUS SOLUTIONS” ACCORDING TO MACKIE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DEDUCTIVE VERSION OF THE ARGUMENT FROM EVIL</dc:title>
  <dc:creator>Tony Anderson</dc:creator>
  <cp:lastModifiedBy>user</cp:lastModifiedBy>
  <cp:revision>33</cp:revision>
  <dcterms:created xsi:type="dcterms:W3CDTF">2009-11-20T14:28:31Z</dcterms:created>
  <dcterms:modified xsi:type="dcterms:W3CDTF">2012-11-02T20:34:04Z</dcterms:modified>
</cp:coreProperties>
</file>