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70" r:id="rId14"/>
    <p:sldId id="272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6942-4947-407D-B4C6-C6A8D8D8EE84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F54-AA63-4FDC-AA12-92EBD19E4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F54-AA63-4FDC-AA12-92EBD19E411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15B9-F1B2-4C95-9ACA-841C9F4A691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3124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THE INDUCTIVE (EVIDENTIAL) VERSION OF THE ARGUMENT FROM EVIL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6400800" cy="1447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WILLIAM ROWE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 2: 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C00000"/>
                </a:solidFill>
              </a:rPr>
              <a:t>THE G. E. MOORE SHIFT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19550" y="3736181"/>
          <a:ext cx="1104900" cy="863600"/>
        </p:xfrm>
        <a:graphic>
          <a:graphicData uri="http://schemas.openxmlformats.org/presentationml/2006/ole">
            <p:oleObj spid="_x0000_s2050" name="Packager Shell Object" showAsIcon="1" r:id="rId3" imgW="1105200" imgH="863640" progId="Package">
              <p:embed/>
            </p:oleObj>
          </a:graphicData>
        </a:graphic>
      </p:graphicFrame>
      <p:pic>
        <p:nvPicPr>
          <p:cNvPr id="2051" name="Picture 3" descr="C:\Users\Tony\AppData\Local\Temp\moo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36576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MOORE’S USE OF THE “G. E. MOORE SHIFT”: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SKEPTICISM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5410200"/>
          </a:xfrm>
        </p:spPr>
        <p:txBody>
          <a:bodyPr>
            <a:noAutofit/>
          </a:bodyPr>
          <a:lstStyle/>
          <a:p>
            <a:pPr marL="514350" indent="-514350">
              <a:buAutoNum type="arabicParenBoth"/>
            </a:pPr>
            <a:r>
              <a:rPr lang="en-US" sz="4400" dirty="0" smtClean="0"/>
              <a:t> I do know that this pencil exists.</a:t>
            </a:r>
          </a:p>
          <a:p>
            <a:pPr marL="514350" indent="-514350">
              <a:buAutoNum type="arabicParenBoth" startAt="2"/>
            </a:pPr>
            <a:r>
              <a:rPr lang="en-US" sz="4400" dirty="0" smtClean="0"/>
              <a:t> If the skeptics principles are correct, I cannot know of the existence of this pencil.</a:t>
            </a:r>
          </a:p>
          <a:p>
            <a:pPr marL="514350" indent="-514350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Therefore</a:t>
            </a:r>
            <a:r>
              <a:rPr lang="en-US" sz="4400" dirty="0" smtClean="0"/>
              <a:t>:</a:t>
            </a:r>
          </a:p>
          <a:p>
            <a:pPr marL="514350" indent="-514350">
              <a:buNone/>
            </a:pPr>
            <a:r>
              <a:rPr lang="en-US" sz="4400" dirty="0" smtClean="0"/>
              <a:t> (3)  The skeptic’s principles (at least one) must be incorrect.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GENERAL STRATEGY OF THE SHIFT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I.                                 </a:t>
            </a:r>
            <a:r>
              <a:rPr lang="en-US" sz="4000" b="1" dirty="0" smtClean="0"/>
              <a:t>P</a:t>
            </a:r>
          </a:p>
          <a:p>
            <a:pPr>
              <a:buNone/>
            </a:pPr>
            <a:r>
              <a:rPr lang="en-US" sz="4000" dirty="0" smtClean="0"/>
              <a:t>                                   </a:t>
            </a:r>
            <a:r>
              <a:rPr lang="en-US" sz="4000" b="1" dirty="0" smtClean="0"/>
              <a:t>Q</a:t>
            </a:r>
          </a:p>
          <a:p>
            <a:pPr>
              <a:buNone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           </a:t>
            </a:r>
            <a:r>
              <a:rPr lang="en-US" sz="4000" dirty="0" smtClean="0">
                <a:latin typeface="Blackadder ITC" pitchFamily="82" charset="0"/>
                <a:cs typeface="Aharoni" pitchFamily="2" charset="-79"/>
              </a:rPr>
              <a:t>Therefore </a:t>
            </a:r>
            <a:r>
              <a:rPr lang="en-US" sz="4000" dirty="0" smtClean="0">
                <a:latin typeface="Blackadder ITC" pitchFamily="82" charset="0"/>
              </a:rPr>
              <a:t> </a:t>
            </a:r>
            <a:r>
              <a:rPr lang="en-US" sz="4000" dirty="0" smtClean="0"/>
              <a:t>:    </a:t>
            </a:r>
            <a:r>
              <a:rPr lang="en-US" sz="4000" b="1" dirty="0" smtClean="0"/>
              <a:t>R</a:t>
            </a:r>
          </a:p>
          <a:p>
            <a:pPr>
              <a:buNone/>
            </a:pPr>
            <a:endParaRPr lang="en-US" sz="4000" dirty="0" smtClean="0"/>
          </a:p>
          <a:p>
            <a:pPr marL="571500" indent="-571500">
              <a:buAutoNum type="romanUcPeriod" startAt="2"/>
            </a:pPr>
            <a:r>
              <a:rPr lang="en-US" sz="4000" dirty="0" smtClean="0"/>
              <a:t>                           Not-</a:t>
            </a:r>
            <a:r>
              <a:rPr lang="en-US" sz="4000" b="1" dirty="0" smtClean="0"/>
              <a:t>R</a:t>
            </a:r>
          </a:p>
          <a:p>
            <a:pPr marL="571500" indent="-571500">
              <a:buNone/>
            </a:pPr>
            <a:r>
              <a:rPr lang="en-US" sz="4000" dirty="0" smtClean="0"/>
              <a:t>                                 </a:t>
            </a:r>
            <a:r>
              <a:rPr lang="en-US" sz="4000" b="1" dirty="0" smtClean="0"/>
              <a:t>Q</a:t>
            </a:r>
          </a:p>
          <a:p>
            <a:pPr marL="571500" indent="-571500">
              <a:buNone/>
            </a:pPr>
            <a:r>
              <a:rPr lang="en-US" sz="4000" dirty="0" smtClean="0"/>
              <a:t>               </a:t>
            </a:r>
            <a:r>
              <a:rPr lang="en-US" sz="4000" dirty="0" smtClean="0">
                <a:latin typeface="Blackadder ITC" pitchFamily="82" charset="0"/>
                <a:cs typeface="Aharoni" pitchFamily="2" charset="-79"/>
              </a:rPr>
              <a:t>Therefore</a:t>
            </a:r>
            <a:r>
              <a:rPr lang="en-US" sz="4000" dirty="0" smtClean="0"/>
              <a:t>:  Not-</a:t>
            </a:r>
            <a:r>
              <a:rPr lang="en-US" sz="4000" b="1" dirty="0" smtClean="0"/>
              <a:t>P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LEIBNIZ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C00000"/>
                </a:solidFill>
              </a:rPr>
              <a:t>VOLTAIRE</a:t>
            </a:r>
            <a:r>
              <a:rPr lang="en-US" dirty="0" smtClean="0"/>
              <a:t>:  THE SHIFT APPLIED TO A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DEDUCTIVE VERSION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C00000"/>
                </a:solidFill>
              </a:rPr>
              <a:t>ARGUMENT FROM EVIL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(1)  </a:t>
            </a:r>
            <a:r>
              <a:rPr lang="en-US" sz="3600" dirty="0" smtClean="0">
                <a:latin typeface="Edwardian Script ITC" pitchFamily="66" charset="0"/>
              </a:rPr>
              <a:t>God </a:t>
            </a:r>
            <a:r>
              <a:rPr lang="en-US" sz="3600" dirty="0" smtClean="0"/>
              <a:t> exists.</a:t>
            </a:r>
          </a:p>
          <a:p>
            <a:pPr marL="514350" indent="-514350">
              <a:buAutoNum type="arabicParenBoth" startAt="2"/>
            </a:pPr>
            <a:r>
              <a:rPr lang="en-US" sz="3600" dirty="0" smtClean="0"/>
              <a:t> If </a:t>
            </a:r>
            <a:r>
              <a:rPr lang="en-US" sz="3600" dirty="0" smtClean="0">
                <a:latin typeface="Edwardian Script ITC" pitchFamily="66" charset="0"/>
              </a:rPr>
              <a:t>God</a:t>
            </a:r>
            <a:r>
              <a:rPr lang="en-US" sz="3600" dirty="0" smtClean="0"/>
              <a:t>  exists, He is omnipotent,  omniscient, and all good.</a:t>
            </a:r>
          </a:p>
          <a:p>
            <a:pPr marL="514350" indent="-514350">
              <a:buAutoNum type="arabicParenBoth" startAt="3"/>
            </a:pPr>
            <a:r>
              <a:rPr lang="en-US" sz="3600" dirty="0" smtClean="0"/>
              <a:t>An omniscient, omnipotent being, all-good being would create  </a:t>
            </a:r>
            <a:r>
              <a:rPr lang="en-US" sz="3600" b="1" dirty="0" smtClean="0"/>
              <a:t>the best possible world.</a:t>
            </a:r>
          </a:p>
          <a:p>
            <a:pPr marL="514350" indent="-514350">
              <a:buNone/>
            </a:pPr>
            <a:r>
              <a:rPr lang="en-US" sz="3600" b="1" dirty="0" smtClean="0">
                <a:latin typeface="Blackadder ITC" pitchFamily="82" charset="0"/>
              </a:rPr>
              <a:t>Therefore</a:t>
            </a:r>
            <a:r>
              <a:rPr lang="en-US" sz="3600" b="1" dirty="0" smtClean="0"/>
              <a:t>:</a:t>
            </a:r>
          </a:p>
          <a:p>
            <a:pPr marL="514350" indent="-514350">
              <a:buNone/>
            </a:pPr>
            <a:r>
              <a:rPr lang="en-US" sz="3600" dirty="0" smtClean="0"/>
              <a:t>(4)   This is the </a:t>
            </a:r>
            <a:r>
              <a:rPr lang="en-US" sz="3600" b="1" dirty="0" smtClean="0"/>
              <a:t>best possible world.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VOLTAIRE’S SHIFT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/>
          <a:lstStyle/>
          <a:p>
            <a:pPr marL="514350" indent="-514350">
              <a:buAutoNum type="arabicParenBoth" startAt="2"/>
            </a:pPr>
            <a:r>
              <a:rPr lang="en-US" sz="3600" dirty="0" smtClean="0"/>
              <a:t> If </a:t>
            </a:r>
            <a:r>
              <a:rPr lang="en-US" sz="3600" dirty="0" smtClean="0">
                <a:latin typeface="Century Gothic" pitchFamily="34" charset="0"/>
              </a:rPr>
              <a:t>God</a:t>
            </a:r>
            <a:r>
              <a:rPr lang="en-US" sz="3600" dirty="0" smtClean="0"/>
              <a:t> exists, </a:t>
            </a:r>
            <a:r>
              <a:rPr lang="en-US" sz="3600" dirty="0" smtClean="0">
                <a:latin typeface="Century Gothic" pitchFamily="34" charset="0"/>
              </a:rPr>
              <a:t>He</a:t>
            </a:r>
            <a:r>
              <a:rPr lang="en-US" sz="3600" dirty="0" smtClean="0"/>
              <a:t> is omnipotent,  omniscient, and all good.</a:t>
            </a:r>
          </a:p>
          <a:p>
            <a:pPr marL="514350" indent="-514350">
              <a:buAutoNum type="arabicParenBoth" startAt="3"/>
            </a:pPr>
            <a:r>
              <a:rPr lang="en-US" sz="3600" dirty="0" smtClean="0"/>
              <a:t> An omniscient, omnipotent being, all-good being would create  </a:t>
            </a:r>
            <a:r>
              <a:rPr lang="en-US" sz="3600" b="1" dirty="0" smtClean="0"/>
              <a:t>the best possible world.</a:t>
            </a:r>
          </a:p>
          <a:p>
            <a:pPr marL="514350" indent="-514350">
              <a:buNone/>
            </a:pPr>
            <a:r>
              <a:rPr lang="en-US" sz="3600" dirty="0" smtClean="0"/>
              <a:t> (4’) This is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NOT</a:t>
            </a:r>
            <a:r>
              <a:rPr lang="en-US" sz="3600" dirty="0" smtClean="0"/>
              <a:t> </a:t>
            </a:r>
            <a:r>
              <a:rPr lang="en-US" sz="3600" b="1" dirty="0" smtClean="0"/>
              <a:t> the best possible world.</a:t>
            </a:r>
          </a:p>
          <a:p>
            <a:pPr>
              <a:buNone/>
            </a:pPr>
            <a:r>
              <a:rPr lang="en-US" sz="3600" b="1" dirty="0" smtClean="0">
                <a:latin typeface="Blackadder ITC" pitchFamily="82" charset="0"/>
              </a:rPr>
              <a:t>Therefore,</a:t>
            </a:r>
          </a:p>
          <a:p>
            <a:pPr>
              <a:buNone/>
            </a:pPr>
            <a:r>
              <a:rPr lang="en-US" sz="3600" dirty="0" smtClean="0"/>
              <a:t>(1’)  </a:t>
            </a:r>
            <a:r>
              <a:rPr lang="en-US" sz="3600" dirty="0" smtClean="0">
                <a:latin typeface="Century Gothic" pitchFamily="34" charset="0"/>
              </a:rPr>
              <a:t>God </a:t>
            </a:r>
            <a:r>
              <a:rPr lang="en-US" sz="3600" dirty="0" smtClean="0"/>
              <a:t>does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NOT</a:t>
            </a:r>
            <a:r>
              <a:rPr lang="en-US" sz="3600" dirty="0" smtClean="0"/>
              <a:t> exist.</a:t>
            </a:r>
          </a:p>
          <a:p>
            <a:pPr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THEIST’S APPLICATION OF THE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sz="3600" dirty="0" smtClean="0"/>
              <a:t>(NOT-3)  There </a:t>
            </a:r>
            <a:r>
              <a:rPr lang="en-US" sz="3600" b="1" dirty="0" smtClean="0"/>
              <a:t>DOES  </a:t>
            </a:r>
            <a:r>
              <a:rPr lang="en-US" sz="3600" dirty="0" smtClean="0"/>
              <a:t>exist an omnipotent, omniscient, wholly good being.</a:t>
            </a:r>
          </a:p>
          <a:p>
            <a:pPr marL="514350" indent="-514350">
              <a:buNone/>
            </a:pPr>
            <a:r>
              <a:rPr lang="en-US" sz="3600" dirty="0" smtClean="0"/>
              <a:t>  (2)   An omniscient, wholly good being would prevent the occurrence of any intense suffering  it could , unless it could not do so without thereby losing some greater good or permitting some evil equally bad or worse.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9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0"/>
            <a:ext cx="8762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DISTINCTIONS: </a:t>
            </a:r>
            <a:r>
              <a:rPr lang="en-US" dirty="0" smtClean="0"/>
              <a:t>TWO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KINDS</a:t>
            </a:r>
            <a:r>
              <a:rPr lang="en-US" dirty="0" smtClean="0">
                <a:solidFill>
                  <a:srgbClr val="FF0000"/>
                </a:solidFill>
              </a:rPr>
              <a:t> OF  </a:t>
            </a:r>
            <a:r>
              <a:rPr lang="en-US" dirty="0" smtClean="0">
                <a:solidFill>
                  <a:srgbClr val="00B050"/>
                </a:solidFill>
              </a:rPr>
              <a:t>THEISM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92D050"/>
                </a:solidFill>
                <a:latin typeface="Century Gothic" pitchFamily="34" charset="0"/>
              </a:rPr>
              <a:t>NARROW</a:t>
            </a:r>
            <a:r>
              <a:rPr lang="en-US" sz="4000" dirty="0" smtClean="0">
                <a:solidFill>
                  <a:srgbClr val="92D050"/>
                </a:solidFill>
              </a:rPr>
              <a:t>  </a:t>
            </a:r>
            <a:r>
              <a:rPr lang="en-US" sz="40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THEISM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:</a:t>
            </a:r>
            <a:r>
              <a:rPr lang="en-US" sz="4000" dirty="0" smtClean="0"/>
              <a:t>   “THERE IS AN </a:t>
            </a:r>
            <a:r>
              <a:rPr lang="en-US" sz="4000" dirty="0" smtClean="0">
                <a:solidFill>
                  <a:srgbClr val="7030A0"/>
                </a:solidFill>
              </a:rPr>
              <a:t>OMNIPOTENT</a:t>
            </a:r>
            <a:r>
              <a:rPr lang="en-US" sz="4000" dirty="0" smtClean="0"/>
              <a:t>,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OMINISCIENT</a:t>
            </a:r>
            <a:r>
              <a:rPr lang="en-US" sz="4000" dirty="0" smtClean="0"/>
              <a:t>, </a:t>
            </a:r>
            <a:r>
              <a:rPr lang="en-US" sz="4000" dirty="0" smtClean="0">
                <a:latin typeface="Century Gothic" pitchFamily="34" charset="0"/>
              </a:rPr>
              <a:t>ETERNAL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C00000"/>
                </a:solidFill>
              </a:rPr>
              <a:t>SUPREMELY GOOD </a:t>
            </a:r>
            <a:r>
              <a:rPr lang="en-US" sz="4000" dirty="0" smtClean="0">
                <a:latin typeface="Blackadder ITC" pitchFamily="82" charset="0"/>
              </a:rPr>
              <a:t>BEING  </a:t>
            </a:r>
            <a:r>
              <a:rPr lang="en-US" sz="4000" dirty="0" smtClean="0"/>
              <a:t>WHO CREATED THE UNIVERSE.”</a:t>
            </a:r>
          </a:p>
          <a:p>
            <a:pPr>
              <a:buNone/>
            </a:pPr>
            <a:r>
              <a:rPr lang="en-US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BROAD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THEISM</a:t>
            </a:r>
            <a:r>
              <a:rPr lang="en-US" sz="4000" dirty="0" smtClean="0"/>
              <a:t>:   “THERE IS</a:t>
            </a:r>
            <a:r>
              <a:rPr lang="en-US" sz="4000" dirty="0" smtClean="0">
                <a:latin typeface="Century Gothic" pitchFamily="34" charset="0"/>
              </a:rPr>
              <a:t> SOME SORT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C00000"/>
                </a:solidFill>
              </a:rPr>
              <a:t>DIVINE BEING </a:t>
            </a:r>
            <a:r>
              <a:rPr lang="en-US" sz="4000" dirty="0" smtClean="0"/>
              <a:t>OR </a:t>
            </a:r>
            <a:r>
              <a:rPr lang="en-US" sz="4000" dirty="0" smtClean="0">
                <a:solidFill>
                  <a:srgbClr val="0070C0"/>
                </a:solidFill>
              </a:rPr>
              <a:t>DIVINE REALITY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706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TWO KINDS OF </a:t>
            </a:r>
            <a:r>
              <a:rPr lang="en-US" sz="4800" dirty="0" smtClean="0">
                <a:solidFill>
                  <a:srgbClr val="00B050"/>
                </a:solidFill>
              </a:rPr>
              <a:t>GOOD</a:t>
            </a:r>
            <a:r>
              <a:rPr lang="en-US" sz="4800" dirty="0" smtClean="0"/>
              <a:t> (</a:t>
            </a:r>
            <a:r>
              <a:rPr lang="en-US" sz="4800" dirty="0" smtClean="0">
                <a:solidFill>
                  <a:srgbClr val="C00000"/>
                </a:solidFill>
              </a:rPr>
              <a:t>BAD</a:t>
            </a:r>
            <a:r>
              <a:rPr lang="en-US" sz="4800" dirty="0" smtClean="0"/>
              <a:t>)</a:t>
            </a:r>
            <a:br>
              <a:rPr lang="en-US" sz="4800" dirty="0" smtClean="0"/>
            </a:br>
            <a:r>
              <a:rPr lang="en-US" sz="4800" dirty="0" smtClean="0"/>
              <a:t> [NOT MENTIONED BY ROWE]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INTRINSIC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GOODNESS</a:t>
            </a:r>
            <a:r>
              <a:rPr lang="en-US" sz="4800" dirty="0" smtClean="0"/>
              <a:t>:   A situation is </a:t>
            </a:r>
            <a:r>
              <a:rPr lang="en-US" sz="4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intrinsically</a:t>
            </a:r>
            <a:r>
              <a:rPr lang="en-US" sz="4800" dirty="0" smtClean="0">
                <a:solidFill>
                  <a:srgbClr val="00B050"/>
                </a:solidFill>
              </a:rPr>
              <a:t> good </a:t>
            </a:r>
            <a:r>
              <a:rPr lang="en-US" sz="4800" dirty="0" smtClean="0"/>
              <a:t>if, considered all by itself, it would be a good thing</a:t>
            </a:r>
            <a:r>
              <a:rPr lang="en-US" sz="4800" dirty="0" smtClean="0">
                <a:solidFill>
                  <a:srgbClr val="00B050"/>
                </a:solidFill>
              </a:rPr>
              <a:t>.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CONSEQUENTIAL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92D050"/>
                </a:solidFill>
              </a:rPr>
              <a:t>GOODNESS</a:t>
            </a:r>
            <a:r>
              <a:rPr lang="en-US" sz="4800" dirty="0" smtClean="0"/>
              <a:t>:  A situation is </a:t>
            </a:r>
            <a:r>
              <a:rPr lang="en-US" sz="4800" dirty="0" smtClean="0">
                <a:solidFill>
                  <a:srgbClr val="00B050"/>
                </a:solidFill>
                <a:latin typeface="Century Gothic" pitchFamily="34" charset="0"/>
              </a:rPr>
              <a:t>consequentially good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smtClean="0"/>
              <a:t>if it leads to good results.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SUFFERING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B050"/>
                </a:solidFill>
              </a:rPr>
              <a:t>JOY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800" b="1" dirty="0" smtClean="0"/>
              <a:t>INTRINSICALLY </a:t>
            </a:r>
            <a:r>
              <a:rPr lang="en-US" sz="4800" dirty="0" smtClean="0">
                <a:solidFill>
                  <a:srgbClr val="C00000"/>
                </a:solidFill>
              </a:rPr>
              <a:t>BAD:</a:t>
            </a:r>
            <a:r>
              <a:rPr lang="en-US" sz="4800" dirty="0" smtClean="0"/>
              <a:t>   </a:t>
            </a:r>
            <a:r>
              <a:rPr lang="en-US" sz="4800" dirty="0" smtClean="0">
                <a:latin typeface="Century Gothic" pitchFamily="34" charset="0"/>
              </a:rPr>
              <a:t>UNWANTED</a:t>
            </a:r>
            <a:r>
              <a:rPr lang="en-US" sz="4800" dirty="0" smtClean="0"/>
              <a:t>,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INTENSE,</a:t>
            </a:r>
            <a:r>
              <a:rPr lang="en-US" sz="4800" dirty="0" smtClean="0"/>
              <a:t> AND</a:t>
            </a:r>
          </a:p>
          <a:p>
            <a:pPr>
              <a:buNone/>
            </a:pPr>
            <a:r>
              <a:rPr lang="en-US" sz="4800" dirty="0" smtClean="0"/>
              <a:t>       </a:t>
            </a:r>
            <a:r>
              <a:rPr lang="en-US" sz="4800" dirty="0" smtClean="0">
                <a:solidFill>
                  <a:srgbClr val="C00000"/>
                </a:solidFill>
              </a:rPr>
              <a:t>PROLONGED</a:t>
            </a:r>
            <a:r>
              <a:rPr lang="en-US" sz="4800" dirty="0" smtClean="0"/>
              <a:t> </a:t>
            </a:r>
            <a:r>
              <a:rPr lang="en-US" sz="4800" dirty="0" smtClean="0">
                <a:latin typeface="Franklin Gothic Heavy" pitchFamily="34" charset="0"/>
              </a:rPr>
              <a:t>PAIN</a:t>
            </a:r>
            <a:r>
              <a:rPr lang="en-US" sz="4800" dirty="0" smtClean="0"/>
              <a:t>.</a:t>
            </a:r>
          </a:p>
          <a:p>
            <a:pPr>
              <a:buNone/>
            </a:pPr>
            <a:r>
              <a:rPr lang="en-US" sz="4800" b="1" dirty="0" smtClean="0"/>
              <a:t> INTRINSICALLY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GOOD</a:t>
            </a:r>
            <a:r>
              <a:rPr lang="en-US" sz="4800" dirty="0" smtClean="0"/>
              <a:t>: 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INTENSE</a:t>
            </a:r>
            <a:r>
              <a:rPr lang="en-US" sz="4800" dirty="0" smtClean="0"/>
              <a:t>,</a:t>
            </a:r>
          </a:p>
          <a:p>
            <a:pPr>
              <a:buNone/>
            </a:pPr>
            <a:r>
              <a:rPr lang="en-US" sz="4800" dirty="0" smtClean="0"/>
              <a:t>        </a:t>
            </a:r>
            <a:r>
              <a:rPr lang="en-US" sz="4800" dirty="0" smtClean="0">
                <a:solidFill>
                  <a:srgbClr val="00B050"/>
                </a:solidFill>
              </a:rPr>
              <a:t>PROLONGED 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</a:rPr>
              <a:t>                     </a:t>
            </a:r>
            <a:r>
              <a:rPr lang="en-US" sz="6000" dirty="0" smtClean="0">
                <a:solidFill>
                  <a:srgbClr val="0070C0"/>
                </a:solidFill>
              </a:rPr>
              <a:t>JOY.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ROWE’S STATEMENT OF THE (INDUCTIVE) </a:t>
            </a:r>
            <a:r>
              <a:rPr lang="en-US" dirty="0" smtClean="0">
                <a:solidFill>
                  <a:srgbClr val="C00000"/>
                </a:solidFill>
              </a:rPr>
              <a:t>ARGUMENT FROM EVIL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There exist instances of intense suffering which an omnipotent, omniscient being could have prevented without thereby losing some greater good or permitting some evil equally bad or worse.</a:t>
            </a:r>
          </a:p>
          <a:p>
            <a:pPr marL="514350" indent="-514350">
              <a:buNone/>
            </a:pPr>
            <a:r>
              <a:rPr lang="en-US" dirty="0" smtClean="0"/>
              <a:t>(2)  An omniscient, wholly good being would prevent the occurrence of any intense suffering  it could , unless it could not do so without thereby losing some greater good or permitting some evil equally bad or worse.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514350" indent="-514350">
              <a:buAutoNum type="arabicParenBoth" startAt="3"/>
            </a:pPr>
            <a:r>
              <a:rPr lang="en-US" sz="4400" dirty="0" smtClean="0"/>
              <a:t> There does not exist an omnipotent, omniscient, wholly good being.</a:t>
            </a:r>
          </a:p>
          <a:p>
            <a:pPr marL="514350" indent="-514350">
              <a:buNone/>
            </a:pPr>
            <a:r>
              <a:rPr lang="en-US" sz="4400" dirty="0" smtClean="0"/>
              <a:t>    THIS IS ONLY PART OF THE ARGUMENT STRUCTURE.  IS THIS PART DEDUCTIVELY VALID?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ROWE’S EVALUATION OF THE ARGUMENT</a:t>
            </a:r>
            <a:r>
              <a:rPr lang="en-US" dirty="0" smtClean="0"/>
              <a:t> (</a:t>
            </a:r>
            <a:r>
              <a:rPr lang="en-US" b="1" dirty="0" smtClean="0"/>
              <a:t>QUESTION 1:</a:t>
            </a:r>
            <a:r>
              <a:rPr lang="en-US" dirty="0" smtClean="0"/>
              <a:t>  “</a:t>
            </a:r>
            <a:r>
              <a:rPr lang="en-US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THE ARGUMENT IS </a:t>
            </a:r>
            <a:r>
              <a:rPr lang="en-US" sz="3600" dirty="0" smtClean="0">
                <a:solidFill>
                  <a:srgbClr val="C00000"/>
                </a:solidFill>
              </a:rPr>
              <a:t>DEDUCTIVELY VALID </a:t>
            </a:r>
            <a:r>
              <a:rPr lang="en-US" sz="3600" dirty="0" smtClean="0"/>
              <a:t>AND  THE  </a:t>
            </a:r>
            <a:r>
              <a:rPr lang="en-US" sz="3600" b="1" dirty="0" smtClean="0"/>
              <a:t>SECOND </a:t>
            </a:r>
            <a:r>
              <a:rPr lang="en-US" sz="3600" dirty="0" smtClean="0"/>
              <a:t>PREMISE IS QUITE </a:t>
            </a:r>
            <a:r>
              <a:rPr lang="en-US" sz="3600" dirty="0" smtClean="0">
                <a:solidFill>
                  <a:srgbClr val="00B050"/>
                </a:solidFill>
              </a:rPr>
              <a:t>REASONABLE.  </a:t>
            </a:r>
            <a:r>
              <a:rPr lang="en-US" sz="3600" dirty="0" smtClean="0"/>
              <a:t>(p. 110)</a:t>
            </a:r>
          </a:p>
          <a:p>
            <a:pPr>
              <a:buNone/>
            </a:pPr>
            <a:r>
              <a:rPr lang="en-US" sz="3600" dirty="0" smtClean="0"/>
              <a:t>THE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FIRST</a:t>
            </a:r>
            <a:r>
              <a:rPr lang="en-US" sz="3600" dirty="0" smtClean="0"/>
              <a:t> PREMISE IS  </a:t>
            </a:r>
            <a:r>
              <a:rPr lang="en-US" sz="3600" dirty="0" smtClean="0">
                <a:solidFill>
                  <a:srgbClr val="00B050"/>
                </a:solidFill>
              </a:rPr>
              <a:t>REASONABLE</a:t>
            </a:r>
            <a:r>
              <a:rPr lang="en-US" sz="3600" dirty="0" smtClean="0"/>
              <a:t> AS WELL (pp. 111-112)</a:t>
            </a:r>
          </a:p>
          <a:p>
            <a:pPr>
              <a:buNone/>
            </a:pPr>
            <a:r>
              <a:rPr lang="en-US" sz="3600" dirty="0" smtClean="0"/>
              <a:t>   </a:t>
            </a:r>
            <a:r>
              <a:rPr lang="en-US" sz="3600" i="1" dirty="0" smtClean="0"/>
              <a:t>There is an </a:t>
            </a:r>
            <a:r>
              <a:rPr lang="en-US" sz="3600" b="1" i="1" dirty="0" smtClean="0"/>
              <a:t>inductively strong </a:t>
            </a:r>
            <a:r>
              <a:rPr lang="en-US" sz="3600" i="1" dirty="0" smtClean="0"/>
              <a:t>argument from evidence that we have that the first  premise  is true.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578</Words>
  <Application>Microsoft Office PowerPoint</Application>
  <PresentationFormat>On-screen Show (4:3)</PresentationFormat>
  <Paragraphs>55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Packager Shell Object</vt:lpstr>
      <vt:lpstr>THE INDUCTIVE (EVIDENTIAL) VERSION OF THE ARGUMENT FROM EVIL</vt:lpstr>
      <vt:lpstr>Slide 2</vt:lpstr>
      <vt:lpstr>Slide 3</vt:lpstr>
      <vt:lpstr>SOME DISTINCTIONS: TWO KINDS OF  THEISM</vt:lpstr>
      <vt:lpstr>TWO KINDS OF GOOD (BAD)  [NOT MENTIONED BY ROWE]</vt:lpstr>
      <vt:lpstr>SUFFERING &amp; JOY</vt:lpstr>
      <vt:lpstr>ROWE’S STATEMENT OF THE (INDUCTIVE) ARGUMENT FROM EVIL</vt:lpstr>
      <vt:lpstr>CONCLUSION</vt:lpstr>
      <vt:lpstr>ROWE’S EVALUATION OF THE ARGUMENT (QUESTION 1:  “YES”)</vt:lpstr>
      <vt:lpstr>QUESTION 2:  “THE G. E. MOORE SHIFT”</vt:lpstr>
      <vt:lpstr>MOORE’S USE OF THE “G. E. MOORE SHIFT”:  SKEPTICISM</vt:lpstr>
      <vt:lpstr>GENERAL STRATEGY OF THE SHIFT</vt:lpstr>
      <vt:lpstr>LEIBNIZ VS. VOLTAIRE:  THE SHIFT APPLIED TO A DEDUCTIVE VERSION OF THE ARGUMENT FROM EVIL</vt:lpstr>
      <vt:lpstr>VOLTAIRE’S SHIFT</vt:lpstr>
      <vt:lpstr>THE THEIST’S APPLICATION OF THE SHIFT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INDUCTIVE (EVIDENTIAL) VERSION OF THE ARGUMENT FROM EVIL</dc:title>
  <dc:creator>Curtis Anthony Anderson</dc:creator>
  <cp:lastModifiedBy>user</cp:lastModifiedBy>
  <cp:revision>14</cp:revision>
  <dcterms:created xsi:type="dcterms:W3CDTF">2012-11-16T17:18:15Z</dcterms:created>
  <dcterms:modified xsi:type="dcterms:W3CDTF">2012-11-19T20:47:59Z</dcterms:modified>
</cp:coreProperties>
</file>