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57" r:id="rId3"/>
    <p:sldId id="286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89" r:id="rId12"/>
    <p:sldId id="292" r:id="rId13"/>
    <p:sldId id="291" r:id="rId14"/>
    <p:sldId id="29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6" autoAdjust="0"/>
    <p:restoredTop sz="94660"/>
  </p:normalViewPr>
  <p:slideViewPr>
    <p:cSldViewPr>
      <p:cViewPr varScale="1">
        <p:scale>
          <a:sx n="78" d="100"/>
          <a:sy n="78" d="100"/>
        </p:scale>
        <p:origin x="-90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72ECA8A-E117-48EF-8DD7-6F37AC6302DE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880B65D-42CC-4DEC-B40A-3B3A0FC15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0B65D-42CC-4DEC-B40A-3B3A0FC150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32081-36CC-45E9-B2C9-33EC3DA37924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3FC2C-6923-40EE-9BB1-B027CE75B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713BF-2EE7-465E-A5E8-38CC527D9235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65889-2448-4547-B098-6282A3B9F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0F6AD-AA40-4EAF-AA05-4AB25F69B33B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E9904-4521-469B-88A8-2550CE4F7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1E65A-C8FA-4239-80C7-6FB25426E707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D1DB4-E1E5-47E1-8DE7-2254DA5B4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819A7-02EB-4C52-9FBC-EBABA86C76A8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4CCA9-DE68-4E3E-9F23-2312E0DBE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26325-28F5-4790-B8D9-3A8A33870839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74089-2D6E-479A-A642-C5B78AE51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CF88E-8E6C-4D49-BB6E-C652E583DEAF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5AEE4-04A7-4514-BD42-772F2EEC0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FB28F-16F6-4474-8006-D6268B20E054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B82A7-3A5E-4B66-A3EB-ED030F0C2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B65AB-9DA5-4B46-9D15-7C56CAAFD15B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68897-9CE1-420E-A346-AF526D590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D8C85-5397-4640-B9BB-6F677DDEF4EB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426C3-678B-4D29-8FAB-BEDF1A47D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65C4E-0DC5-408C-8D6D-0AE299EB2257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0EA63-45B6-4609-8052-109C334A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8AD2D9-2A5F-4932-9A02-053B8AE66BAD}" type="datetimeFigureOut">
              <a:rPr lang="en-US"/>
              <a:pPr>
                <a:defRPr/>
              </a:pPr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5B6906-C1CE-4026-AD50-31BF4503B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VERY BOLD PROJECT!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   </a:t>
            </a:r>
            <a:r>
              <a:rPr lang="en-US" sz="4000" smtClean="0"/>
              <a:t>If Mackie is correct, then </a:t>
            </a:r>
            <a:r>
              <a:rPr lang="en-US" sz="4000" smtClean="0">
                <a:solidFill>
                  <a:srgbClr val="C00000"/>
                </a:solidFill>
              </a:rPr>
              <a:t>theism</a:t>
            </a:r>
            <a:r>
              <a:rPr lang="en-US" sz="4000" smtClean="0"/>
              <a:t> (as we have been construing it) is </a:t>
            </a:r>
            <a:r>
              <a:rPr lang="en-US" sz="4000" smtClean="0">
                <a:latin typeface="Aharoni" pitchFamily="2" charset="-79"/>
                <a:cs typeface="Aharoni" pitchFamily="2" charset="-79"/>
              </a:rPr>
              <a:t>doomed.  </a:t>
            </a:r>
            <a:r>
              <a:rPr lang="en-US" sz="4000" smtClean="0"/>
              <a:t>Although a few philosophers, and non-philosophers, have been willing to maintain a belief in the face of a </a:t>
            </a:r>
            <a:r>
              <a:rPr lang="en-US" sz="4000" smtClean="0">
                <a:solidFill>
                  <a:srgbClr val="FF0000"/>
                </a:solidFill>
                <a:latin typeface="Century Gothic" pitchFamily="34" charset="0"/>
              </a:rPr>
              <a:t>contradiction</a:t>
            </a:r>
            <a:r>
              <a:rPr lang="en-US" sz="4000" smtClean="0">
                <a:solidFill>
                  <a:srgbClr val="FF0000"/>
                </a:solidFill>
              </a:rPr>
              <a:t>,</a:t>
            </a:r>
            <a:r>
              <a:rPr lang="en-US" sz="4000" smtClean="0"/>
              <a:t> for us (or me, anyway),  this is the bottom line.  </a:t>
            </a:r>
            <a:r>
              <a:rPr lang="en-US" sz="4000" smtClean="0">
                <a:solidFill>
                  <a:srgbClr val="C00000"/>
                </a:solidFill>
              </a:rPr>
              <a:t>Contradictory beliefs cannot all be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7986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THESE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ARE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NECESSARY TRUTHS </a:t>
            </a:r>
            <a:r>
              <a:rPr lang="en-US" dirty="0" smtClean="0">
                <a:solidFill>
                  <a:srgbClr val="FFC000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THE ARGUMENT CAN THEN BE SHOWN TO BE VALID </a:t>
            </a:r>
            <a:r>
              <a:rPr lang="en-US" dirty="0" smtClean="0"/>
              <a:t>…,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810000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FF0066"/>
                </a:solidFill>
              </a:rPr>
              <a:t>THEN</a:t>
            </a:r>
            <a:r>
              <a:rPr lang="en-US" sz="4800" dirty="0" smtClean="0"/>
              <a:t> MACKIE IS “HOME FREE”.  THE ARGUMENT USING JUST </a:t>
            </a:r>
            <a:r>
              <a:rPr lang="en-US" sz="4800" dirty="0" smtClean="0">
                <a:solidFill>
                  <a:srgbClr val="0070C0"/>
                </a:solidFill>
              </a:rPr>
              <a:t>M1-M4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7030A0"/>
                </a:solidFill>
              </a:rPr>
              <a:t>IS DEDUCTIVELY VALID </a:t>
            </a:r>
            <a:r>
              <a:rPr lang="en-US" sz="4800" dirty="0" smtClean="0"/>
              <a:t>AND THE </a:t>
            </a:r>
            <a:r>
              <a:rPr lang="en-US" sz="4800" dirty="0" smtClean="0">
                <a:solidFill>
                  <a:srgbClr val="00B050"/>
                </a:solidFill>
              </a:rPr>
              <a:t>THEIST </a:t>
            </a:r>
            <a:r>
              <a:rPr lang="en-US" sz="4800" dirty="0" smtClean="0"/>
              <a:t>IS “</a:t>
            </a:r>
            <a:r>
              <a:rPr lang="en-US" sz="4800" dirty="0" smtClean="0">
                <a:solidFill>
                  <a:srgbClr val="FF0000"/>
                </a:solidFill>
              </a:rPr>
              <a:t>IN THE SOUP</a:t>
            </a:r>
            <a:r>
              <a:rPr lang="en-US" sz="4800" dirty="0" smtClean="0"/>
              <a:t>”.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00"/>
                </a:solidFill>
              </a:rPr>
              <a:t>ADEQUATE SOLUTIONS </a:t>
            </a:r>
            <a:r>
              <a:rPr lang="en-US" dirty="0" smtClean="0">
                <a:solidFill>
                  <a:srgbClr val="FF0000"/>
                </a:solidFill>
              </a:rPr>
              <a:t>TO THE THEIST’S PROBLEM  (ACCORDING TO MACKIE)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sz="4800" dirty="0" smtClean="0"/>
              <a:t> </a:t>
            </a:r>
            <a:r>
              <a:rPr lang="en-US" sz="5400" dirty="0" smtClean="0">
                <a:solidFill>
                  <a:srgbClr val="C00000"/>
                </a:solidFill>
              </a:rPr>
              <a:t>Reject</a:t>
            </a:r>
            <a:r>
              <a:rPr lang="en-US" sz="5400" dirty="0" smtClean="0"/>
              <a:t> premise </a:t>
            </a:r>
            <a:r>
              <a:rPr lang="en-US" sz="5400" dirty="0" smtClean="0">
                <a:solidFill>
                  <a:srgbClr val="0070C0"/>
                </a:solidFill>
              </a:rPr>
              <a:t>M1</a:t>
            </a:r>
          </a:p>
          <a:p>
            <a:pPr marL="514350" indent="-514350">
              <a:buNone/>
            </a:pPr>
            <a:r>
              <a:rPr lang="en-US" sz="5400" dirty="0" smtClean="0"/>
              <a:t>(2) </a:t>
            </a:r>
            <a:r>
              <a:rPr lang="en-US" sz="5400" dirty="0" smtClean="0">
                <a:solidFill>
                  <a:srgbClr val="C00000"/>
                </a:solidFill>
              </a:rPr>
              <a:t>Reject</a:t>
            </a:r>
            <a:r>
              <a:rPr lang="en-US" sz="5400" dirty="0" smtClean="0"/>
              <a:t> premise </a:t>
            </a:r>
            <a:r>
              <a:rPr lang="en-US" sz="5400" dirty="0" smtClean="0">
                <a:solidFill>
                  <a:srgbClr val="0070C0"/>
                </a:solidFill>
              </a:rPr>
              <a:t>M2</a:t>
            </a:r>
          </a:p>
          <a:p>
            <a:pPr marL="514350" indent="-514350">
              <a:buNone/>
            </a:pPr>
            <a:r>
              <a:rPr lang="en-US" sz="5400" dirty="0" smtClean="0"/>
              <a:t>(3) </a:t>
            </a:r>
            <a:r>
              <a:rPr lang="en-US" sz="5400" dirty="0" smtClean="0">
                <a:solidFill>
                  <a:srgbClr val="C00000"/>
                </a:solidFill>
              </a:rPr>
              <a:t>Reject</a:t>
            </a:r>
            <a:r>
              <a:rPr lang="en-US" sz="5400" dirty="0" smtClean="0"/>
              <a:t> premise </a:t>
            </a:r>
            <a:r>
              <a:rPr lang="en-US" sz="5400" dirty="0" smtClean="0">
                <a:solidFill>
                  <a:srgbClr val="0070C0"/>
                </a:solidFill>
              </a:rPr>
              <a:t>M3</a:t>
            </a:r>
          </a:p>
          <a:p>
            <a:pPr marL="514350" indent="-514350">
              <a:buNone/>
            </a:pPr>
            <a:r>
              <a:rPr lang="en-US" sz="5400" dirty="0" smtClean="0"/>
              <a:t>(4) </a:t>
            </a:r>
            <a:r>
              <a:rPr lang="en-US" sz="5400" dirty="0" smtClean="0">
                <a:solidFill>
                  <a:srgbClr val="C00000"/>
                </a:solidFill>
              </a:rPr>
              <a:t>Reject</a:t>
            </a:r>
            <a:r>
              <a:rPr lang="en-US" sz="5400" dirty="0" smtClean="0"/>
              <a:t> premise </a:t>
            </a:r>
            <a:r>
              <a:rPr lang="en-US" sz="5400" dirty="0" smtClean="0">
                <a:solidFill>
                  <a:srgbClr val="0070C0"/>
                </a:solidFill>
              </a:rPr>
              <a:t>M4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PERHAPS THERE IS NO EVIL!!?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(REJECTING </a:t>
            </a:r>
            <a:r>
              <a:rPr lang="en-US" dirty="0" smtClean="0">
                <a:solidFill>
                  <a:srgbClr val="009900"/>
                </a:solidFill>
              </a:rPr>
              <a:t>M4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4400" dirty="0" smtClean="0"/>
              <a:t>“It’s all </a:t>
            </a:r>
            <a:r>
              <a:rPr lang="en-US" sz="4400" dirty="0" smtClean="0">
                <a:solidFill>
                  <a:srgbClr val="FF0066"/>
                </a:solidFill>
              </a:rPr>
              <a:t>good.</a:t>
            </a:r>
            <a:r>
              <a:rPr lang="en-US" sz="4400" dirty="0" smtClean="0"/>
              <a:t>”</a:t>
            </a:r>
          </a:p>
          <a:p>
            <a:pPr>
              <a:buNone/>
            </a:pPr>
            <a:r>
              <a:rPr lang="en-US" sz="4400" dirty="0" smtClean="0"/>
              <a:t>“</a:t>
            </a:r>
            <a:r>
              <a:rPr lang="en-US" sz="4400" dirty="0" smtClean="0">
                <a:solidFill>
                  <a:srgbClr val="C00000"/>
                </a:solidFill>
              </a:rPr>
              <a:t>Evil </a:t>
            </a:r>
            <a:r>
              <a:rPr lang="en-US" sz="4400" dirty="0" smtClean="0"/>
              <a:t>is an illusion.  Everything happens for </a:t>
            </a:r>
            <a:r>
              <a:rPr lang="en-US" sz="4400" dirty="0" smtClean="0">
                <a:solidFill>
                  <a:srgbClr val="0070C0"/>
                </a:solidFill>
              </a:rPr>
              <a:t>the best</a:t>
            </a:r>
            <a:r>
              <a:rPr lang="en-US" sz="4400" dirty="0" smtClean="0"/>
              <a:t>.”</a:t>
            </a:r>
          </a:p>
          <a:p>
            <a:pPr>
              <a:buNone/>
            </a:pPr>
            <a:r>
              <a:rPr lang="en-US" sz="4400" dirty="0" smtClean="0"/>
              <a:t>“</a:t>
            </a:r>
            <a:r>
              <a:rPr lang="en-US" sz="4400" dirty="0" smtClean="0">
                <a:solidFill>
                  <a:srgbClr val="C00000"/>
                </a:solidFill>
              </a:rPr>
              <a:t>Evil</a:t>
            </a:r>
            <a:r>
              <a:rPr lang="en-US" sz="4400" dirty="0" smtClean="0"/>
              <a:t> does not exist.  It is merely the </a:t>
            </a:r>
            <a:r>
              <a:rPr lang="en-US" sz="4400" dirty="0" smtClean="0">
                <a:solidFill>
                  <a:srgbClr val="0070C0"/>
                </a:solidFill>
              </a:rPr>
              <a:t>privation of good</a:t>
            </a:r>
            <a:r>
              <a:rPr lang="en-US" sz="4400" dirty="0" smtClean="0"/>
              <a:t>, as darkness is the privation of light.”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“FALLACIOUS SOLUTIONS”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ACCORDING TO MACKIE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914400" lvl="1" indent="-514350">
              <a:buAutoNum type="arabicParenBoth"/>
            </a:pPr>
            <a:r>
              <a:rPr lang="en-US" sz="5400" dirty="0" smtClean="0"/>
              <a:t> </a:t>
            </a:r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9900"/>
                </a:solidFill>
              </a:rPr>
              <a:t>Good</a:t>
            </a:r>
            <a:r>
              <a:rPr lang="en-US" sz="4800" dirty="0" smtClean="0"/>
              <a:t> cannot exist</a:t>
            </a:r>
          </a:p>
          <a:p>
            <a:pPr marL="914400" lvl="1" indent="-514350">
              <a:buNone/>
            </a:pPr>
            <a:r>
              <a:rPr lang="en-US" sz="4800" dirty="0" smtClean="0"/>
              <a:t>without </a:t>
            </a:r>
            <a:r>
              <a:rPr lang="en-US" sz="4800" dirty="0" smtClean="0">
                <a:solidFill>
                  <a:srgbClr val="C00000"/>
                </a:solidFill>
              </a:rPr>
              <a:t>evil</a:t>
            </a:r>
            <a:r>
              <a:rPr lang="en-US" sz="4800" dirty="0" smtClean="0"/>
              <a:t>.  </a:t>
            </a:r>
            <a:r>
              <a:rPr lang="en-US" sz="4800" dirty="0" smtClean="0">
                <a:solidFill>
                  <a:srgbClr val="C00000"/>
                </a:solidFill>
              </a:rPr>
              <a:t>Evil</a:t>
            </a:r>
            <a:r>
              <a:rPr lang="en-US" sz="4800" dirty="0" smtClean="0"/>
              <a:t> is necessary</a:t>
            </a:r>
          </a:p>
          <a:p>
            <a:pPr marL="914400" lvl="1" indent="-514350">
              <a:buNone/>
            </a:pPr>
            <a:r>
              <a:rPr lang="en-US" sz="4800" dirty="0" smtClean="0"/>
              <a:t>as a counterpart to </a:t>
            </a:r>
            <a:r>
              <a:rPr lang="en-US" sz="4800" dirty="0" smtClean="0">
                <a:solidFill>
                  <a:srgbClr val="009900"/>
                </a:solidFill>
              </a:rPr>
              <a:t>good</a:t>
            </a:r>
            <a:r>
              <a:rPr lang="en-US" sz="4800" dirty="0" smtClean="0"/>
              <a:t>.”</a:t>
            </a:r>
          </a:p>
          <a:p>
            <a:pPr marL="514350" indent="-514350">
              <a:buNone/>
            </a:pPr>
            <a:r>
              <a:rPr lang="en-US" sz="4800" dirty="0" smtClean="0"/>
              <a:t>  (2) “</a:t>
            </a:r>
            <a:r>
              <a:rPr lang="en-US" sz="4800" dirty="0" smtClean="0">
                <a:solidFill>
                  <a:srgbClr val="C00000"/>
                </a:solidFill>
              </a:rPr>
              <a:t>Evil </a:t>
            </a:r>
            <a:r>
              <a:rPr lang="en-US" sz="4800" dirty="0" smtClean="0"/>
              <a:t>is necessary as a means to </a:t>
            </a:r>
            <a:r>
              <a:rPr lang="en-US" sz="4800" dirty="0" smtClean="0">
                <a:solidFill>
                  <a:srgbClr val="009900"/>
                </a:solidFill>
              </a:rPr>
              <a:t>good.</a:t>
            </a:r>
            <a:r>
              <a:rPr lang="en-US" sz="48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MORE FALLACIOUS “SOLUTIONS”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US" sz="5400" dirty="0" smtClean="0"/>
              <a:t>(3) “The </a:t>
            </a:r>
            <a:r>
              <a:rPr lang="en-US" sz="5400" dirty="0" smtClean="0">
                <a:solidFill>
                  <a:srgbClr val="0070C0"/>
                </a:solidFill>
              </a:rPr>
              <a:t>Universe is better </a:t>
            </a:r>
            <a:r>
              <a:rPr lang="en-US" sz="5400" dirty="0" smtClean="0"/>
              <a:t>with </a:t>
            </a:r>
            <a:r>
              <a:rPr lang="en-US" sz="5400" dirty="0" smtClean="0">
                <a:solidFill>
                  <a:srgbClr val="C00000"/>
                </a:solidFill>
              </a:rPr>
              <a:t>some evil </a:t>
            </a:r>
            <a:r>
              <a:rPr lang="en-US" sz="5400" dirty="0" smtClean="0"/>
              <a:t>in it than it could be if there were </a:t>
            </a:r>
            <a:r>
              <a:rPr lang="en-US" sz="5400" dirty="0" smtClean="0">
                <a:solidFill>
                  <a:srgbClr val="C00000"/>
                </a:solidFill>
              </a:rPr>
              <a:t>no evil</a:t>
            </a:r>
            <a:r>
              <a:rPr lang="en-US" sz="5400" dirty="0" smtClean="0"/>
              <a:t>.”</a:t>
            </a:r>
          </a:p>
          <a:p>
            <a:pPr>
              <a:buNone/>
            </a:pPr>
            <a:r>
              <a:rPr lang="en-US" sz="5400" dirty="0" smtClean="0"/>
              <a:t>(4) “</a:t>
            </a:r>
            <a:r>
              <a:rPr lang="en-US" sz="5400" dirty="0" smtClean="0">
                <a:solidFill>
                  <a:srgbClr val="C00000"/>
                </a:solidFill>
              </a:rPr>
              <a:t>Evil </a:t>
            </a:r>
            <a:r>
              <a:rPr lang="en-US" sz="5400" dirty="0" smtClean="0"/>
              <a:t>is due to </a:t>
            </a:r>
            <a:r>
              <a:rPr lang="en-US" sz="5400" dirty="0" smtClean="0">
                <a:solidFill>
                  <a:srgbClr val="7030A0"/>
                </a:solidFill>
              </a:rPr>
              <a:t>human freewill</a:t>
            </a:r>
            <a:r>
              <a:rPr lang="en-US" sz="5400" dirty="0" smtClean="0"/>
              <a:t>.”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746760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M1.</a:t>
            </a:r>
            <a:r>
              <a:rPr lang="en-US" sz="4000" dirty="0" smtClean="0"/>
              <a:t> IF </a:t>
            </a:r>
            <a:r>
              <a:rPr lang="en-US" sz="4000" dirty="0" smtClean="0">
                <a:solidFill>
                  <a:srgbClr val="C00000"/>
                </a:solidFill>
              </a:rPr>
              <a:t>GOD EXISTS</a:t>
            </a:r>
            <a:r>
              <a:rPr lang="en-US" sz="4000" dirty="0" smtClean="0"/>
              <a:t>, THEN HE IS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B050"/>
                </a:solidFill>
              </a:rPr>
              <a:t>   OMNIPOTENT.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M2</a:t>
            </a:r>
            <a:r>
              <a:rPr lang="en-US" sz="4000" dirty="0" smtClean="0"/>
              <a:t>. IF </a:t>
            </a:r>
            <a:r>
              <a:rPr lang="en-US" sz="4000" dirty="0" smtClean="0">
                <a:solidFill>
                  <a:srgbClr val="C00000"/>
                </a:solidFill>
              </a:rPr>
              <a:t>GOD EXISTS</a:t>
            </a:r>
            <a:r>
              <a:rPr lang="en-US" sz="4000" dirty="0" smtClean="0"/>
              <a:t>, THEN HE </a:t>
            </a:r>
            <a:r>
              <a:rPr lang="en-US" sz="4000" dirty="0" smtClean="0">
                <a:solidFill>
                  <a:srgbClr val="00B050"/>
                </a:solidFill>
              </a:rPr>
              <a:t>ALL GOOD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M3</a:t>
            </a:r>
            <a:r>
              <a:rPr lang="en-US" sz="4000" dirty="0" smtClean="0"/>
              <a:t>.  IF </a:t>
            </a:r>
            <a:r>
              <a:rPr lang="en-US" sz="4000" dirty="0" smtClean="0">
                <a:solidFill>
                  <a:srgbClr val="C00000"/>
                </a:solidFill>
              </a:rPr>
              <a:t>GOD EXISTS</a:t>
            </a:r>
            <a:r>
              <a:rPr lang="en-US" sz="4000" dirty="0" smtClean="0"/>
              <a:t>, THEN HE IS</a:t>
            </a:r>
            <a:endParaRPr lang="en-US" sz="4000" dirty="0" smtClean="0">
              <a:solidFill>
                <a:srgbClr val="00B05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B050"/>
                </a:solidFill>
              </a:rPr>
              <a:t>   OMNISCIENT  </a:t>
            </a:r>
            <a:r>
              <a:rPr lang="en-US" sz="4000" dirty="0" smtClean="0"/>
              <a:t>[</a:t>
            </a:r>
            <a:r>
              <a:rPr lang="en-US" sz="3600" i="1" dirty="0" smtClean="0">
                <a:solidFill>
                  <a:srgbClr val="0070C0"/>
                </a:solidFill>
                <a:latin typeface="Batang" pitchFamily="18" charset="-127"/>
                <a:ea typeface="Batang" pitchFamily="18" charset="-127"/>
              </a:rPr>
              <a:t>I</a:t>
            </a:r>
            <a:r>
              <a:rPr lang="en-US" sz="3600" i="1" dirty="0" smtClean="0">
                <a:solidFill>
                  <a:srgbClr val="0070C0"/>
                </a:solidFill>
                <a:latin typeface="Bookman Old Style" pitchFamily="18" charset="0"/>
                <a:ea typeface="Batang" pitchFamily="18" charset="-127"/>
                <a:cs typeface="Aparajita" pitchFamily="34" charset="0"/>
              </a:rPr>
              <a:t>MPLICIT</a:t>
            </a:r>
            <a:r>
              <a:rPr lang="en-US" sz="4000" dirty="0" smtClean="0"/>
              <a:t>].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solidFill>
                  <a:srgbClr val="0070C0"/>
                </a:solidFill>
              </a:rPr>
              <a:t>M4</a:t>
            </a:r>
            <a:r>
              <a:rPr lang="en-US" sz="4000" dirty="0" smtClean="0"/>
              <a:t>. THERE HAVE EXISTED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EVILS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u="sng" dirty="0" smtClean="0"/>
              <a:t>   (WHICH IT WAS </a:t>
            </a:r>
            <a:r>
              <a:rPr lang="en-US" sz="4000" u="sng" dirty="0" smtClean="0">
                <a:solidFill>
                  <a:srgbClr val="7030A0"/>
                </a:solidFill>
              </a:rPr>
              <a:t>POSSIBLE TO PREVENT</a:t>
            </a:r>
            <a:r>
              <a:rPr lang="en-US" sz="4000" u="sng" dirty="0" smtClean="0"/>
              <a:t>).</a:t>
            </a:r>
            <a:r>
              <a:rPr lang="en-US" sz="4000" dirty="0" smtClean="0"/>
              <a:t> </a:t>
            </a:r>
            <a:r>
              <a:rPr lang="en-US" sz="4000" u="sng" dirty="0" smtClean="0"/>
              <a:t> 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 smtClean="0">
                <a:latin typeface="Arial Black" pitchFamily="34" charset="0"/>
                <a:sym typeface="Euclid Symbol"/>
              </a:rPr>
              <a:t></a:t>
            </a:r>
            <a:r>
              <a:rPr lang="en-US" sz="4000" dirty="0" smtClean="0"/>
              <a:t>  C.   </a:t>
            </a:r>
            <a:r>
              <a:rPr lang="en-US" sz="4000" dirty="0" smtClean="0">
                <a:solidFill>
                  <a:srgbClr val="C00000"/>
                </a:solidFill>
              </a:rPr>
              <a:t>GOD DOES </a:t>
            </a:r>
            <a:r>
              <a:rPr lang="en-US" sz="4000" dirty="0" smtClean="0">
                <a:solidFill>
                  <a:srgbClr val="C00000"/>
                </a:solidFill>
                <a:latin typeface="Arial Black" pitchFamily="34" charset="0"/>
              </a:rPr>
              <a:t>NOT</a:t>
            </a:r>
            <a:r>
              <a:rPr lang="en-US" sz="4000" dirty="0" smtClean="0">
                <a:solidFill>
                  <a:srgbClr val="C00000"/>
                </a:solidFill>
              </a:rPr>
              <a:t> EXIST.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IS THIS ARGUMENT DEDUCTIVELY VALID?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70C0"/>
                </a:solidFill>
              </a:rPr>
              <a:t>  </a:t>
            </a:r>
            <a:r>
              <a:rPr lang="en-US" sz="4800" dirty="0" smtClean="0"/>
              <a:t>Mackie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smtClean="0">
                <a:solidFill>
                  <a:srgbClr val="FF0000"/>
                </a:solidFill>
              </a:rPr>
              <a:t>claims</a:t>
            </a:r>
            <a:r>
              <a:rPr lang="en-US" sz="4800" dirty="0" smtClean="0">
                <a:solidFill>
                  <a:srgbClr val="0070C0"/>
                </a:solidFill>
              </a:rPr>
              <a:t> that it </a:t>
            </a:r>
            <a:r>
              <a:rPr lang="en-US" sz="4800" dirty="0" smtClean="0">
                <a:solidFill>
                  <a:srgbClr val="00B050"/>
                </a:solidFill>
              </a:rPr>
              <a:t>is </a:t>
            </a:r>
            <a:r>
              <a:rPr lang="en-US" sz="4800" dirty="0" smtClean="0">
                <a:solidFill>
                  <a:srgbClr val="0070C0"/>
                </a:solidFill>
                <a:latin typeface="Arial Black" pitchFamily="34" charset="0"/>
              </a:rPr>
              <a:t>deductively valid</a:t>
            </a:r>
            <a:r>
              <a:rPr lang="en-US" sz="4800" dirty="0" smtClean="0">
                <a:solidFill>
                  <a:srgbClr val="0070C0"/>
                </a:solidFill>
              </a:rPr>
              <a:t>.   </a:t>
            </a:r>
            <a:r>
              <a:rPr lang="en-US" sz="4800" dirty="0" smtClean="0"/>
              <a:t>He says that in order </a:t>
            </a:r>
            <a:r>
              <a:rPr lang="en-US" sz="4800" dirty="0" smtClean="0">
                <a:solidFill>
                  <a:srgbClr val="C00000"/>
                </a:solidFill>
              </a:rPr>
              <a:t>to actually show that the argument is deductively valid</a:t>
            </a:r>
            <a:r>
              <a:rPr lang="en-US" sz="4800" dirty="0" smtClean="0"/>
              <a:t>, we </a:t>
            </a:r>
            <a:r>
              <a:rPr lang="en-US" sz="4800" dirty="0" smtClean="0">
                <a:solidFill>
                  <a:srgbClr val="00B050"/>
                </a:solidFill>
              </a:rPr>
              <a:t>must </a:t>
            </a:r>
            <a:r>
              <a:rPr lang="en-US" sz="5400" dirty="0" smtClean="0">
                <a:solidFill>
                  <a:srgbClr val="00B050"/>
                </a:solidFill>
              </a:rPr>
              <a:t>add </a:t>
            </a:r>
            <a:r>
              <a:rPr lang="en-US" sz="4800" dirty="0" smtClean="0"/>
              <a:t>some </a:t>
            </a:r>
            <a:r>
              <a:rPr lang="en-US" sz="4800" dirty="0" smtClean="0">
                <a:solidFill>
                  <a:srgbClr val="FF0000"/>
                </a:solidFill>
              </a:rPr>
              <a:t>premises !??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To show deductive validity, we must </a:t>
            </a:r>
            <a:r>
              <a:rPr lang="en-US" sz="5400" i="1" dirty="0" smtClean="0"/>
              <a:t>add </a:t>
            </a:r>
            <a:r>
              <a:rPr lang="en-US" sz="5400" dirty="0" smtClean="0">
                <a:solidFill>
                  <a:srgbClr val="FF0000"/>
                </a:solidFill>
              </a:rPr>
              <a:t>premises (?)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>
              <a:buNone/>
            </a:pPr>
            <a:r>
              <a:rPr lang="en-US" sz="4800" dirty="0" smtClean="0"/>
              <a:t>   Mackie says we need to </a:t>
            </a:r>
            <a:r>
              <a:rPr lang="en-US" sz="4800" dirty="0" smtClean="0">
                <a:solidFill>
                  <a:srgbClr val="00B050"/>
                </a:solidFill>
              </a:rPr>
              <a:t>add premises </a:t>
            </a:r>
            <a:r>
              <a:rPr lang="en-US" sz="4800" dirty="0" smtClean="0"/>
              <a:t>to this argument (or perhaps use “quasi-logical” rules) and he suggests (p.84) two additional premises.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THIS MAY BE PUZZLING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66"/>
                </a:solidFill>
              </a:rPr>
              <a:t>QUESTION</a:t>
            </a:r>
            <a:r>
              <a:rPr lang="en-US" dirty="0" smtClean="0"/>
              <a:t>.  IF WE GET A DEDUCTIVELY VALID ARGUMENT AFTER WE ADD PREMISES, WHAT DOES THAT TELL US ABOUT THE ORIGINAL ARGUMENT?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66"/>
                </a:solidFill>
              </a:rPr>
              <a:t>ANSWER</a:t>
            </a:r>
            <a:r>
              <a:rPr lang="en-US" dirty="0" smtClean="0"/>
              <a:t>.  IN CERTAIN CASES, WE WILL KNOW THAT THE ORIGINAL ARGUMENT WAS VALID.  THE ADDITIONAL PREMISES MAY BE USEFUL IN </a:t>
            </a:r>
            <a:r>
              <a:rPr lang="en-US" i="1" dirty="0" smtClean="0"/>
              <a:t>SHOWING </a:t>
            </a:r>
            <a:r>
              <a:rPr lang="en-US" dirty="0" smtClean="0"/>
              <a:t>THAT THE ARGUMENT IS DEDUCTIVELY VALID.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514350" indent="-514350">
              <a:buFont typeface="Arial" charset="0"/>
              <a:buAutoNum type="arabicParenBoth"/>
            </a:pPr>
            <a:r>
              <a:rPr lang="en-US" dirty="0" smtClean="0"/>
              <a:t> </a:t>
            </a:r>
            <a:r>
              <a:rPr lang="en-US" dirty="0" smtClean="0">
                <a:latin typeface="Arial Black" pitchFamily="34" charset="0"/>
              </a:rPr>
              <a:t>Either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0070C0"/>
                </a:solidFill>
              </a:rPr>
              <a:t>Democratic candidate will win </a:t>
            </a:r>
            <a:r>
              <a:rPr lang="en-US" dirty="0" smtClean="0">
                <a:latin typeface="Arial Black" pitchFamily="34" charset="0"/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he will not</a:t>
            </a:r>
            <a:r>
              <a:rPr lang="en-US" dirty="0" smtClean="0"/>
              <a:t>.</a:t>
            </a:r>
          </a:p>
          <a:p>
            <a:pPr marL="514350" indent="-514350">
              <a:buAutoNum type="arabicParenBoth"/>
            </a:pPr>
            <a:r>
              <a:rPr lang="en-US" dirty="0" smtClean="0">
                <a:latin typeface="Arial Black" pitchFamily="34" charset="0"/>
              </a:rPr>
              <a:t> If </a:t>
            </a:r>
            <a:r>
              <a:rPr lang="en-US" dirty="0" smtClean="0">
                <a:solidFill>
                  <a:srgbClr val="0070C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Democratic candidate wins</a:t>
            </a:r>
            <a:r>
              <a:rPr lang="en-US" dirty="0" smtClean="0"/>
              <a:t> the election, </a:t>
            </a:r>
            <a:r>
              <a:rPr lang="en-US" dirty="0" smtClean="0">
                <a:latin typeface="Arial Black" pitchFamily="34" charset="0"/>
              </a:rPr>
              <a:t>then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taxes will be raised on the middle class.</a:t>
            </a:r>
          </a:p>
          <a:p>
            <a:pPr marL="514350" indent="-514350">
              <a:buNone/>
            </a:pPr>
            <a:r>
              <a:rPr lang="en-US" dirty="0" smtClean="0"/>
              <a:t>(3) </a:t>
            </a:r>
            <a:r>
              <a:rPr lang="en-US" dirty="0" smtClean="0">
                <a:latin typeface="Arial Black" pitchFamily="34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Democratic candidate does not win </a:t>
            </a:r>
            <a:r>
              <a:rPr lang="en-US" dirty="0" smtClean="0"/>
              <a:t>the election,  </a:t>
            </a:r>
            <a:r>
              <a:rPr lang="en-US" dirty="0" smtClean="0">
                <a:latin typeface="Arial Black" pitchFamily="34" charset="0"/>
              </a:rPr>
              <a:t>then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taxes will be raised on the middle class.</a:t>
            </a:r>
          </a:p>
          <a:p>
            <a:pPr marL="514350" indent="-514350">
              <a:buNone/>
            </a:pPr>
            <a:r>
              <a:rPr lang="en-US" dirty="0" smtClean="0"/>
              <a:t>Therefore:  </a:t>
            </a:r>
            <a:r>
              <a:rPr lang="en-US" dirty="0" smtClean="0">
                <a:solidFill>
                  <a:srgbClr val="C00000"/>
                </a:solidFill>
              </a:rPr>
              <a:t>Taxes will be raised on the middle class.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0292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SUPPOSE WE DELETE  PREMISE 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514350" indent="-514350">
              <a:buFont typeface="Arial" charset="0"/>
              <a:buAutoNum type="arabicParenBoth"/>
            </a:pPr>
            <a:r>
              <a:rPr lang="en-US" dirty="0" smtClean="0"/>
              <a:t> </a:t>
            </a:r>
            <a:r>
              <a:rPr lang="en-US" dirty="0" smtClean="0">
                <a:latin typeface="Arial Black" pitchFamily="34" charset="0"/>
              </a:rPr>
              <a:t>Either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the Democratic candidate will win </a:t>
            </a:r>
            <a:r>
              <a:rPr lang="en-US" dirty="0" smtClean="0">
                <a:latin typeface="Arial Black" pitchFamily="34" charset="0"/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he will not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(2) </a:t>
            </a:r>
            <a:r>
              <a:rPr lang="en-US" dirty="0" smtClean="0">
                <a:latin typeface="Arial Black" pitchFamily="34" charset="0"/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the Democratic candidate wins the election</a:t>
            </a:r>
            <a:r>
              <a:rPr lang="en-US" dirty="0" smtClean="0"/>
              <a:t>, </a:t>
            </a:r>
            <a:r>
              <a:rPr lang="en-US" dirty="0" smtClean="0">
                <a:latin typeface="Arial Black" pitchFamily="34" charset="0"/>
              </a:rPr>
              <a:t>then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taxes will be raised on the middle class.</a:t>
            </a:r>
          </a:p>
          <a:p>
            <a:pPr marL="514350" indent="-514350">
              <a:buNone/>
            </a:pPr>
            <a:r>
              <a:rPr lang="en-US" dirty="0" smtClean="0"/>
              <a:t>(3) </a:t>
            </a:r>
            <a:r>
              <a:rPr lang="en-US" dirty="0" smtClean="0">
                <a:latin typeface="Arial Black" pitchFamily="34" charset="0"/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Democratic candidate does not win </a:t>
            </a:r>
            <a:r>
              <a:rPr lang="en-US" dirty="0" smtClean="0"/>
              <a:t>the election,  </a:t>
            </a:r>
            <a:r>
              <a:rPr lang="en-US" dirty="0" smtClean="0">
                <a:latin typeface="Arial Black" pitchFamily="34" charset="0"/>
              </a:rPr>
              <a:t>then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taxes will be raised on the middle class.</a:t>
            </a:r>
          </a:p>
          <a:p>
            <a:pPr marL="514350" indent="-514350">
              <a:buNone/>
            </a:pPr>
            <a:r>
              <a:rPr lang="en-US" dirty="0" smtClean="0"/>
              <a:t>Therefore:  </a:t>
            </a:r>
            <a:r>
              <a:rPr lang="en-US" dirty="0" smtClean="0">
                <a:solidFill>
                  <a:srgbClr val="C00000"/>
                </a:solidFill>
              </a:rPr>
              <a:t>Taxes will be raised on the middle class.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486400"/>
            <a:ext cx="541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3382962"/>
          </a:xfrm>
        </p:spPr>
        <p:txBody>
          <a:bodyPr/>
          <a:lstStyle/>
          <a:p>
            <a:r>
              <a:rPr lang="en-US" b="1" dirty="0" smtClean="0">
                <a:sym typeface="Euclid Symbol"/>
              </a:rPr>
              <a:t> </a:t>
            </a:r>
            <a:r>
              <a:rPr lang="en-US" dirty="0" smtClean="0">
                <a:solidFill>
                  <a:srgbClr val="C00000"/>
                </a:solidFill>
              </a:rPr>
              <a:t>IF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PREMISES ADDED </a:t>
            </a:r>
            <a:r>
              <a:rPr lang="en-US" dirty="0" smtClean="0"/>
              <a:t>ARE</a:t>
            </a:r>
            <a:br>
              <a:rPr lang="en-US" dirty="0" smtClean="0"/>
            </a:br>
            <a:r>
              <a:rPr lang="en-US" i="1" dirty="0" smtClean="0">
                <a:solidFill>
                  <a:srgbClr val="7030A0"/>
                </a:solidFill>
              </a:rPr>
              <a:t>NECESSARILY TRUE</a:t>
            </a:r>
            <a:r>
              <a:rPr lang="en-US" i="1" dirty="0" smtClean="0"/>
              <a:t>,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THEN    </a:t>
            </a:r>
            <a:r>
              <a:rPr lang="en-US" dirty="0" smtClean="0">
                <a:solidFill>
                  <a:srgbClr val="00B0F0"/>
                </a:solidFill>
              </a:rPr>
              <a:t>DEDUCTIVE VALIDITY IS 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NOT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AFFECTED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pPr>
              <a:buNone/>
            </a:pPr>
            <a:r>
              <a:rPr lang="en-US" sz="4400" dirty="0" smtClean="0"/>
              <a:t>  </a:t>
            </a:r>
            <a:r>
              <a:rPr lang="en-US" sz="4400" b="1" dirty="0" smtClean="0">
                <a:sym typeface="Euclid Symbol"/>
              </a:rPr>
              <a:t></a:t>
            </a:r>
            <a:r>
              <a:rPr lang="en-US" sz="4400" dirty="0" smtClean="0"/>
              <a:t>HOWEVER, IT MAY THEN BE </a:t>
            </a:r>
            <a:r>
              <a:rPr lang="en-US" sz="4400" dirty="0" smtClean="0">
                <a:solidFill>
                  <a:srgbClr val="009900"/>
                </a:solidFill>
              </a:rPr>
              <a:t>EASIER TO </a:t>
            </a:r>
            <a:r>
              <a:rPr lang="en-US" sz="4400" i="1" dirty="0" smtClean="0">
                <a:solidFill>
                  <a:srgbClr val="009900"/>
                </a:solidFill>
              </a:rPr>
              <a:t>SHOW </a:t>
            </a:r>
            <a:r>
              <a:rPr lang="en-US" sz="4400" dirty="0" smtClean="0"/>
              <a:t>OR </a:t>
            </a:r>
            <a:r>
              <a:rPr lang="en-US" sz="4400" dirty="0" smtClean="0">
                <a:solidFill>
                  <a:srgbClr val="009900"/>
                </a:solidFill>
              </a:rPr>
              <a:t>TO </a:t>
            </a:r>
            <a:r>
              <a:rPr lang="en-US" sz="4400" i="1" dirty="0" smtClean="0">
                <a:solidFill>
                  <a:srgbClr val="009900"/>
                </a:solidFill>
              </a:rPr>
              <a:t>SEE </a:t>
            </a:r>
            <a:r>
              <a:rPr lang="en-US" sz="4400" dirty="0" smtClean="0"/>
              <a:t>THAT THE ARGUMENT IS </a:t>
            </a:r>
            <a:r>
              <a:rPr lang="en-US" sz="4400" dirty="0" smtClean="0">
                <a:solidFill>
                  <a:srgbClr val="0070C0"/>
                </a:solidFill>
              </a:rPr>
              <a:t>DEDUCTIVELY VALID.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MACKIE’S SUGGESTED ADDITIONAL PREMISSES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rgbClr val="0070C0"/>
                </a:solidFill>
              </a:rPr>
              <a:t>M5</a:t>
            </a:r>
            <a:r>
              <a:rPr lang="en-US" sz="4400" dirty="0" smtClean="0"/>
              <a:t>.  </a:t>
            </a:r>
            <a:r>
              <a:rPr lang="en-US" sz="4400" dirty="0" smtClean="0">
                <a:solidFill>
                  <a:srgbClr val="00B050"/>
                </a:solidFill>
              </a:rPr>
              <a:t>Good</a:t>
            </a:r>
            <a:r>
              <a:rPr lang="en-US" sz="44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/>
              <a:t>is opposed to </a:t>
            </a:r>
            <a:r>
              <a:rPr lang="en-US" sz="4400" dirty="0" smtClean="0">
                <a:solidFill>
                  <a:srgbClr val="C00000"/>
                </a:solidFill>
              </a:rPr>
              <a:t>evil,</a:t>
            </a:r>
            <a:r>
              <a:rPr lang="en-US" sz="4400" dirty="0" smtClean="0"/>
              <a:t> in such a way that a </a:t>
            </a:r>
            <a:r>
              <a:rPr lang="en-US" sz="4400" dirty="0" smtClean="0">
                <a:solidFill>
                  <a:srgbClr val="00B050"/>
                </a:solidFill>
              </a:rPr>
              <a:t>good</a:t>
            </a:r>
            <a:r>
              <a:rPr lang="en-US" sz="4400" dirty="0" smtClean="0">
                <a:solidFill>
                  <a:srgbClr val="0070C0"/>
                </a:solidFill>
              </a:rPr>
              <a:t> </a:t>
            </a:r>
            <a:r>
              <a:rPr lang="en-US" sz="4400" dirty="0" smtClean="0">
                <a:solidFill>
                  <a:srgbClr val="00B050"/>
                </a:solidFill>
              </a:rPr>
              <a:t>thing </a:t>
            </a:r>
            <a:r>
              <a:rPr lang="en-US" sz="4400" dirty="0" smtClean="0"/>
              <a:t>always </a:t>
            </a:r>
            <a:r>
              <a:rPr lang="en-US" sz="4400" dirty="0" smtClean="0">
                <a:solidFill>
                  <a:srgbClr val="7030A0"/>
                </a:solidFill>
              </a:rPr>
              <a:t>eliminates </a:t>
            </a:r>
            <a:r>
              <a:rPr lang="en-US" sz="4400" dirty="0" smtClean="0">
                <a:solidFill>
                  <a:srgbClr val="C00000"/>
                </a:solidFill>
              </a:rPr>
              <a:t>evil </a:t>
            </a:r>
            <a:r>
              <a:rPr lang="en-US" sz="4400" dirty="0" smtClean="0"/>
              <a:t>as far as it can.  </a:t>
            </a:r>
          </a:p>
          <a:p>
            <a:pPr>
              <a:buNone/>
            </a:pPr>
            <a:r>
              <a:rPr lang="en-US" sz="4400" dirty="0" smtClean="0">
                <a:solidFill>
                  <a:srgbClr val="0070C0"/>
                </a:solidFill>
              </a:rPr>
              <a:t>M6</a:t>
            </a:r>
            <a:r>
              <a:rPr lang="en-US" sz="4400" dirty="0" smtClean="0"/>
              <a:t>. There is </a:t>
            </a:r>
            <a:r>
              <a:rPr lang="en-US" sz="4400" dirty="0" smtClean="0">
                <a:solidFill>
                  <a:srgbClr val="FF0066"/>
                </a:solidFill>
              </a:rPr>
              <a:t>no limit </a:t>
            </a:r>
            <a:r>
              <a:rPr lang="en-US" sz="4400" dirty="0" smtClean="0"/>
              <a:t>to what an </a:t>
            </a:r>
            <a:r>
              <a:rPr lang="en-US" sz="4400" dirty="0" smtClean="0">
                <a:solidFill>
                  <a:srgbClr val="7030A0"/>
                </a:solidFill>
              </a:rPr>
              <a:t>omnipotent thing </a:t>
            </a:r>
            <a:r>
              <a:rPr lang="en-US" sz="4400" dirty="0" smtClean="0"/>
              <a:t>can do. (p. 84)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672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VERY BOLD PROJECT!</vt:lpstr>
      <vt:lpstr>Slide 2</vt:lpstr>
      <vt:lpstr>IS THIS ARGUMENT DEDUCTIVELY VALID?</vt:lpstr>
      <vt:lpstr>To show deductive validity, we must add premises (?)</vt:lpstr>
      <vt:lpstr>THIS MAY BE PUZZLING</vt:lpstr>
      <vt:lpstr>EXAMPLE</vt:lpstr>
      <vt:lpstr>SUPPOSE WE DELETE  PREMISE (1)</vt:lpstr>
      <vt:lpstr> IF THE PREMISES ADDED ARE NECESSARILY TRUE,  THEN    DEDUCTIVE VALIDITY IS NOT AFFECTED</vt:lpstr>
      <vt:lpstr>MACKIE’S SUGGESTED ADDITIONAL PREMISSES</vt:lpstr>
      <vt:lpstr>IF THESE ARE NECESSARY TRUTHS AND THE ARGUMENT CAN THEN BE SHOWN TO BE VALID …,</vt:lpstr>
      <vt:lpstr>ADEQUATE SOLUTIONS TO THE THEIST’S PROBLEM  (ACCORDING TO MACKIE)</vt:lpstr>
      <vt:lpstr>PERHAPS THERE IS NO EVIL!!? (REJECTING M4)</vt:lpstr>
      <vt:lpstr>“FALLACIOUS SOLUTIONS” ACCORDING TO MACKIE</vt:lpstr>
      <vt:lpstr>MORE FALLACIOUS “SOLUTIONS”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DEDUCTIVE VERSION OF THE ARGUMENT FROM EVIL</dc:title>
  <dc:creator>Tony Anderson</dc:creator>
  <cp:lastModifiedBy>user</cp:lastModifiedBy>
  <cp:revision>41</cp:revision>
  <dcterms:created xsi:type="dcterms:W3CDTF">2009-11-20T14:28:31Z</dcterms:created>
  <dcterms:modified xsi:type="dcterms:W3CDTF">2012-11-05T21:03:19Z</dcterms:modified>
</cp:coreProperties>
</file>