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9" r:id="rId3"/>
    <p:sldId id="291" r:id="rId4"/>
    <p:sldId id="293" r:id="rId5"/>
    <p:sldId id="301" r:id="rId6"/>
    <p:sldId id="302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6" autoAdjust="0"/>
    <p:restoredTop sz="94660"/>
  </p:normalViewPr>
  <p:slideViewPr>
    <p:cSldViewPr>
      <p:cViewPr varScale="1">
        <p:scale>
          <a:sx n="55" d="100"/>
          <a:sy n="55" d="100"/>
        </p:scale>
        <p:origin x="-69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2ECA8A-E117-48EF-8DD7-6F37AC6302DE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880B65D-42CC-4DEC-B40A-3B3A0FC15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0B65D-42CC-4DEC-B40A-3B3A0FC150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0B65D-42CC-4DEC-B40A-3B3A0FC150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2081-36CC-45E9-B2C9-33EC3DA37924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FC2C-6923-40EE-9BB1-B027CE75B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13BF-2EE7-465E-A5E8-38CC527D9235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5889-2448-4547-B098-6282A3B9F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0F6AD-AA40-4EAF-AA05-4AB25F69B33B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9904-4521-469B-88A8-2550CE4F7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E65A-C8FA-4239-80C7-6FB25426E707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1DB4-E1E5-47E1-8DE7-2254DA5B4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19A7-02EB-4C52-9FBC-EBABA86C76A8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CCA9-DE68-4E3E-9F23-2312E0DBE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26325-28F5-4790-B8D9-3A8A33870839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4089-2D6E-479A-A642-C5B78AE51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CF88E-8E6C-4D49-BB6E-C652E583DEAF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AEE4-04A7-4514-BD42-772F2EEC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FB28F-16F6-4474-8006-D6268B20E054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82A7-3A5E-4B66-A3EB-ED030F0C2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B65AB-9DA5-4B46-9D15-7C56CAAFD15B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8897-9CE1-420E-A346-AF526D590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D8C85-5397-4640-B9BB-6F677DDEF4EB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26C3-678B-4D29-8FAB-BEDF1A4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65C4E-0DC5-408C-8D6D-0AE299EB2257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EA63-45B6-4609-8052-109C334A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AD2D9-2A5F-4932-9A02-053B8AE66BAD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5B6906-C1CE-4026-AD50-31BF4503B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74676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M1</a:t>
            </a:r>
            <a:r>
              <a:rPr lang="en-US" sz="4000" dirty="0" smtClean="0"/>
              <a:t>.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OMNIPOTENT.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M2</a:t>
            </a:r>
            <a:r>
              <a:rPr lang="en-US" sz="4000" dirty="0" smtClean="0"/>
              <a:t>.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</a:t>
            </a:r>
            <a:r>
              <a:rPr lang="en-US" sz="4000" dirty="0" smtClean="0">
                <a:solidFill>
                  <a:srgbClr val="00B050"/>
                </a:solidFill>
              </a:rPr>
              <a:t>ALL GOOD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M3</a:t>
            </a:r>
            <a:r>
              <a:rPr lang="en-US" sz="4000" dirty="0" smtClean="0"/>
              <a:t>. 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  <a:endParaRPr lang="en-US" sz="4000" dirty="0" smtClean="0">
              <a:solidFill>
                <a:srgbClr val="00B05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OMNISCIENT  </a:t>
            </a:r>
            <a:r>
              <a:rPr lang="en-US" sz="4000" dirty="0" smtClean="0"/>
              <a:t>[</a:t>
            </a:r>
            <a:r>
              <a:rPr lang="en-US" sz="3600" i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Bookman Old Style" pitchFamily="18" charset="0"/>
                <a:ea typeface="Batang" pitchFamily="18" charset="-127"/>
                <a:cs typeface="Aparajita" pitchFamily="34" charset="0"/>
              </a:rPr>
              <a:t>MPLICIT</a:t>
            </a:r>
            <a:r>
              <a:rPr lang="en-US" sz="4000" dirty="0" smtClean="0"/>
              <a:t>].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M4</a:t>
            </a:r>
            <a:r>
              <a:rPr lang="en-US" sz="4000" dirty="0" smtClean="0"/>
              <a:t>. THERE HAVE EXISTED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EVILS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u="sng" dirty="0" smtClean="0"/>
              <a:t>   (WHICH IT WAS </a:t>
            </a:r>
            <a:r>
              <a:rPr lang="en-US" sz="4000" u="sng" dirty="0" smtClean="0">
                <a:solidFill>
                  <a:srgbClr val="7030A0"/>
                </a:solidFill>
              </a:rPr>
              <a:t>POSSIBLE TO PREVENT</a:t>
            </a:r>
            <a:r>
              <a:rPr lang="en-US" sz="4000" u="sng" dirty="0" smtClean="0"/>
              <a:t>).</a:t>
            </a:r>
            <a:r>
              <a:rPr lang="en-US" sz="4000" dirty="0" smtClean="0"/>
              <a:t> </a:t>
            </a:r>
            <a:r>
              <a:rPr lang="en-US" sz="4000" u="sng" dirty="0" smtClean="0"/>
              <a:t>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latin typeface="Arial Black" pitchFamily="34" charset="0"/>
                <a:sym typeface="Euclid Symbol"/>
              </a:rPr>
              <a:t></a:t>
            </a:r>
            <a:r>
              <a:rPr lang="en-US" sz="4000" dirty="0" smtClean="0"/>
              <a:t>  C.   </a:t>
            </a:r>
            <a:r>
              <a:rPr lang="en-US" sz="4000" dirty="0" smtClean="0">
                <a:solidFill>
                  <a:srgbClr val="C00000"/>
                </a:solidFill>
              </a:rPr>
              <a:t>GOD DOES </a:t>
            </a:r>
            <a:r>
              <a:rPr lang="en-US" sz="4000" dirty="0" smtClean="0">
                <a:solidFill>
                  <a:srgbClr val="C00000"/>
                </a:solidFill>
                <a:latin typeface="Arial Black" pitchFamily="34" charset="0"/>
              </a:rPr>
              <a:t>NOT</a:t>
            </a:r>
            <a:r>
              <a:rPr lang="en-US" sz="4000" dirty="0" smtClean="0">
                <a:solidFill>
                  <a:srgbClr val="C00000"/>
                </a:solidFill>
              </a:rPr>
              <a:t> EXIST.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sz="4000" b="1" i="1" dirty="0" smtClean="0">
                <a:latin typeface="Arial Black" pitchFamily="34" charset="0"/>
              </a:rPr>
              <a:t>NECESSARY</a:t>
            </a:r>
            <a:r>
              <a:rPr lang="en-US" sz="4000" i="1" dirty="0" smtClean="0"/>
              <a:t> </a:t>
            </a:r>
            <a:r>
              <a:rPr lang="en-US" sz="4000" i="1" dirty="0" smtClean="0">
                <a:solidFill>
                  <a:srgbClr val="00B050"/>
                </a:solidFill>
              </a:rPr>
              <a:t>OMNI-GOODNESS </a:t>
            </a:r>
            <a:r>
              <a:rPr lang="en-US" sz="4000" i="1" dirty="0" smtClean="0">
                <a:solidFill>
                  <a:srgbClr val="FF0000"/>
                </a:solidFill>
              </a:rPr>
              <a:t>DOES A SIMILAR THING FOR THE </a:t>
            </a:r>
            <a:r>
              <a:rPr lang="en-US" sz="4000" i="1" dirty="0" smtClean="0">
                <a:solidFill>
                  <a:srgbClr val="C00000"/>
                </a:solidFill>
              </a:rPr>
              <a:t>EUTHYPHRO PROBLEM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4000" dirty="0" smtClean="0"/>
              <a:t>IF GOD IS </a:t>
            </a:r>
            <a:r>
              <a:rPr lang="en-US" sz="4000" dirty="0" smtClean="0">
                <a:latin typeface="Arial Black" pitchFamily="34" charset="0"/>
              </a:rPr>
              <a:t>NECESSARILY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ALL-GOOD,</a:t>
            </a:r>
            <a:r>
              <a:rPr lang="en-US" sz="4000" dirty="0" smtClean="0"/>
              <a:t> THEN HE </a:t>
            </a:r>
            <a:r>
              <a:rPr lang="en-US" sz="4000" i="1" dirty="0" smtClean="0">
                <a:latin typeface="Arial Black" pitchFamily="34" charset="0"/>
              </a:rPr>
              <a:t>COULD NOT </a:t>
            </a:r>
            <a:r>
              <a:rPr lang="en-US" sz="4000" dirty="0" smtClean="0"/>
              <a:t>WILL THAT CRUELTY IS TO BE OBLIGATORY.   SO “</a:t>
            </a:r>
            <a:r>
              <a:rPr lang="en-US" sz="4000" dirty="0" smtClean="0">
                <a:solidFill>
                  <a:srgbClr val="0070C0"/>
                </a:solidFill>
              </a:rPr>
              <a:t>ONE HORN</a:t>
            </a:r>
            <a:r>
              <a:rPr lang="en-US" sz="4000" dirty="0" smtClean="0"/>
              <a:t>” OF THE </a:t>
            </a:r>
            <a:r>
              <a:rPr lang="en-US" sz="4000" i="1" dirty="0" smtClean="0"/>
              <a:t>DILEMMA </a:t>
            </a:r>
            <a:r>
              <a:rPr lang="en-US" sz="4000" dirty="0" smtClean="0"/>
              <a:t>BREAKS OFF. [THERE IS </a:t>
            </a:r>
            <a:r>
              <a:rPr lang="en-US" sz="4000" dirty="0" smtClean="0">
                <a:solidFill>
                  <a:srgbClr val="FFC000"/>
                </a:solidFill>
              </a:rPr>
              <a:t>STILL A PROBLEM </a:t>
            </a:r>
            <a:r>
              <a:rPr lang="en-US" sz="4000" dirty="0" smtClean="0"/>
              <a:t>HERE, BUT IT IS NOT THE ORIGINAL </a:t>
            </a:r>
            <a:r>
              <a:rPr lang="en-US" sz="4000" dirty="0" smtClean="0">
                <a:solidFill>
                  <a:srgbClr val="C00000"/>
                </a:solidFill>
              </a:rPr>
              <a:t>EUTHYPHRO PROBLEM</a:t>
            </a:r>
            <a:r>
              <a:rPr lang="en-US" sz="4000" dirty="0" smtClean="0"/>
              <a:t>].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7  0.125 0.16667  C 0.125 0.25867  0.069 0.33333  0 0.33333  C -0.069 0.33333  -0.125 0.25867  -0.125 0.16667  C -0.125 0.07467  -0.069 0 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MACKIE’S SUGGESTED ADDITIONAL PREMISSES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M5</a:t>
            </a:r>
            <a:r>
              <a:rPr lang="en-US" sz="4400" dirty="0" smtClean="0"/>
              <a:t>.  </a:t>
            </a:r>
            <a:r>
              <a:rPr lang="en-US" sz="4400" dirty="0" smtClean="0">
                <a:solidFill>
                  <a:srgbClr val="0070C0"/>
                </a:solidFill>
              </a:rPr>
              <a:t>Good </a:t>
            </a:r>
            <a:r>
              <a:rPr lang="en-US" sz="4400" dirty="0" smtClean="0"/>
              <a:t>is opposed to </a:t>
            </a:r>
            <a:r>
              <a:rPr lang="en-US" sz="4400" dirty="0" smtClean="0">
                <a:solidFill>
                  <a:srgbClr val="C00000"/>
                </a:solidFill>
              </a:rPr>
              <a:t>evil,</a:t>
            </a:r>
            <a:r>
              <a:rPr lang="en-US" sz="4400" dirty="0" smtClean="0"/>
              <a:t> in such a way that a </a:t>
            </a:r>
            <a:r>
              <a:rPr lang="en-US" sz="4400" dirty="0" smtClean="0">
                <a:solidFill>
                  <a:srgbClr val="0070C0"/>
                </a:solidFill>
              </a:rPr>
              <a:t>good </a:t>
            </a:r>
            <a:r>
              <a:rPr lang="en-US" sz="4400" dirty="0" smtClean="0"/>
              <a:t>thing always </a:t>
            </a:r>
            <a:r>
              <a:rPr lang="en-US" sz="4400" dirty="0" smtClean="0">
                <a:solidFill>
                  <a:srgbClr val="7030A0"/>
                </a:solidFill>
              </a:rPr>
              <a:t>eliminates </a:t>
            </a:r>
            <a:r>
              <a:rPr lang="en-US" sz="4400" dirty="0" smtClean="0"/>
              <a:t>evil as far as it can.  </a:t>
            </a:r>
          </a:p>
          <a:p>
            <a:pPr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M6</a:t>
            </a:r>
            <a:r>
              <a:rPr lang="en-US" sz="4400" dirty="0" smtClean="0"/>
              <a:t>. There is </a:t>
            </a:r>
            <a:r>
              <a:rPr lang="en-US" sz="4400" dirty="0" smtClean="0">
                <a:solidFill>
                  <a:srgbClr val="FF0066"/>
                </a:solidFill>
              </a:rPr>
              <a:t>no limit </a:t>
            </a:r>
            <a:r>
              <a:rPr lang="en-US" sz="4400" dirty="0" smtClean="0"/>
              <a:t>to what an </a:t>
            </a:r>
            <a:r>
              <a:rPr lang="en-US" sz="4400" dirty="0" smtClean="0">
                <a:solidFill>
                  <a:srgbClr val="7030A0"/>
                </a:solidFill>
              </a:rPr>
              <a:t>omnipotent thing </a:t>
            </a:r>
            <a:r>
              <a:rPr lang="en-US" sz="4400" dirty="0" smtClean="0"/>
              <a:t>can do. (p. 84)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1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“FALLACIOUS SOLUTIONS”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ACCORDING TO MACKIE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914400" lvl="1" indent="-514350">
              <a:buAutoNum type="arabicParenBoth"/>
            </a:pPr>
            <a:r>
              <a:rPr lang="en-US" sz="5400" dirty="0" smtClean="0"/>
              <a:t> </a:t>
            </a: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9900"/>
                </a:solidFill>
              </a:rPr>
              <a:t>Good</a:t>
            </a:r>
            <a:r>
              <a:rPr lang="en-US" sz="4800" dirty="0" smtClean="0"/>
              <a:t> cannot exist</a:t>
            </a:r>
          </a:p>
          <a:p>
            <a:pPr marL="914400" lvl="1" indent="-514350">
              <a:buNone/>
            </a:pPr>
            <a:r>
              <a:rPr lang="en-US" sz="4800" dirty="0" smtClean="0"/>
              <a:t>without </a:t>
            </a:r>
            <a:r>
              <a:rPr lang="en-US" sz="4800" dirty="0" smtClean="0">
                <a:solidFill>
                  <a:srgbClr val="C00000"/>
                </a:solidFill>
              </a:rPr>
              <a:t>evil</a:t>
            </a:r>
            <a:r>
              <a:rPr lang="en-US" sz="4800" dirty="0" smtClean="0"/>
              <a:t>.  </a:t>
            </a:r>
            <a:r>
              <a:rPr lang="en-US" sz="4800" dirty="0" smtClean="0">
                <a:solidFill>
                  <a:srgbClr val="C00000"/>
                </a:solidFill>
              </a:rPr>
              <a:t>Evil</a:t>
            </a:r>
            <a:r>
              <a:rPr lang="en-US" sz="4800" dirty="0" smtClean="0"/>
              <a:t> is necessary</a:t>
            </a:r>
          </a:p>
          <a:p>
            <a:pPr marL="914400" lvl="1" indent="-514350">
              <a:buNone/>
            </a:pPr>
            <a:r>
              <a:rPr lang="en-US" sz="4800" dirty="0" smtClean="0"/>
              <a:t>as a counterpart to </a:t>
            </a:r>
            <a:r>
              <a:rPr lang="en-US" sz="4800" dirty="0" smtClean="0">
                <a:solidFill>
                  <a:srgbClr val="009900"/>
                </a:solidFill>
              </a:rPr>
              <a:t>good</a:t>
            </a:r>
            <a:r>
              <a:rPr lang="en-US" sz="4800" dirty="0" smtClean="0"/>
              <a:t>.”</a:t>
            </a:r>
          </a:p>
          <a:p>
            <a:pPr marL="514350" indent="-514350">
              <a:buNone/>
            </a:pPr>
            <a:r>
              <a:rPr lang="en-US" sz="4800" dirty="0" smtClean="0"/>
              <a:t>  (2) “</a:t>
            </a:r>
            <a:r>
              <a:rPr lang="en-US" sz="4800" dirty="0" smtClean="0">
                <a:solidFill>
                  <a:srgbClr val="C00000"/>
                </a:solidFill>
              </a:rPr>
              <a:t>Evil </a:t>
            </a:r>
            <a:r>
              <a:rPr lang="en-US" sz="4800" dirty="0" smtClean="0"/>
              <a:t>is necessary as a means to </a:t>
            </a:r>
            <a:r>
              <a:rPr lang="en-US" sz="4800" dirty="0" smtClean="0">
                <a:solidFill>
                  <a:srgbClr val="009900"/>
                </a:solidFill>
              </a:rPr>
              <a:t>good.</a:t>
            </a:r>
            <a:r>
              <a:rPr lang="en-US" sz="48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FALLACIOUS “SOLUTIONS”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5400" dirty="0" smtClean="0"/>
              <a:t>(3) “The </a:t>
            </a:r>
            <a:r>
              <a:rPr lang="en-US" sz="5400" dirty="0" smtClean="0">
                <a:solidFill>
                  <a:srgbClr val="0070C0"/>
                </a:solidFill>
              </a:rPr>
              <a:t>Universe is better </a:t>
            </a:r>
            <a:r>
              <a:rPr lang="en-US" sz="5400" dirty="0" smtClean="0"/>
              <a:t>with </a:t>
            </a:r>
            <a:r>
              <a:rPr lang="en-US" sz="5400" dirty="0" smtClean="0">
                <a:solidFill>
                  <a:srgbClr val="C00000"/>
                </a:solidFill>
              </a:rPr>
              <a:t>some evil </a:t>
            </a:r>
            <a:r>
              <a:rPr lang="en-US" sz="5400" dirty="0" smtClean="0"/>
              <a:t>in it than it could be if there were </a:t>
            </a:r>
            <a:r>
              <a:rPr lang="en-US" sz="5400" dirty="0" smtClean="0">
                <a:solidFill>
                  <a:srgbClr val="C00000"/>
                </a:solidFill>
              </a:rPr>
              <a:t>no evil</a:t>
            </a:r>
            <a:r>
              <a:rPr lang="en-US" sz="5400" dirty="0" smtClean="0"/>
              <a:t>.”</a:t>
            </a:r>
          </a:p>
          <a:p>
            <a:pPr>
              <a:buNone/>
            </a:pPr>
            <a:r>
              <a:rPr lang="en-US" sz="5400" dirty="0" smtClean="0"/>
              <a:t>(4) “</a:t>
            </a:r>
            <a:r>
              <a:rPr lang="en-US" sz="5400" dirty="0" smtClean="0">
                <a:solidFill>
                  <a:srgbClr val="C00000"/>
                </a:solidFill>
              </a:rPr>
              <a:t>Evil </a:t>
            </a:r>
            <a:r>
              <a:rPr lang="en-US" sz="5400" dirty="0" smtClean="0"/>
              <a:t>is due to </a:t>
            </a:r>
            <a:r>
              <a:rPr lang="en-US" sz="5400" dirty="0" smtClean="0">
                <a:solidFill>
                  <a:srgbClr val="7030A0"/>
                </a:solidFill>
              </a:rPr>
              <a:t>human freewill</a:t>
            </a:r>
            <a:r>
              <a:rPr lang="en-US" sz="5400" dirty="0" smtClean="0"/>
              <a:t>.”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MACKIE’S PARADOX OF OMNIPOTENCE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7912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“Can an Omnipotent Being make things He cannot subsequently control? Or, what is practically equivalent to this, can an Omnipotent Being make rules which then bind Himself? ” [ p. 93. </a:t>
            </a:r>
            <a:r>
              <a:rPr lang="en-US" sz="4000" i="1" dirty="0" smtClean="0"/>
              <a:t>Slightly edited</a:t>
            </a:r>
            <a:r>
              <a:rPr lang="en-US" sz="4000" dirty="0" smtClean="0"/>
              <a:t>]</a:t>
            </a:r>
          </a:p>
          <a:p>
            <a:pPr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COMPARE</a:t>
            </a:r>
            <a:r>
              <a:rPr lang="en-US" sz="4000" dirty="0" smtClean="0"/>
              <a:t>: “</a:t>
            </a:r>
            <a:r>
              <a:rPr lang="en-US" sz="4000" dirty="0" smtClean="0">
                <a:solidFill>
                  <a:srgbClr val="00B050"/>
                </a:solidFill>
              </a:rPr>
              <a:t>THE PARADOX OF THE STONE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B050"/>
                </a:solidFill>
              </a:rPr>
              <a:t>THEIST</a:t>
            </a:r>
            <a:r>
              <a:rPr lang="en-US" sz="4400" dirty="0" smtClean="0"/>
              <a:t> CAN RESPOND TO </a:t>
            </a:r>
            <a:r>
              <a:rPr lang="en-US" sz="4400" dirty="0" smtClean="0">
                <a:solidFill>
                  <a:srgbClr val="C00000"/>
                </a:solidFill>
              </a:rPr>
              <a:t>THE PARADOX OF THE OMNIPOTENCE </a:t>
            </a:r>
            <a:r>
              <a:rPr lang="en-US" sz="4400" dirty="0" smtClean="0"/>
              <a:t>IN A WAY </a:t>
            </a:r>
            <a:r>
              <a:rPr lang="en-US" sz="4400" dirty="0" smtClean="0">
                <a:latin typeface="Arial Black" pitchFamily="34" charset="0"/>
              </a:rPr>
              <a:t>SIMILAR </a:t>
            </a:r>
            <a:r>
              <a:rPr lang="en-US" sz="4400" dirty="0" smtClean="0"/>
              <a:t>TO THAT SUGGESTED IN CONNECTION WITH “</a:t>
            </a:r>
            <a:r>
              <a:rPr lang="en-US" sz="4400" dirty="0" smtClean="0">
                <a:solidFill>
                  <a:srgbClr val="0070C0"/>
                </a:solidFill>
              </a:rPr>
              <a:t>THE EUTHYPHRO PROBLEM</a:t>
            </a:r>
            <a:r>
              <a:rPr lang="en-US" sz="4400" dirty="0" smtClean="0"/>
              <a:t>” ABOUT GOD’S DECIDING TO MAKE CRUELTY OR SUCH MORALLY OBLIGATORY.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OMNIPOTENCE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MEANS</a:t>
            </a:r>
            <a:r>
              <a:rPr lang="en-US" dirty="0" smtClean="0"/>
              <a:t> BEING ABLE TO DO </a:t>
            </a:r>
            <a:r>
              <a:rPr lang="en-US" dirty="0" smtClean="0">
                <a:solidFill>
                  <a:srgbClr val="C00000"/>
                </a:solidFill>
              </a:rPr>
              <a:t>ANYTHING THAT IS </a:t>
            </a:r>
            <a:r>
              <a:rPr lang="en-US" dirty="0" smtClean="0">
                <a:solidFill>
                  <a:srgbClr val="7030A0"/>
                </a:solidFill>
              </a:rPr>
              <a:t>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800" dirty="0" smtClean="0"/>
              <a:t>SOME PHILOSOPHERS AND THEISTS HAVE INDEED MAINTAINED THAT </a:t>
            </a:r>
            <a:r>
              <a:rPr lang="en-US" sz="4800" dirty="0" smtClean="0">
                <a:solidFill>
                  <a:srgbClr val="FF0000"/>
                </a:solidFill>
              </a:rPr>
              <a:t>GOD CAN DO THE IMPOSSIBLE</a:t>
            </a:r>
            <a:r>
              <a:rPr lang="en-US" sz="4800" dirty="0" smtClean="0"/>
              <a:t>, EVEN </a:t>
            </a:r>
            <a:r>
              <a:rPr lang="en-US" sz="4800" dirty="0" smtClean="0">
                <a:solidFill>
                  <a:srgbClr val="7030A0"/>
                </a:solidFill>
              </a:rPr>
              <a:t>THE LOGICALLY IMPOSSIBLE !!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RENE DESCARTES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(1596- 1650)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40150" y="3431381"/>
          <a:ext cx="1663700" cy="863600"/>
        </p:xfrm>
        <a:graphic>
          <a:graphicData uri="http://schemas.openxmlformats.org/presentationml/2006/ole">
            <p:oleObj spid="_x0000_s2050" name="Packager Shell Object" showAsIcon="1" r:id="rId3" imgW="1663920" imgH="863640" progId="Package">
              <p:embed/>
            </p:oleObj>
          </a:graphicData>
        </a:graphic>
      </p:graphicFrame>
      <p:pic>
        <p:nvPicPr>
          <p:cNvPr id="2051" name="Picture 3" descr="C:\Users\Tony\AppData\Local\Temp\DESCART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676400"/>
            <a:ext cx="3657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THEIST NEED NOT GO TO SUCH EXTREMES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IF </a:t>
            </a:r>
            <a:r>
              <a:rPr lang="en-US" dirty="0" smtClean="0">
                <a:solidFill>
                  <a:srgbClr val="00B050"/>
                </a:solidFill>
              </a:rPr>
              <a:t>GOD</a:t>
            </a:r>
            <a:r>
              <a:rPr lang="en-US" dirty="0" smtClean="0"/>
              <a:t> IS </a:t>
            </a:r>
            <a:r>
              <a:rPr lang="en-US" dirty="0" smtClean="0">
                <a:latin typeface="Arial Black" pitchFamily="34" charset="0"/>
              </a:rPr>
              <a:t>NECESSARILY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OMNIPOTENT</a:t>
            </a:r>
            <a:r>
              <a:rPr lang="en-US" dirty="0" smtClean="0"/>
              <a:t>, THEN IT WOULD BE </a:t>
            </a:r>
            <a:r>
              <a:rPr lang="en-US" dirty="0" smtClean="0">
                <a:latin typeface="Arial Black" pitchFamily="34" charset="0"/>
              </a:rPr>
              <a:t>IMPOSSIBLE</a:t>
            </a:r>
            <a:r>
              <a:rPr lang="en-US" dirty="0" smtClean="0"/>
              <a:t> THAT HE LACK THAT ATTRIBUTE.  SO THE TASK OF </a:t>
            </a:r>
            <a:r>
              <a:rPr lang="en-US" dirty="0" smtClean="0">
                <a:solidFill>
                  <a:srgbClr val="C00000"/>
                </a:solidFill>
              </a:rPr>
              <a:t>BRINGING IT ABOUT THAT HE NOT BE OMNIPOTENT</a:t>
            </a:r>
            <a:r>
              <a:rPr lang="en-US" dirty="0" smtClean="0"/>
              <a:t> IS </a:t>
            </a:r>
            <a:r>
              <a:rPr lang="en-US" dirty="0" smtClean="0">
                <a:latin typeface="Arial Black" pitchFamily="34" charset="0"/>
              </a:rPr>
              <a:t>IMPOSSIBLE.</a:t>
            </a:r>
            <a:r>
              <a:rPr lang="en-US" dirty="0" smtClean="0"/>
              <a:t>  DITTO FOR </a:t>
            </a:r>
            <a:r>
              <a:rPr lang="en-US" dirty="0" smtClean="0">
                <a:solidFill>
                  <a:srgbClr val="0070C0"/>
                </a:solidFill>
              </a:rPr>
              <a:t>MAKING A STONE</a:t>
            </a:r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SO HEAVY THAT A </a:t>
            </a:r>
            <a:r>
              <a:rPr lang="en-US" dirty="0" smtClean="0">
                <a:latin typeface="Arial Black" pitchFamily="34" charset="0"/>
              </a:rPr>
              <a:t>NECESSARILY </a:t>
            </a:r>
            <a:r>
              <a:rPr lang="en-US" dirty="0" smtClean="0">
                <a:solidFill>
                  <a:srgbClr val="7030A0"/>
                </a:solidFill>
              </a:rPr>
              <a:t>OMNIPOTENT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BEING CAN’T LIFT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422</Words>
  <Application>Microsoft Office PowerPoint</Application>
  <PresentationFormat>On-screen Show (4:3)</PresentationFormat>
  <Paragraphs>33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Slide 1</vt:lpstr>
      <vt:lpstr>MACKIE’S SUGGESTED ADDITIONAL PREMISSES</vt:lpstr>
      <vt:lpstr>“FALLACIOUS SOLUTIONS” ACCORDING TO MACKIE</vt:lpstr>
      <vt:lpstr>MORE FALLACIOUS “SOLUTIONS”</vt:lpstr>
      <vt:lpstr>MACKIE’S PARADOX OF OMNIPOTENCE</vt:lpstr>
      <vt:lpstr>DIGRESSION</vt:lpstr>
      <vt:lpstr>OMNIPOTENCE MEANS BEING ABLE TO DO ANYTHING THAT IS POSSIBLE</vt:lpstr>
      <vt:lpstr>RENE DESCARTES (1596- 1650)</vt:lpstr>
      <vt:lpstr>THE THEIST NEED NOT GO TO SUCH EXTREMES</vt:lpstr>
      <vt:lpstr>NECESSARY OMNI-GOODNESS DOES A SIMILAR THING FOR THE EUTHYPHRO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DEDUCTIVE VERSION OF THE ARGUMENT FROM EVIL</dc:title>
  <dc:creator>Tony Anderson</dc:creator>
  <cp:lastModifiedBy>Curtis Anthony Anderson</cp:lastModifiedBy>
  <cp:revision>62</cp:revision>
  <dcterms:created xsi:type="dcterms:W3CDTF">2009-11-20T14:28:31Z</dcterms:created>
  <dcterms:modified xsi:type="dcterms:W3CDTF">2012-11-08T14:19:57Z</dcterms:modified>
</cp:coreProperties>
</file>