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2025" autoAdjust="0"/>
  </p:normalViewPr>
  <p:slideViewPr>
    <p:cSldViewPr>
      <p:cViewPr varScale="1">
        <p:scale>
          <a:sx n="98" d="100"/>
          <a:sy n="98" d="100"/>
        </p:scale>
        <p:origin x="-90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7D08-914F-416B-80BB-DC9D7D70D3BD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A7A5-91FE-4D90-AC69-AE9DB18F8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7D08-914F-416B-80BB-DC9D7D70D3BD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A7A5-91FE-4D90-AC69-AE9DB18F8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7D08-914F-416B-80BB-DC9D7D70D3BD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A7A5-91FE-4D90-AC69-AE9DB18F8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7D08-914F-416B-80BB-DC9D7D70D3BD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A7A5-91FE-4D90-AC69-AE9DB18F8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7D08-914F-416B-80BB-DC9D7D70D3BD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A7A5-91FE-4D90-AC69-AE9DB18F8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7D08-914F-416B-80BB-DC9D7D70D3BD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A7A5-91FE-4D90-AC69-AE9DB18F8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7D08-914F-416B-80BB-DC9D7D70D3BD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A7A5-91FE-4D90-AC69-AE9DB18F8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7D08-914F-416B-80BB-DC9D7D70D3BD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A7A5-91FE-4D90-AC69-AE9DB18F8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7D08-914F-416B-80BB-DC9D7D70D3BD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A7A5-91FE-4D90-AC69-AE9DB18F8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7D08-914F-416B-80BB-DC9D7D70D3BD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A7A5-91FE-4D90-AC69-AE9DB18F8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7D08-914F-416B-80BB-DC9D7D70D3BD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A7A5-91FE-4D90-AC69-AE9DB18F8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87D08-914F-416B-80BB-DC9D7D70D3BD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0A7A5-91FE-4D90-AC69-AE9DB18F8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7030A0"/>
                </a:solidFill>
                <a:latin typeface="Edwardian Script ITC" pitchFamily="66" charset="0"/>
              </a:rPr>
              <a:t>GOD</a:t>
            </a:r>
            <a:r>
              <a:rPr lang="en-US" sz="5400" b="1" dirty="0" smtClean="0">
                <a:solidFill>
                  <a:srgbClr val="7030A0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  </a:t>
            </a:r>
            <a:r>
              <a:rPr lang="en-US" sz="5400" dirty="0" smtClean="0">
                <a:solidFill>
                  <a:srgbClr val="FF0000"/>
                </a:solidFill>
              </a:rPr>
              <a:t>IS OUTSIDE OF TIME?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4800" dirty="0" smtClean="0"/>
              <a:t>MACKIE TAKES A </a:t>
            </a:r>
            <a:r>
              <a:rPr lang="en-US" sz="4800" dirty="0" smtClean="0">
                <a:solidFill>
                  <a:srgbClr val="C00000"/>
                </a:solidFill>
              </a:rPr>
              <a:t>PARTHIAN SHOT </a:t>
            </a:r>
            <a:r>
              <a:rPr lang="en-US" sz="4800" dirty="0" smtClean="0"/>
              <a:t>(p. 95) AND SUGGESTS THAT THE NOTION OF  THE </a:t>
            </a:r>
            <a:r>
              <a:rPr lang="en-US" sz="4800" dirty="0" smtClean="0">
                <a:solidFill>
                  <a:srgbClr val="00B050"/>
                </a:solidFill>
              </a:rPr>
              <a:t>OMNIPOTENCE </a:t>
            </a:r>
            <a:r>
              <a:rPr lang="en-US" sz="4800" dirty="0" smtClean="0"/>
              <a:t>OF </a:t>
            </a:r>
            <a:r>
              <a:rPr lang="en-US" sz="4800" b="1" dirty="0" smtClean="0">
                <a:solidFill>
                  <a:srgbClr val="7030A0"/>
                </a:solidFill>
                <a:latin typeface="Edwardian Script ITC" pitchFamily="66" charset="0"/>
              </a:rPr>
              <a:t>GOD </a:t>
            </a:r>
            <a:r>
              <a:rPr lang="en-US" sz="4800" dirty="0" smtClean="0">
                <a:solidFill>
                  <a:srgbClr val="7030A0"/>
                </a:solidFill>
              </a:rPr>
              <a:t>  </a:t>
            </a:r>
            <a:r>
              <a:rPr lang="en-US" sz="4800" dirty="0" smtClean="0"/>
              <a:t>IS </a:t>
            </a:r>
            <a:r>
              <a:rPr lang="en-US" sz="4800" dirty="0" smtClean="0">
                <a:latin typeface="Arial Black" pitchFamily="34" charset="0"/>
              </a:rPr>
              <a:t>NOT MEANINGFUL</a:t>
            </a:r>
            <a:r>
              <a:rPr lang="en-US" sz="4800" dirty="0" smtClean="0">
                <a:solidFill>
                  <a:srgbClr val="0070C0"/>
                </a:solidFill>
              </a:rPr>
              <a:t> IF </a:t>
            </a:r>
            <a:r>
              <a:rPr lang="en-US" sz="4800" b="1" dirty="0" smtClean="0">
                <a:solidFill>
                  <a:srgbClr val="7030A0"/>
                </a:solidFill>
                <a:latin typeface="Edwardian Script ITC" pitchFamily="66" charset="0"/>
              </a:rPr>
              <a:t>HIS</a:t>
            </a:r>
            <a:r>
              <a:rPr lang="en-US" sz="4800" dirty="0" smtClean="0">
                <a:solidFill>
                  <a:srgbClr val="7030A0"/>
                </a:solidFill>
              </a:rPr>
              <a:t>  </a:t>
            </a:r>
            <a:r>
              <a:rPr lang="en-US" sz="4800" dirty="0" smtClean="0">
                <a:solidFill>
                  <a:srgbClr val="0070C0"/>
                </a:solidFill>
              </a:rPr>
              <a:t>ACTIONS ARE NOT “</a:t>
            </a:r>
            <a:r>
              <a:rPr lang="en-US" sz="4800" dirty="0" smtClean="0">
                <a:solidFill>
                  <a:srgbClr val="C00000"/>
                </a:solidFill>
              </a:rPr>
              <a:t>IN TIME.</a:t>
            </a:r>
            <a:r>
              <a:rPr lang="en-US" sz="4800" dirty="0" smtClean="0"/>
              <a:t>” 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r>
              <a:rPr lang="en-US" sz="6600" dirty="0" smtClean="0"/>
              <a:t>     </a:t>
            </a:r>
            <a:r>
              <a:rPr lang="en-US" sz="6000" dirty="0" smtClean="0">
                <a:latin typeface="BatangChe" pitchFamily="49" charset="-127"/>
                <a:ea typeface="BatangChe" pitchFamily="49" charset="-127"/>
              </a:rPr>
              <a:t>THE“</a:t>
            </a:r>
            <a:r>
              <a:rPr lang="en-US" sz="6000" b="1" dirty="0" smtClean="0">
                <a:latin typeface="BatangChe" pitchFamily="49" charset="-127"/>
                <a:ea typeface="BatangChe" pitchFamily="49" charset="-127"/>
              </a:rPr>
              <a:t>INDUCTIVE  </a:t>
            </a:r>
            <a:r>
              <a:rPr lang="en-US" sz="60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sz="6000" b="1" dirty="0" smtClean="0">
                <a:latin typeface="BatangChe" pitchFamily="49" charset="-127"/>
                <a:ea typeface="BatangChe" pitchFamily="49" charset="-127"/>
              </a:rPr>
              <a:t>VERSION</a:t>
            </a:r>
            <a:r>
              <a:rPr lang="en-US" sz="6000" dirty="0" smtClean="0">
                <a:latin typeface="BatangChe" pitchFamily="49" charset="-127"/>
                <a:ea typeface="BatangChe" pitchFamily="49" charset="-127"/>
              </a:rPr>
              <a:t>”OF THE </a:t>
            </a:r>
            <a:r>
              <a:rPr lang="en-US" sz="6000" dirty="0" smtClean="0">
                <a:solidFill>
                  <a:srgbClr val="C00000"/>
                </a:solidFill>
                <a:latin typeface="BatangChe" pitchFamily="49" charset="-127"/>
                <a:ea typeface="BatangChe" pitchFamily="49" charset="-127"/>
              </a:rPr>
              <a:t>ARGUMENT FROM EVIL</a:t>
            </a:r>
            <a:endParaRPr lang="en-US" sz="6000" dirty="0">
              <a:solidFill>
                <a:srgbClr val="C00000"/>
              </a:solidFill>
              <a:latin typeface="BatangChe" pitchFamily="49" charset="-127"/>
              <a:ea typeface="BatangChe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DIGRESSION: OUR BEST THEORY OF TIME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000" dirty="0" smtClean="0"/>
              <a:t>    According to </a:t>
            </a:r>
            <a:r>
              <a:rPr lang="en-US" sz="4000" dirty="0" smtClean="0">
                <a:solidFill>
                  <a:srgbClr val="00B050"/>
                </a:solidFill>
              </a:rPr>
              <a:t>Einstein’s</a:t>
            </a:r>
            <a:r>
              <a:rPr lang="en-US" sz="4000" dirty="0" smtClean="0"/>
              <a:t> (enormously successful) </a:t>
            </a:r>
            <a:r>
              <a:rPr lang="en-US" sz="4000" dirty="0" smtClean="0">
                <a:latin typeface="Arial Black" pitchFamily="34" charset="0"/>
              </a:rPr>
              <a:t>Special Theory of Relativity</a:t>
            </a:r>
            <a:r>
              <a:rPr lang="en-US" sz="4000" dirty="0" smtClean="0"/>
              <a:t>, there is </a:t>
            </a:r>
            <a:r>
              <a:rPr lang="en-US" sz="4000" dirty="0" smtClean="0">
                <a:solidFill>
                  <a:srgbClr val="C00000"/>
                </a:solidFill>
              </a:rPr>
              <a:t>no</a:t>
            </a:r>
            <a:r>
              <a:rPr lang="en-US" sz="4000" dirty="0" smtClean="0"/>
              <a:t> such thing as </a:t>
            </a:r>
            <a:r>
              <a:rPr lang="en-US" sz="4000" dirty="0" smtClean="0">
                <a:solidFill>
                  <a:srgbClr val="C00000"/>
                </a:solidFill>
              </a:rPr>
              <a:t>“absolute” Time</a:t>
            </a:r>
            <a:r>
              <a:rPr lang="en-US" sz="4000" dirty="0" smtClean="0"/>
              <a:t>, only various </a:t>
            </a:r>
            <a:r>
              <a:rPr lang="en-US" sz="4000" dirty="0" smtClean="0">
                <a:solidFill>
                  <a:srgbClr val="00B0F0"/>
                </a:solidFill>
              </a:rPr>
              <a:t>local times. </a:t>
            </a:r>
            <a:r>
              <a:rPr lang="en-US" sz="4000" dirty="0" smtClean="0"/>
              <a:t> Physicists now take </a:t>
            </a:r>
            <a:r>
              <a:rPr lang="en-US" sz="4000" i="1" dirty="0" err="1" smtClean="0">
                <a:solidFill>
                  <a:srgbClr val="990000"/>
                </a:solidFill>
              </a:rPr>
              <a:t>Spacetime</a:t>
            </a:r>
            <a:r>
              <a:rPr lang="en-US" sz="4000" i="1" dirty="0" smtClean="0"/>
              <a:t>,  </a:t>
            </a:r>
            <a:r>
              <a:rPr lang="en-US" sz="4000" dirty="0" smtClean="0"/>
              <a:t>a four-dimensional manifold, to be the fundamental physical structure.</a:t>
            </a:r>
            <a:br>
              <a:rPr lang="en-US" sz="4000" dirty="0" smtClean="0"/>
            </a:br>
            <a:r>
              <a:rPr lang="en-US" sz="4000" dirty="0" smtClean="0"/>
              <a:t>  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MANY SPACETIME MANIFOLDS?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sz="4000" dirty="0" smtClean="0"/>
              <a:t>There is no evident</a:t>
            </a:r>
          </a:p>
          <a:p>
            <a:pPr>
              <a:buNone/>
            </a:pPr>
            <a:r>
              <a:rPr lang="en-US" sz="4000" dirty="0" smtClean="0"/>
              <a:t>                  </a:t>
            </a:r>
            <a:r>
              <a:rPr lang="en-US" sz="4000" dirty="0" smtClean="0">
                <a:latin typeface="Arial Black" pitchFamily="34" charset="0"/>
              </a:rPr>
              <a:t>incoherence</a:t>
            </a:r>
          </a:p>
          <a:p>
            <a:pPr>
              <a:buNone/>
            </a:pPr>
            <a:r>
              <a:rPr lang="en-US" sz="4000" dirty="0" smtClean="0"/>
              <a:t>   in  there being more than one such manifold.    And, conceptually, “</a:t>
            </a:r>
            <a:r>
              <a:rPr lang="en-US" sz="4000" dirty="0" smtClean="0">
                <a:solidFill>
                  <a:srgbClr val="00B050"/>
                </a:solidFill>
              </a:rPr>
              <a:t>anything could cause anything</a:t>
            </a:r>
            <a:r>
              <a:rPr lang="en-US" sz="4000" dirty="0" smtClean="0"/>
              <a:t>”.  It </a:t>
            </a:r>
            <a:r>
              <a:rPr lang="en-US" sz="4000" i="1" dirty="0" smtClean="0"/>
              <a:t>may be </a:t>
            </a:r>
            <a:r>
              <a:rPr lang="en-US" sz="4000" dirty="0" smtClean="0"/>
              <a:t>that there is some deep problem about events in the mind of a </a:t>
            </a:r>
            <a:r>
              <a:rPr lang="en-US" sz="4000" b="1" dirty="0" smtClean="0">
                <a:solidFill>
                  <a:srgbClr val="7030A0"/>
                </a:solidFill>
                <a:latin typeface="Edwardian Script ITC" pitchFamily="66" charset="0"/>
              </a:rPr>
              <a:t>Being </a:t>
            </a:r>
            <a:r>
              <a:rPr lang="en-US" sz="4000" dirty="0" smtClean="0"/>
              <a:t>in one such </a:t>
            </a:r>
            <a:r>
              <a:rPr lang="en-US" sz="4000" dirty="0" err="1" smtClean="0">
                <a:solidFill>
                  <a:srgbClr val="C00000"/>
                </a:solidFill>
              </a:rPr>
              <a:t>Spacetime</a:t>
            </a:r>
            <a:r>
              <a:rPr lang="en-US" sz="4000" dirty="0" smtClean="0"/>
              <a:t> </a:t>
            </a:r>
          </a:p>
          <a:p>
            <a:pPr>
              <a:buNone/>
            </a:pPr>
            <a:r>
              <a:rPr lang="en-US" sz="4000" dirty="0" smtClean="0">
                <a:latin typeface="Arial Black" pitchFamily="34" charset="0"/>
              </a:rPr>
              <a:t>               </a:t>
            </a:r>
            <a:r>
              <a:rPr lang="en-US" sz="4000" dirty="0" smtClean="0">
                <a:solidFill>
                  <a:srgbClr val="C00000"/>
                </a:solidFill>
                <a:latin typeface="Arial Black" pitchFamily="34" charset="0"/>
              </a:rPr>
              <a:t>causing </a:t>
            </a:r>
          </a:p>
          <a:p>
            <a:pPr>
              <a:buNone/>
            </a:pPr>
            <a:r>
              <a:rPr lang="en-US" sz="4000" dirty="0" smtClean="0"/>
              <a:t>   events in another.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00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752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COULD SOMETHING  IN ONE SPACETIME MANIFOLD “CAUSE” SOMETHING IN ANOTHER?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dirty="0" smtClean="0"/>
              <a:t>  WE COULD SAY THAT A MENTAL EVENT  IN ONE SPACETIME MANIFOLD</a:t>
            </a:r>
          </a:p>
          <a:p>
            <a:pPr>
              <a:buNone/>
            </a:pPr>
            <a:r>
              <a:rPr lang="en-US" sz="3600" dirty="0" smtClean="0"/>
              <a:t>                  </a:t>
            </a:r>
            <a:r>
              <a:rPr lang="en-US" sz="4400" dirty="0" smtClean="0"/>
              <a:t>CAUSED</a:t>
            </a:r>
            <a:r>
              <a:rPr lang="en-US" sz="3600" dirty="0" smtClean="0"/>
              <a:t> </a:t>
            </a:r>
          </a:p>
          <a:p>
            <a:pPr>
              <a:buNone/>
            </a:pPr>
            <a:r>
              <a:rPr lang="en-US" sz="3600" dirty="0" smtClean="0"/>
              <a:t>  AN EVENT IN ANOTHER IF IT WAS A </a:t>
            </a:r>
          </a:p>
          <a:p>
            <a:pPr>
              <a:buNone/>
            </a:pPr>
            <a:r>
              <a:rPr lang="en-US" sz="3600" dirty="0" smtClean="0">
                <a:solidFill>
                  <a:srgbClr val="00B050"/>
                </a:solidFill>
              </a:rPr>
              <a:t>                  </a:t>
            </a:r>
            <a:r>
              <a:rPr lang="en-US" sz="4800" dirty="0" smtClean="0">
                <a:solidFill>
                  <a:srgbClr val="00B050"/>
                </a:solidFill>
              </a:rPr>
              <a:t>WILLING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</a:p>
          <a:p>
            <a:pPr>
              <a:buNone/>
            </a:pPr>
            <a:r>
              <a:rPr lang="en-US" sz="3600" dirty="0" smtClean="0"/>
              <a:t>WITH A CERTAIN CONTENT. 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SHEER SPECULATION !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4400" dirty="0" smtClean="0"/>
              <a:t>OF COURSE THIS IS ALL </a:t>
            </a:r>
          </a:p>
          <a:p>
            <a:pPr>
              <a:buNone/>
            </a:pPr>
            <a:r>
              <a:rPr lang="en-US" sz="4400" dirty="0" smtClean="0"/>
              <a:t>“</a:t>
            </a:r>
            <a:r>
              <a:rPr lang="en-US" sz="4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THOUGHT EXPERIMENT</a:t>
            </a:r>
            <a:r>
              <a:rPr lang="en-US" sz="4400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sz="4400" dirty="0" smtClean="0"/>
              <a:t>,</a:t>
            </a:r>
          </a:p>
          <a:p>
            <a:pPr>
              <a:buNone/>
            </a:pPr>
            <a:r>
              <a:rPr lang="en-US" sz="4400" dirty="0" smtClean="0"/>
              <a:t>BUT THAT IS ALL THAT IS NEEDED TO MEET THE CHALLENGE OF </a:t>
            </a:r>
            <a:endParaRPr lang="en-US" sz="4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    </a:t>
            </a:r>
            <a:r>
              <a:rPr lang="en-US" sz="4800" dirty="0" smtClean="0">
                <a:solidFill>
                  <a:srgbClr val="FF0000"/>
                </a:solidFill>
              </a:rPr>
              <a:t>INCOHERENCE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CONCLUSION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dirty="0" smtClean="0"/>
              <a:t>MACKIE’S </a:t>
            </a:r>
            <a:r>
              <a:rPr lang="en-US" sz="3600" dirty="0" smtClean="0">
                <a:latin typeface="Arial Black" pitchFamily="34" charset="0"/>
              </a:rPr>
              <a:t>CRITICISMS </a:t>
            </a:r>
            <a:r>
              <a:rPr lang="en-US" sz="3600" dirty="0" smtClean="0"/>
              <a:t>OF  “ADEQUATE</a:t>
            </a:r>
          </a:p>
          <a:p>
            <a:pPr>
              <a:buNone/>
            </a:pPr>
            <a:r>
              <a:rPr lang="en-US" sz="3600" dirty="0" smtClean="0"/>
              <a:t>SOLUTIONS” AND “FALLACIOUS </a:t>
            </a:r>
          </a:p>
          <a:p>
            <a:pPr>
              <a:buNone/>
            </a:pPr>
            <a:r>
              <a:rPr lang="en-US" sz="3600" dirty="0" smtClean="0"/>
              <a:t>SOLUTIONS” ALL  SEEM TO BE </a:t>
            </a:r>
          </a:p>
          <a:p>
            <a:pPr>
              <a:buNone/>
            </a:pPr>
            <a:r>
              <a:rPr lang="en-US" sz="3600" dirty="0" smtClean="0">
                <a:solidFill>
                  <a:srgbClr val="C00000"/>
                </a:solidFill>
              </a:rPr>
              <a:t>SUBSTANTIALLY CORRECT</a:t>
            </a:r>
            <a:r>
              <a:rPr lang="en-US" sz="3600" dirty="0" smtClean="0"/>
              <a:t>.  </a:t>
            </a:r>
            <a:endParaRPr lang="en-US" sz="3600" dirty="0"/>
          </a:p>
          <a:p>
            <a:pPr>
              <a:buNone/>
            </a:pPr>
            <a:r>
              <a:rPr lang="en-US" sz="3600" dirty="0" smtClean="0"/>
              <a:t> EVERYTHING DEPENDS ON HIS CLAIM </a:t>
            </a:r>
          </a:p>
          <a:p>
            <a:pPr>
              <a:buNone/>
            </a:pPr>
            <a:r>
              <a:rPr lang="en-US" sz="3600" dirty="0" smtClean="0"/>
              <a:t>THAT   </a:t>
            </a:r>
            <a:r>
              <a:rPr lang="en-US" sz="3600" dirty="0" smtClean="0">
                <a:solidFill>
                  <a:srgbClr val="00B050"/>
                </a:solidFill>
              </a:rPr>
              <a:t>THE  OMNIPOTENCE-EVIL </a:t>
            </a:r>
          </a:p>
          <a:p>
            <a:pPr>
              <a:buNone/>
            </a:pPr>
            <a:r>
              <a:rPr lang="en-US" sz="3600" dirty="0" smtClean="0">
                <a:solidFill>
                  <a:srgbClr val="00B050"/>
                </a:solidFill>
              </a:rPr>
              <a:t>ARGUMENT  </a:t>
            </a:r>
            <a:r>
              <a:rPr lang="en-US" sz="3600" dirty="0" smtClean="0"/>
              <a:t>IS </a:t>
            </a:r>
          </a:p>
          <a:p>
            <a:pPr>
              <a:buNone/>
            </a:pPr>
            <a:r>
              <a:rPr lang="en-US" sz="3600" dirty="0" smtClean="0"/>
              <a:t>        </a:t>
            </a:r>
            <a:r>
              <a:rPr lang="en-US" sz="3600" dirty="0" smtClean="0">
                <a:solidFill>
                  <a:srgbClr val="7030A0"/>
                </a:solidFill>
                <a:latin typeface="Arial Black" pitchFamily="34" charset="0"/>
              </a:rPr>
              <a:t>DEDUCTIVELY  VALID</a:t>
            </a:r>
            <a:r>
              <a:rPr lang="en-US" sz="3600" dirty="0" smtClean="0"/>
              <a:t>.  </a:t>
            </a:r>
          </a:p>
          <a:p>
            <a:pPr>
              <a:buNone/>
            </a:pPr>
            <a:r>
              <a:rPr lang="en-US" sz="3600" dirty="0" smtClean="0"/>
              <a:t>                          IS IT?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68580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SHORT RETORT TO MACKIE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172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dirty="0" smtClean="0"/>
              <a:t> (1)   IT HAS NOT BEEN SHOWN THAT THE </a:t>
            </a:r>
            <a:r>
              <a:rPr lang="en-US" sz="3600" dirty="0" smtClean="0">
                <a:latin typeface="Arial Black" pitchFamily="34" charset="0"/>
              </a:rPr>
              <a:t>EVIL-OMNIPOTENCE</a:t>
            </a:r>
            <a:r>
              <a:rPr lang="en-US" sz="3600" dirty="0" smtClean="0"/>
              <a:t> </a:t>
            </a:r>
            <a:r>
              <a:rPr lang="en-US" sz="3600" dirty="0" smtClean="0">
                <a:latin typeface="Arial Black" pitchFamily="34" charset="0"/>
              </a:rPr>
              <a:t>ARGUMENT</a:t>
            </a:r>
            <a:r>
              <a:rPr lang="en-US" sz="3600" dirty="0" smtClean="0"/>
              <a:t> IS DEDUCTIVELY VALID.     YOU CLAIM THAT IT CAN BE SHOWN TO BE DEDUCTIVELY VALID BY SHOWING THAT IT IS </a:t>
            </a:r>
            <a:r>
              <a:rPr lang="en-US" sz="3600" i="1" dirty="0" smtClean="0"/>
              <a:t>FORMALLY  VALID</a:t>
            </a:r>
            <a:r>
              <a:rPr lang="en-US" sz="3600" dirty="0" smtClean="0"/>
              <a:t>.</a:t>
            </a:r>
            <a:endParaRPr lang="en-US" sz="3600" dirty="0"/>
          </a:p>
          <a:p>
            <a:pPr>
              <a:buNone/>
            </a:pPr>
            <a:r>
              <a:rPr lang="en-US" sz="3600" dirty="0" smtClean="0"/>
              <a:t>(2) ONE OF THE PREMISES YOU SUGGEST ADDING IN ORDER TO BE ABLE TO SHOW THIS  IS </a:t>
            </a:r>
            <a:r>
              <a:rPr lang="en-US" sz="3600" dirty="0" smtClean="0">
                <a:solidFill>
                  <a:srgbClr val="7030A0"/>
                </a:solidFill>
              </a:rPr>
              <a:t>NOT </a:t>
            </a:r>
            <a:r>
              <a:rPr lang="en-US" sz="3600" i="1" dirty="0" smtClean="0">
                <a:solidFill>
                  <a:srgbClr val="7030A0"/>
                </a:solidFill>
              </a:rPr>
              <a:t>NECESSSARY</a:t>
            </a:r>
            <a:r>
              <a:rPr lang="en-US" sz="3600" i="1" dirty="0" smtClean="0"/>
              <a:t>.  </a:t>
            </a:r>
            <a:r>
              <a:rPr lang="en-US" sz="3600" dirty="0"/>
              <a:t> </a:t>
            </a:r>
            <a:r>
              <a:rPr lang="en-US" sz="3600" dirty="0" smtClean="0"/>
              <a:t>IT  IS:</a:t>
            </a:r>
          </a:p>
          <a:p>
            <a:pPr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               </a:t>
            </a:r>
            <a:r>
              <a:rPr lang="en-US" sz="3600" dirty="0" smtClean="0">
                <a:solidFill>
                  <a:srgbClr val="C00000"/>
                </a:solidFill>
              </a:rPr>
              <a:t>NOT EVEN TRUE</a:t>
            </a:r>
            <a:r>
              <a:rPr lang="en-US" sz="3600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THE LAST STRAW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4400" dirty="0" smtClean="0"/>
              <a:t>(3) ALL OF THE ALTERNATIVE PREMISES WE CAN THINK OF SEEM </a:t>
            </a:r>
            <a:r>
              <a:rPr lang="en-US" sz="4400" b="1" dirty="0" smtClean="0">
                <a:solidFill>
                  <a:srgbClr val="7030A0"/>
                </a:solidFill>
              </a:rPr>
              <a:t>NOT</a:t>
            </a:r>
            <a:r>
              <a:rPr lang="en-US" sz="4400" dirty="0" smtClean="0"/>
              <a:t> TO BE </a:t>
            </a:r>
            <a:r>
              <a:rPr lang="en-US" sz="4400" dirty="0" smtClean="0">
                <a:solidFill>
                  <a:srgbClr val="7030A0"/>
                </a:solidFill>
              </a:rPr>
              <a:t>NECESSARY</a:t>
            </a:r>
            <a:r>
              <a:rPr lang="en-US" sz="4400" dirty="0" smtClean="0"/>
              <a:t> </a:t>
            </a:r>
            <a:r>
              <a:rPr lang="en-US" sz="4400" dirty="0"/>
              <a:t> </a:t>
            </a:r>
            <a:r>
              <a:rPr lang="en-US" sz="4400" dirty="0" smtClean="0"/>
              <a:t>(AS FAR AS WE CAN TELL).   </a:t>
            </a:r>
          </a:p>
          <a:p>
            <a:pPr>
              <a:buNone/>
            </a:pPr>
            <a:r>
              <a:rPr lang="en-US" sz="4400" dirty="0" smtClean="0"/>
              <a:t>    THEREFORE, THE “</a:t>
            </a:r>
            <a:r>
              <a:rPr lang="en-US" sz="4400" dirty="0" smtClean="0">
                <a:latin typeface="Arial Black" pitchFamily="34" charset="0"/>
              </a:rPr>
              <a:t>DEDUCTIVE VERSION</a:t>
            </a:r>
            <a:r>
              <a:rPr lang="en-US" sz="4400" dirty="0" smtClean="0"/>
              <a:t>” OF THE </a:t>
            </a:r>
            <a:r>
              <a:rPr lang="en-US" sz="4400" dirty="0" smtClean="0">
                <a:solidFill>
                  <a:srgbClr val="00B050"/>
                </a:solidFill>
              </a:rPr>
              <a:t>ARGUMENT FROM EVIL </a:t>
            </a:r>
            <a:r>
              <a:rPr lang="en-US" sz="4400" dirty="0" smtClean="0"/>
              <a:t>IS A </a:t>
            </a:r>
          </a:p>
          <a:p>
            <a:pPr>
              <a:buNone/>
            </a:pPr>
            <a:r>
              <a:rPr lang="en-US" sz="4400" dirty="0"/>
              <a:t> </a:t>
            </a:r>
            <a:r>
              <a:rPr lang="en-US" sz="4400" dirty="0" smtClean="0"/>
              <a:t>                     </a:t>
            </a:r>
            <a:r>
              <a:rPr lang="en-US" sz="7100" dirty="0" smtClean="0">
                <a:solidFill>
                  <a:srgbClr val="C00000"/>
                </a:solidFill>
              </a:rPr>
              <a:t>FAILURE!!</a:t>
            </a:r>
          </a:p>
          <a:p>
            <a:pPr>
              <a:buNone/>
            </a:pPr>
            <a:r>
              <a:rPr lang="en-US" sz="4400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69 0  0.125 0.07458  0.125 0.16647  C 0.125 0.25837  0.069 0.33295  0 0.33295  C -0.069 0.33295  -0.125 0.25837  -0.125 0.16647  C -0.125 0.07458  -0.069 0  0 0  Z" pathEditMode="relative" ptsTypes="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NOONE SEEMS TO BE ABLE TO  SHOW THAT: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   IT IS </a:t>
            </a:r>
            <a:r>
              <a:rPr lang="en-US" sz="4000" b="1" dirty="0" smtClean="0">
                <a:solidFill>
                  <a:srgbClr val="7030A0"/>
                </a:solidFill>
              </a:rPr>
              <a:t>NOT POSSIBLE </a:t>
            </a:r>
            <a:r>
              <a:rPr lang="en-US" sz="4000" dirty="0" smtClean="0"/>
              <a:t>THAT </a:t>
            </a:r>
            <a:r>
              <a:rPr lang="en-US" sz="4000" b="1" dirty="0" smtClean="0">
                <a:latin typeface="Edwardian Script ITC" pitchFamily="66" charset="0"/>
              </a:rPr>
              <a:t>GOD   </a:t>
            </a:r>
            <a:r>
              <a:rPr lang="en-US" sz="4000" dirty="0" smtClean="0"/>
              <a:t>HAS A  </a:t>
            </a:r>
            <a:r>
              <a:rPr lang="en-US" sz="4000" dirty="0" smtClean="0">
                <a:latin typeface="Arial Black" pitchFamily="34" charset="0"/>
              </a:rPr>
              <a:t>REASON </a:t>
            </a:r>
            <a:r>
              <a:rPr lang="en-US" sz="4000" dirty="0" smtClean="0"/>
              <a:t>FOR ALLOWING PREVENTABLE EVILS.</a:t>
            </a:r>
            <a:endParaRPr lang="en-US" dirty="0"/>
          </a:p>
          <a:p>
            <a:pPr>
              <a:buNone/>
            </a:pPr>
            <a:r>
              <a:rPr lang="en-US" sz="4000" dirty="0" smtClean="0"/>
              <a:t>   </a:t>
            </a:r>
            <a:r>
              <a:rPr lang="en-US" sz="4000" b="1" dirty="0" smtClean="0"/>
              <a:t>WHAT COULD THAT REASON BE</a:t>
            </a:r>
            <a:r>
              <a:rPr lang="en-US" sz="4000" dirty="0" smtClean="0"/>
              <a:t>?  </a:t>
            </a:r>
          </a:p>
          <a:p>
            <a:pPr>
              <a:buNone/>
            </a:pPr>
            <a:r>
              <a:rPr lang="en-US" sz="4000" dirty="0"/>
              <a:t> </a:t>
            </a:r>
            <a:r>
              <a:rPr lang="en-US" sz="4000" dirty="0" smtClean="0"/>
              <a:t>  THE QUESTION IS 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NOT RELEVANT </a:t>
            </a:r>
            <a:r>
              <a:rPr lang="en-US" sz="4000" dirty="0" smtClean="0"/>
              <a:t>TO THIS VERSION OF THE </a:t>
            </a:r>
            <a:r>
              <a:rPr lang="en-US" sz="4000" dirty="0" smtClean="0">
                <a:solidFill>
                  <a:srgbClr val="C00000"/>
                </a:solidFill>
              </a:rPr>
              <a:t>ARGUMENT FROM EVIL</a:t>
            </a:r>
            <a:r>
              <a:rPr lang="en-US" sz="4000" dirty="0" smtClean="0"/>
              <a:t>, BUT IT IS </a:t>
            </a:r>
            <a:r>
              <a:rPr lang="en-US" sz="4000" i="1" dirty="0" smtClean="0">
                <a:solidFill>
                  <a:srgbClr val="FF0000"/>
                </a:solidFill>
              </a:rPr>
              <a:t>VERY RELEVANT  </a:t>
            </a:r>
            <a:r>
              <a:rPr lang="en-US" sz="4000" dirty="0" smtClean="0"/>
              <a:t>TO: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438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GOD   IS OUTSIDE OF TIME?</vt:lpstr>
      <vt:lpstr>DIGRESSION: OUR BEST THEORY OF TIME</vt:lpstr>
      <vt:lpstr>MANY SPACETIME MANIFOLDS?</vt:lpstr>
      <vt:lpstr>HOW COULD SOMETHING  IN ONE SPACETIME MANIFOLD “CAUSE” SOMETHING IN ANOTHER?</vt:lpstr>
      <vt:lpstr>SHEER SPECULATION !</vt:lpstr>
      <vt:lpstr>CONCLUSION</vt:lpstr>
      <vt:lpstr>SHORT RETORT TO MACKIE</vt:lpstr>
      <vt:lpstr>THE LAST STRAW</vt:lpstr>
      <vt:lpstr>NOONE SEEMS TO BE ABLE TO  SHOW THAT: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GOD IS OUTSIDE OF TIME?</dc:title>
  <dc:creator>Curtis Anthony Anderson</dc:creator>
  <cp:lastModifiedBy>user</cp:lastModifiedBy>
  <cp:revision>17</cp:revision>
  <dcterms:created xsi:type="dcterms:W3CDTF">2012-11-09T13:46:20Z</dcterms:created>
  <dcterms:modified xsi:type="dcterms:W3CDTF">2012-11-09T23:15:12Z</dcterms:modified>
</cp:coreProperties>
</file>