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05" r:id="rId2"/>
    <p:sldId id="308" r:id="rId3"/>
    <p:sldId id="316" r:id="rId4"/>
    <p:sldId id="322" r:id="rId5"/>
    <p:sldId id="323" r:id="rId6"/>
    <p:sldId id="324" r:id="rId7"/>
    <p:sldId id="326" r:id="rId8"/>
    <p:sldId id="327" r:id="rId9"/>
    <p:sldId id="328" r:id="rId10"/>
    <p:sldId id="329" r:id="rId11"/>
    <p:sldId id="325" r:id="rId12"/>
    <p:sldId id="330" r:id="rId13"/>
    <p:sldId id="317" r:id="rId14"/>
    <p:sldId id="318" r:id="rId15"/>
    <p:sldId id="319" r:id="rId16"/>
    <p:sldId id="320" r:id="rId17"/>
    <p:sldId id="321" r:id="rId18"/>
    <p:sldId id="33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7" autoAdjust="0"/>
    <p:restoredTop sz="94660"/>
  </p:normalViewPr>
  <p:slideViewPr>
    <p:cSldViewPr>
      <p:cViewPr varScale="1">
        <p:scale>
          <a:sx n="44" d="100"/>
          <a:sy n="44" d="100"/>
        </p:scale>
        <p:origin x="-128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E874D3-EEEF-4D73-82BD-F0713073FFBE}" type="datetimeFigureOut">
              <a:rPr lang="en-US" smtClean="0"/>
              <a:pPr/>
              <a:t>12/8/2012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97946-F761-49AB-8248-26F94958DF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78F21A-4576-4A99-AB68-43967EAEC47A}" type="datetimeFigureOut">
              <a:rPr lang="en-US" smtClean="0"/>
              <a:pPr/>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78F21A-4576-4A99-AB68-43967EAEC47A}" type="datetimeFigureOut">
              <a:rPr lang="en-US" smtClean="0"/>
              <a:pPr/>
              <a:t>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78F21A-4576-4A99-AB68-43967EAEC47A}" type="datetimeFigureOut">
              <a:rPr lang="en-US" smtClean="0"/>
              <a:pPr/>
              <a:t>12/8/2012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78F21A-4576-4A99-AB68-43967EAEC47A}" type="datetimeFigureOut">
              <a:rPr lang="en-US" smtClean="0"/>
              <a:pPr/>
              <a:t>12/8/2012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8F21A-4576-4A99-AB68-43967EAEC47A}" type="datetimeFigureOut">
              <a:rPr lang="en-US" smtClean="0"/>
              <a:pPr/>
              <a:t>12/8/2012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8F21A-4576-4A99-AB68-43967EAEC47A}" type="datetimeFigureOut">
              <a:rPr lang="en-US" smtClean="0"/>
              <a:pPr/>
              <a:t>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8F21A-4576-4A99-AB68-43967EAEC47A}" type="datetimeFigureOut">
              <a:rPr lang="en-US" smtClean="0"/>
              <a:pPr/>
              <a:t>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8F21A-4576-4A99-AB68-43967EAEC47A}" type="datetimeFigureOut">
              <a:rPr lang="en-US" smtClean="0"/>
              <a:pPr/>
              <a:t>12/8/2012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56903-CCD6-434C-8FFF-CC761638BF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smtClean="0">
                <a:solidFill>
                  <a:srgbClr val="FF0000"/>
                </a:solidFill>
              </a:rPr>
              <a:t>JAMES’S THESIS </a:t>
            </a:r>
            <a:endParaRPr lang="en-US" dirty="0">
              <a:solidFill>
                <a:srgbClr val="FF0000"/>
              </a:solidFill>
            </a:endParaRPr>
          </a:p>
        </p:txBody>
      </p:sp>
      <p:sp>
        <p:nvSpPr>
          <p:cNvPr id="3" name="Content Placeholder 2"/>
          <p:cNvSpPr>
            <a:spLocks noGrp="1"/>
          </p:cNvSpPr>
          <p:nvPr>
            <p:ph idx="1"/>
          </p:nvPr>
        </p:nvSpPr>
        <p:spPr>
          <a:xfrm>
            <a:off x="457200" y="1295400"/>
            <a:ext cx="8229600" cy="4830763"/>
          </a:xfrm>
        </p:spPr>
        <p:txBody>
          <a:bodyPr>
            <a:normAutofit fontScale="92500"/>
          </a:bodyPr>
          <a:lstStyle/>
          <a:p>
            <a:pPr>
              <a:buNone/>
            </a:pPr>
            <a:r>
              <a:rPr lang="en-US" dirty="0" smtClean="0"/>
              <a:t>    </a:t>
            </a:r>
            <a:r>
              <a:rPr lang="en-US" i="1" dirty="0" smtClean="0"/>
              <a:t>“</a:t>
            </a:r>
            <a:r>
              <a:rPr lang="en-US" dirty="0" smtClean="0"/>
              <a:t>OUR PASSIONAL NATURE NOT ONLY LAWFULLY MAY, BUT MUST, DECIDE AN OPTION BETWEEN PROPOSITIONS, WHENEVER IT IS A GENUINE OPTION THAT CANNOT BY ITS NATURE BE DECIDED ON INTELLECTUAL GROUNDS; FOR TO SAY, UNDER SUCH CIRCUMSTANCES </a:t>
            </a:r>
            <a:r>
              <a:rPr lang="en-US" i="1" dirty="0" smtClean="0"/>
              <a:t>, ‘DO NOT DECIDE, BUT LEAVE THE QUESTION OPEN’ </a:t>
            </a:r>
            <a:r>
              <a:rPr lang="en-US" dirty="0" smtClean="0"/>
              <a:t>IS ITSELF A PASSIONAL DECISION, - JUST LIKE DECIDING YES OR NO, AND IS ATTENDED WITH THE SAME RISK OF LOSING THE TRUTH.</a:t>
            </a:r>
            <a:r>
              <a:rPr lang="en-US" i="1" dirty="0" smtClean="0"/>
              <a:t>” </a:t>
            </a:r>
            <a:r>
              <a:rPr lang="en-US" dirty="0" smtClean="0"/>
              <a:t>( p. 125):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819400"/>
          </a:xfrm>
        </p:spPr>
        <p:txBody>
          <a:bodyPr>
            <a:normAutofit fontScale="90000"/>
          </a:bodyPr>
          <a:lstStyle/>
          <a:p>
            <a:r>
              <a:rPr lang="en-US" sz="4000" dirty="0" smtClean="0">
                <a:solidFill>
                  <a:srgbClr val="FF0000"/>
                </a:solidFill>
              </a:rPr>
              <a:t>SOME OBJECTORS (E.G. RICHARD GALE) CONSIDER CALCULATIONS WHERE BOTH THE NUMBER OF HYPOTHESES IS “DENUMERABLY INFINITE</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457200" y="2590800"/>
            <a:ext cx="8229600" cy="4267200"/>
          </a:xfrm>
        </p:spPr>
        <p:txBody>
          <a:bodyPr>
            <a:noAutofit/>
          </a:bodyPr>
          <a:lstStyle/>
          <a:p>
            <a:pPr>
              <a:buNone/>
            </a:pPr>
            <a:r>
              <a:rPr lang="en-US" sz="3600" dirty="0" smtClean="0"/>
              <a:t>     THIS IS A </a:t>
            </a:r>
            <a:r>
              <a:rPr lang="en-US" sz="4000" dirty="0" smtClean="0">
                <a:latin typeface="Impact" pitchFamily="34" charset="0"/>
              </a:rPr>
              <a:t>GENERALIZED VERSION</a:t>
            </a:r>
            <a:r>
              <a:rPr lang="en-US" sz="3600" dirty="0" smtClean="0"/>
              <a:t> OF THE “</a:t>
            </a:r>
            <a:r>
              <a:rPr lang="en-US" sz="4400" dirty="0" smtClean="0">
                <a:solidFill>
                  <a:srgbClr val="00B050"/>
                </a:solidFill>
              </a:rPr>
              <a:t>MANY-GODS</a:t>
            </a:r>
            <a:r>
              <a:rPr lang="en-US" sz="3600" dirty="0" smtClean="0"/>
              <a:t>” OBJECTION.   THE PREVIOUSLY GIVEN REPLY SEEMS ADEQUATE TO MEET THIS CRITICISM OF </a:t>
            </a:r>
            <a:r>
              <a:rPr lang="en-US" sz="3600" dirty="0" smtClean="0">
                <a:solidFill>
                  <a:srgbClr val="C00000"/>
                </a:solidFill>
                <a:latin typeface="Impact" pitchFamily="34" charset="0"/>
              </a:rPr>
              <a:t>PW.</a:t>
            </a:r>
            <a:r>
              <a:rPr lang="en-US" sz="3600" dirty="0" smtClean="0"/>
              <a:t>   [ANYWAY,  ONE CAN’T REALLY “CALCULATE”, IN THE SENSE NEEDED, WITH </a:t>
            </a:r>
            <a:r>
              <a:rPr lang="en-US" sz="4400" dirty="0" smtClean="0">
                <a:solidFill>
                  <a:srgbClr val="7030A0"/>
                </a:solidFill>
              </a:rPr>
              <a:t>INFINITE QUANTITIES </a:t>
            </a:r>
            <a:r>
              <a:rPr lang="en-US" sz="3600" dirty="0" smtClean="0"/>
              <a:t>].</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SCHLESINGER’S SUGGESTION</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lstStyle/>
          <a:p>
            <a:pPr marL="514350" indent="-514350">
              <a:buNone/>
            </a:pPr>
            <a:r>
              <a:rPr lang="en-US" dirty="0" smtClean="0">
                <a:latin typeface="Impact" pitchFamily="34" charset="0"/>
              </a:rPr>
              <a:t>(SS)</a:t>
            </a:r>
            <a:r>
              <a:rPr lang="en-US" dirty="0" smtClean="0"/>
              <a:t>  </a:t>
            </a:r>
            <a:r>
              <a:rPr lang="en-US" b="1" dirty="0" smtClean="0"/>
              <a:t>IF</a:t>
            </a:r>
            <a:r>
              <a:rPr lang="en-US" dirty="0" smtClean="0"/>
              <a:t> YOU ARE </a:t>
            </a:r>
            <a:r>
              <a:rPr lang="en-US" dirty="0" smtClean="0">
                <a:solidFill>
                  <a:srgbClr val="FFC000"/>
                </a:solidFill>
              </a:rPr>
              <a:t>CONSIDERING</a:t>
            </a:r>
            <a:r>
              <a:rPr lang="en-US" dirty="0" smtClean="0"/>
              <a:t> A NUMBER OF OPTIONS, EACH OF WHICH HAS AN </a:t>
            </a:r>
            <a:r>
              <a:rPr lang="en-US" sz="3600" dirty="0" smtClean="0">
                <a:latin typeface="Impact" pitchFamily="34" charset="0"/>
              </a:rPr>
              <a:t>INFINITE PAYOFF</a:t>
            </a:r>
            <a:r>
              <a:rPr lang="en-US" dirty="0" smtClean="0"/>
              <a:t>,  </a:t>
            </a:r>
            <a:r>
              <a:rPr lang="en-US" dirty="0" smtClean="0">
                <a:solidFill>
                  <a:srgbClr val="FFC000"/>
                </a:solidFill>
              </a:rPr>
              <a:t>CHOOSE</a:t>
            </a:r>
            <a:r>
              <a:rPr lang="en-US" dirty="0" smtClean="0"/>
              <a:t> AN OPTION THAT HAS THE </a:t>
            </a:r>
            <a:r>
              <a:rPr lang="en-US" dirty="0" smtClean="0">
                <a:solidFill>
                  <a:srgbClr val="00B050"/>
                </a:solidFill>
              </a:rPr>
              <a:t>GREATEST PROBABILITY </a:t>
            </a:r>
            <a:r>
              <a:rPr lang="en-US" dirty="0" smtClean="0"/>
              <a:t>(ON YOUR </a:t>
            </a:r>
            <a:r>
              <a:rPr lang="en-US" sz="3600" dirty="0" smtClean="0"/>
              <a:t>TOTAL</a:t>
            </a:r>
            <a:r>
              <a:rPr lang="en-US" dirty="0" smtClean="0"/>
              <a:t> </a:t>
            </a:r>
            <a:r>
              <a:rPr lang="en-US" dirty="0" smtClean="0">
                <a:solidFill>
                  <a:srgbClr val="00B050"/>
                </a:solidFill>
              </a:rPr>
              <a:t>RELEVANT EVIDENCE</a:t>
            </a:r>
            <a:r>
              <a:rPr lang="en-US" dirty="0" smtClean="0"/>
              <a:t>).</a:t>
            </a:r>
          </a:p>
          <a:p>
            <a:pPr marL="514350" indent="-514350">
              <a:buAutoNum type="alphaUcParenBoth" startAt="45"/>
            </a:pPr>
            <a:endParaRPr lang="en-US" dirty="0" smtClean="0"/>
          </a:p>
          <a:p>
            <a:pPr>
              <a:buNone/>
            </a:pPr>
            <a:r>
              <a:rPr lang="en-US" dirty="0" smtClean="0"/>
              <a:t>    </a:t>
            </a:r>
            <a:r>
              <a:rPr lang="en-US" sz="4000" dirty="0" smtClean="0"/>
              <a:t>THERE ARE (TO MY </a:t>
            </a:r>
            <a:r>
              <a:rPr lang="en-US" sz="4000" dirty="0" smtClean="0">
                <a:solidFill>
                  <a:srgbClr val="FFC000"/>
                </a:solidFill>
              </a:rPr>
              <a:t>KNOWLEDGE</a:t>
            </a:r>
            <a:r>
              <a:rPr lang="en-US" sz="4000" dirty="0" smtClean="0"/>
              <a:t>) </a:t>
            </a:r>
            <a:r>
              <a:rPr lang="en-US" sz="4000" b="1" dirty="0" smtClean="0"/>
              <a:t>NO</a:t>
            </a:r>
            <a:r>
              <a:rPr lang="en-US" sz="4000" dirty="0" smtClean="0"/>
              <a:t> </a:t>
            </a:r>
            <a:r>
              <a:rPr lang="en-US" sz="4000" dirty="0" smtClean="0">
                <a:solidFill>
                  <a:srgbClr val="00B050"/>
                </a:solidFill>
              </a:rPr>
              <a:t>FORMAL STUDIES </a:t>
            </a:r>
            <a:r>
              <a:rPr lang="en-US" sz="4000" dirty="0" smtClean="0"/>
              <a:t>OF THIS IDEA. </a:t>
            </a:r>
            <a:endParaRPr 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438400"/>
          </a:xfrm>
        </p:spPr>
        <p:txBody>
          <a:bodyPr>
            <a:normAutofit fontScale="90000"/>
          </a:bodyPr>
          <a:lstStyle/>
          <a:p>
            <a:r>
              <a:rPr lang="en-US" dirty="0" smtClean="0">
                <a:solidFill>
                  <a:srgbClr val="FF0000"/>
                </a:solidFill>
              </a:rPr>
              <a:t>SCHLESINGER ALSO DISCUSSES THE USE OF SIMPLICITY IN CHOOSING HYPOTHESES AND THE PRINCIPL</a:t>
            </a:r>
            <a:r>
              <a:rPr lang="en-US" dirty="0" smtClean="0"/>
              <a:t>E OF SUFFICIENT REASON</a:t>
            </a:r>
            <a:endParaRPr lang="en-US" dirty="0"/>
          </a:p>
        </p:txBody>
      </p:sp>
      <p:sp>
        <p:nvSpPr>
          <p:cNvPr id="3" name="Content Placeholder 2"/>
          <p:cNvSpPr>
            <a:spLocks noGrp="1"/>
          </p:cNvSpPr>
          <p:nvPr>
            <p:ph idx="1"/>
          </p:nvPr>
        </p:nvSpPr>
        <p:spPr>
          <a:xfrm>
            <a:off x="457200" y="2743200"/>
            <a:ext cx="8229600" cy="3382963"/>
          </a:xfrm>
        </p:spPr>
        <p:txBody>
          <a:bodyPr/>
          <a:lstStyle/>
          <a:p>
            <a:pPr>
              <a:buNone/>
            </a:pPr>
            <a:r>
              <a:rPr lang="en-US" dirty="0" smtClean="0"/>
              <a:t>WE WILL NOT GO INTO THESE MATTERS IN THIS COURSE (INTERESTING THOUGH THEY ARE).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Impact" pitchFamily="34" charset="0"/>
              </a:rPr>
              <a:t>AN </a:t>
            </a:r>
            <a:r>
              <a:rPr lang="en-US" dirty="0" smtClean="0">
                <a:solidFill>
                  <a:srgbClr val="00B050"/>
                </a:solidFill>
                <a:latin typeface="Impact" pitchFamily="34" charset="0"/>
              </a:rPr>
              <a:t>IMPROVED</a:t>
            </a:r>
            <a:r>
              <a:rPr lang="en-US" dirty="0" smtClean="0">
                <a:solidFill>
                  <a:srgbClr val="FF0000"/>
                </a:solidFill>
                <a:latin typeface="Impact" pitchFamily="34" charset="0"/>
              </a:rPr>
              <a:t> VERSION OF </a:t>
            </a:r>
            <a:r>
              <a:rPr lang="en-US" dirty="0" smtClean="0">
                <a:solidFill>
                  <a:srgbClr val="C00000"/>
                </a:solidFill>
                <a:latin typeface="Impact" pitchFamily="34" charset="0"/>
              </a:rPr>
              <a:t>PASCAL’S WAGER</a:t>
            </a:r>
            <a:r>
              <a:rPr lang="en-US" dirty="0" smtClean="0">
                <a:solidFill>
                  <a:srgbClr val="FF0000"/>
                </a:solidFill>
                <a:latin typeface="Impact" pitchFamily="34" charset="0"/>
              </a:rPr>
              <a:t> (NOT G. S., USING SOME OF HIS IDEAS)</a:t>
            </a:r>
            <a:endParaRPr lang="en-US" dirty="0">
              <a:solidFill>
                <a:srgbClr val="FF0000"/>
              </a:solidFill>
              <a:latin typeface="Impact" pitchFamily="34" charset="0"/>
            </a:endParaRPr>
          </a:p>
        </p:txBody>
      </p:sp>
      <p:sp>
        <p:nvSpPr>
          <p:cNvPr id="3" name="Content Placeholder 2"/>
          <p:cNvSpPr>
            <a:spLocks noGrp="1"/>
          </p:cNvSpPr>
          <p:nvPr>
            <p:ph idx="1"/>
          </p:nvPr>
        </p:nvSpPr>
        <p:spPr>
          <a:xfrm>
            <a:off x="457200" y="1981200"/>
            <a:ext cx="8229600" cy="4144963"/>
          </a:xfrm>
        </p:spPr>
        <p:txBody>
          <a:bodyPr>
            <a:normAutofit lnSpcReduction="10000"/>
          </a:bodyPr>
          <a:lstStyle/>
          <a:p>
            <a:pPr marL="514350" indent="-514350">
              <a:buAutoNum type="arabicParenBoth"/>
            </a:pPr>
            <a:r>
              <a:rPr lang="en-US" dirty="0" smtClean="0"/>
              <a:t>CONSIDER SOME DOCTRINE THAT PROMISES </a:t>
            </a:r>
            <a:r>
              <a:rPr lang="en-US" dirty="0" smtClean="0">
                <a:solidFill>
                  <a:srgbClr val="0070C0"/>
                </a:solidFill>
                <a:latin typeface="French Script MT" pitchFamily="66" charset="0"/>
              </a:rPr>
              <a:t>ETERNAL LIFE </a:t>
            </a:r>
            <a:r>
              <a:rPr lang="en-US" dirty="0" smtClean="0"/>
              <a:t>AND WHICH HAS </a:t>
            </a:r>
            <a:r>
              <a:rPr lang="en-US" i="1" dirty="0" smtClean="0">
                <a:solidFill>
                  <a:srgbClr val="00B050"/>
                </a:solidFill>
              </a:rPr>
              <a:t>SOME PROBABILITY </a:t>
            </a:r>
            <a:r>
              <a:rPr lang="en-US" dirty="0" smtClean="0"/>
              <a:t> (FOR YOU) OF BEING </a:t>
            </a:r>
            <a:r>
              <a:rPr lang="en-US" b="1" dirty="0" smtClean="0">
                <a:solidFill>
                  <a:srgbClr val="00B050"/>
                </a:solidFill>
              </a:rPr>
              <a:t>TRUE</a:t>
            </a:r>
            <a:r>
              <a:rPr lang="en-US" dirty="0" smtClean="0"/>
              <a:t>.    CONSIDER ONLY A </a:t>
            </a:r>
            <a:r>
              <a:rPr lang="en-US" dirty="0" smtClean="0">
                <a:solidFill>
                  <a:srgbClr val="7030A0"/>
                </a:solidFill>
                <a:latin typeface="Impact" pitchFamily="34" charset="0"/>
              </a:rPr>
              <a:t>LIVE</a:t>
            </a:r>
            <a:r>
              <a:rPr lang="en-US" dirty="0" smtClean="0"/>
              <a:t>  HYPOTHESIS (I.E., </a:t>
            </a:r>
            <a:r>
              <a:rPr lang="en-US" i="1" dirty="0" smtClean="0">
                <a:solidFill>
                  <a:srgbClr val="0070C0"/>
                </a:solidFill>
              </a:rPr>
              <a:t>LIVE FOR YOU</a:t>
            </a:r>
            <a:r>
              <a:rPr lang="en-US" dirty="0" smtClean="0"/>
              <a:t>).</a:t>
            </a:r>
          </a:p>
          <a:p>
            <a:pPr marL="514350" indent="-514350">
              <a:buNone/>
            </a:pPr>
            <a:r>
              <a:rPr lang="en-US" dirty="0" smtClean="0"/>
              <a:t>    IF THERE IS </a:t>
            </a:r>
            <a:r>
              <a:rPr lang="en-US" sz="3600" b="1" dirty="0" smtClean="0"/>
              <a:t>NO</a:t>
            </a:r>
            <a:r>
              <a:rPr lang="en-US" b="1" dirty="0" smtClean="0"/>
              <a:t> </a:t>
            </a:r>
            <a:r>
              <a:rPr lang="en-US" dirty="0" smtClean="0"/>
              <a:t>SUCH HYPOTHESIS, </a:t>
            </a:r>
            <a:r>
              <a:rPr lang="en-US" dirty="0" smtClean="0">
                <a:latin typeface="Impact" pitchFamily="34" charset="0"/>
              </a:rPr>
              <a:t>FORGET IT!</a:t>
            </a:r>
            <a:r>
              <a:rPr lang="en-US" dirty="0" smtClean="0"/>
              <a:t>  </a:t>
            </a:r>
            <a:r>
              <a:rPr lang="en-US" dirty="0" smtClean="0">
                <a:solidFill>
                  <a:srgbClr val="C00000"/>
                </a:solidFill>
                <a:latin typeface="Impact" pitchFamily="34" charset="0"/>
              </a:rPr>
              <a:t>NO</a:t>
            </a:r>
            <a:r>
              <a:rPr lang="en-US" dirty="0" smtClean="0"/>
              <a:t> VERSION OF </a:t>
            </a:r>
            <a:r>
              <a:rPr lang="en-US" dirty="0" smtClean="0">
                <a:solidFill>
                  <a:srgbClr val="C00000"/>
                </a:solidFill>
                <a:latin typeface="Impact" pitchFamily="34" charset="0"/>
              </a:rPr>
              <a:t>PASCAL’S WAGER </a:t>
            </a:r>
            <a:r>
              <a:rPr lang="en-US" dirty="0" smtClean="0"/>
              <a:t>IS GOING TO WORK </a:t>
            </a:r>
            <a:r>
              <a:rPr lang="en-US" i="1" dirty="0" smtClean="0"/>
              <a:t>FOR YOU</a:t>
            </a: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THERE IS NO MANY-GODS PROBLEM FOR THIS VERSION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IF</a:t>
            </a:r>
            <a:r>
              <a:rPr lang="en-US" dirty="0" smtClean="0"/>
              <a:t> YOU </a:t>
            </a:r>
            <a:r>
              <a:rPr lang="en-US" i="1" dirty="0" smtClean="0">
                <a:solidFill>
                  <a:srgbClr val="7030A0"/>
                </a:solidFill>
              </a:rPr>
              <a:t>COULDN’T SEE YOURSELF </a:t>
            </a:r>
            <a:r>
              <a:rPr lang="en-US" dirty="0" smtClean="0"/>
              <a:t>EVER COMING TO </a:t>
            </a:r>
            <a:r>
              <a:rPr lang="en-US" dirty="0" smtClean="0">
                <a:solidFill>
                  <a:srgbClr val="FFC000"/>
                </a:solidFill>
              </a:rPr>
              <a:t>BELIEVE </a:t>
            </a:r>
            <a:r>
              <a:rPr lang="en-US" dirty="0" smtClean="0"/>
              <a:t>THAT WHISTLING ‘DIXIE’ WOULD CAUSE ETERNAL LIFE,  </a:t>
            </a:r>
            <a:r>
              <a:rPr lang="en-US" b="1" dirty="0" smtClean="0"/>
              <a:t>THEN</a:t>
            </a:r>
            <a:r>
              <a:rPr lang="en-US" dirty="0" smtClean="0"/>
              <a:t> IT IS </a:t>
            </a:r>
            <a:r>
              <a:rPr lang="en-US" sz="3500" dirty="0" smtClean="0">
                <a:solidFill>
                  <a:srgbClr val="C00000"/>
                </a:solidFill>
              </a:rPr>
              <a:t>NOT</a:t>
            </a:r>
            <a:r>
              <a:rPr lang="en-US" sz="3500" dirty="0" smtClean="0"/>
              <a:t> </a:t>
            </a:r>
            <a:r>
              <a:rPr lang="en-US" dirty="0" smtClean="0"/>
              <a:t>A </a:t>
            </a:r>
            <a:r>
              <a:rPr lang="en-US" b="1" dirty="0" smtClean="0">
                <a:solidFill>
                  <a:srgbClr val="0070C0"/>
                </a:solidFill>
              </a:rPr>
              <a:t>LIVE  HYPOTHESIS </a:t>
            </a:r>
            <a:r>
              <a:rPr lang="en-US" dirty="0" smtClean="0"/>
              <a:t>FOR YOU.</a:t>
            </a:r>
          </a:p>
          <a:p>
            <a:pPr>
              <a:buNone/>
            </a:pPr>
            <a:r>
              <a:rPr lang="en-US" b="1" dirty="0" smtClean="0"/>
              <a:t>IF </a:t>
            </a:r>
            <a:r>
              <a:rPr lang="en-US" dirty="0" smtClean="0"/>
              <a:t>THERE ARE </a:t>
            </a:r>
            <a:r>
              <a:rPr lang="en-US" i="1" dirty="0" smtClean="0">
                <a:solidFill>
                  <a:srgbClr val="7030A0"/>
                </a:solidFill>
              </a:rPr>
              <a:t>SEVERAL POSSIBILITIES </a:t>
            </a:r>
            <a:r>
              <a:rPr lang="en-US" dirty="0" smtClean="0"/>
              <a:t>(FOR YOU), </a:t>
            </a:r>
            <a:r>
              <a:rPr lang="en-US" b="1" dirty="0" smtClean="0"/>
              <a:t>THEN </a:t>
            </a:r>
            <a:r>
              <a:rPr lang="en-US" dirty="0" smtClean="0"/>
              <a:t>PICK THE ONE THAT HAS THE </a:t>
            </a:r>
            <a:r>
              <a:rPr lang="en-US" sz="3900" dirty="0" smtClean="0">
                <a:solidFill>
                  <a:srgbClr val="00B050"/>
                </a:solidFill>
              </a:rPr>
              <a:t>GREATEST PROBABILITY</a:t>
            </a:r>
            <a:r>
              <a:rPr lang="en-US" dirty="0" smtClean="0"/>
              <a:t>  ON YOUR </a:t>
            </a:r>
            <a:r>
              <a:rPr lang="en-US" dirty="0" smtClean="0">
                <a:solidFill>
                  <a:srgbClr val="00B050"/>
                </a:solidFill>
              </a:rPr>
              <a:t>EVIDENCE</a:t>
            </a:r>
            <a:r>
              <a:rPr lang="en-US" dirty="0" smtClean="0"/>
              <a:t> (IF THERE IS A TIE, PICK ONE OF THESE AT RANDOM).  HERE WE ARE USING </a:t>
            </a:r>
            <a:r>
              <a:rPr lang="en-US" dirty="0" smtClean="0">
                <a:latin typeface="Impact" pitchFamily="34" charset="0"/>
              </a:rPr>
              <a:t>SS </a:t>
            </a:r>
            <a:r>
              <a:rPr lang="en-US" dirty="0" smtClean="0"/>
              <a:t>(ADMITEDLY SO FAR </a:t>
            </a:r>
            <a:r>
              <a:rPr lang="en-US" b="1" dirty="0" smtClean="0">
                <a:solidFill>
                  <a:srgbClr val="C00000"/>
                </a:solidFill>
              </a:rPr>
              <a:t>NOT RIGOROUSLY STUDIED</a:t>
            </a:r>
            <a:r>
              <a:rPr lang="en-US" dirty="0" smtClean="0"/>
              <a:t> </a:t>
            </a:r>
            <a:r>
              <a:rPr lang="en-US" b="1" dirty="0" smtClean="0"/>
              <a:t>OR</a:t>
            </a:r>
            <a:r>
              <a:rPr lang="en-US" dirty="0" smtClean="0"/>
              <a:t> </a:t>
            </a:r>
            <a:r>
              <a:rPr lang="en-US" dirty="0" smtClean="0">
                <a:solidFill>
                  <a:srgbClr val="00B050"/>
                </a:solidFill>
              </a:rPr>
              <a:t>JUSTIFIED</a:t>
            </a:r>
            <a:r>
              <a:rPr lang="en-US" dirty="0" smtClean="0"/>
              <a:t>).</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 IMPORTANT CONSIDERATION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(2)   </a:t>
            </a:r>
            <a:r>
              <a:rPr lang="en-US" sz="4000" dirty="0" smtClean="0"/>
              <a:t>YOU MUST ALSO </a:t>
            </a:r>
            <a:r>
              <a:rPr lang="en-US" sz="4000" dirty="0" smtClean="0">
                <a:solidFill>
                  <a:srgbClr val="FFC000"/>
                </a:solidFill>
              </a:rPr>
              <a:t>CONSIDER</a:t>
            </a:r>
            <a:r>
              <a:rPr lang="en-US" sz="4000" dirty="0" smtClean="0"/>
              <a:t> WHAT WILL BE </a:t>
            </a:r>
            <a:r>
              <a:rPr lang="en-US" sz="4000" b="1" dirty="0" smtClean="0">
                <a:solidFill>
                  <a:srgbClr val="C00000"/>
                </a:solidFill>
              </a:rPr>
              <a:t>LOST</a:t>
            </a:r>
            <a:r>
              <a:rPr lang="en-US" sz="4000" dirty="0" smtClean="0"/>
              <a:t> IF YOU ADOPT THE PRACTICES THAT YOU </a:t>
            </a:r>
            <a:r>
              <a:rPr lang="en-US" sz="4000" dirty="0" smtClean="0">
                <a:solidFill>
                  <a:srgbClr val="FFC000"/>
                </a:solidFill>
              </a:rPr>
              <a:t>THINK</a:t>
            </a:r>
            <a:r>
              <a:rPr lang="en-US" sz="4000" dirty="0" smtClean="0"/>
              <a:t> MIGHT LEAD TO </a:t>
            </a:r>
            <a:r>
              <a:rPr lang="en-US" sz="4000" dirty="0" smtClean="0">
                <a:solidFill>
                  <a:srgbClr val="FFC000"/>
                </a:solidFill>
              </a:rPr>
              <a:t>BELIEF.</a:t>
            </a:r>
            <a:r>
              <a:rPr lang="en-US" sz="4000" dirty="0" smtClean="0"/>
              <a:t>   ALSO YOU MUST </a:t>
            </a:r>
            <a:r>
              <a:rPr lang="en-US" sz="4000" dirty="0" smtClean="0">
                <a:solidFill>
                  <a:srgbClr val="FFC000"/>
                </a:solidFill>
              </a:rPr>
              <a:t>CONSIDER</a:t>
            </a:r>
            <a:r>
              <a:rPr lang="en-US" sz="4000" dirty="0" smtClean="0"/>
              <a:t>, AS </a:t>
            </a:r>
            <a:r>
              <a:rPr lang="en-US" sz="4000" dirty="0" smtClean="0">
                <a:solidFill>
                  <a:srgbClr val="00B050"/>
                </a:solidFill>
              </a:rPr>
              <a:t>BEST</a:t>
            </a:r>
            <a:r>
              <a:rPr lang="en-US" sz="4000" dirty="0" smtClean="0"/>
              <a:t> YOU CAN,  HOW LIKELY IT IS THAT YOU WILL SUCCEED IN </a:t>
            </a:r>
            <a:r>
              <a:rPr lang="en-US" sz="4000" dirty="0" smtClean="0">
                <a:latin typeface="Impact" pitchFamily="34" charset="0"/>
              </a:rPr>
              <a:t>INDUCING</a:t>
            </a:r>
            <a:r>
              <a:rPr lang="en-US" sz="4000" dirty="0" smtClean="0"/>
              <a:t> </a:t>
            </a:r>
            <a:r>
              <a:rPr lang="en-US" sz="4000" dirty="0" smtClean="0">
                <a:solidFill>
                  <a:srgbClr val="FFC000"/>
                </a:solidFill>
              </a:rPr>
              <a:t>BELIEF </a:t>
            </a:r>
            <a:r>
              <a:rPr lang="en-US" sz="4000" dirty="0" smtClean="0"/>
              <a:t> IN THE DOCTRINES.</a:t>
            </a:r>
            <a:endParaRPr lang="en-US" sz="4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THIS VERSION REQUIRE “</a:t>
            </a:r>
            <a:r>
              <a:rPr lang="en-US" dirty="0" smtClean="0">
                <a:solidFill>
                  <a:srgbClr val="FF0000"/>
                </a:solidFill>
                <a:latin typeface="Impact" pitchFamily="34" charset="0"/>
              </a:rPr>
              <a:t>SCHLESINGER’S PRINCIPLE</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AutoNum type="arabicParenBoth" startAt="3"/>
            </a:pPr>
            <a:r>
              <a:rPr lang="en-US" dirty="0" smtClean="0"/>
              <a:t>IF WE ADOPT </a:t>
            </a:r>
            <a:r>
              <a:rPr lang="en-US" dirty="0" smtClean="0">
                <a:solidFill>
                  <a:srgbClr val="C00000"/>
                </a:solidFill>
              </a:rPr>
              <a:t>SCHLESINGER’S IDEA</a:t>
            </a:r>
            <a:r>
              <a:rPr lang="en-US" dirty="0" smtClean="0"/>
              <a:t>,  THE </a:t>
            </a:r>
            <a:r>
              <a:rPr lang="en-US" b="1" dirty="0" smtClean="0">
                <a:solidFill>
                  <a:srgbClr val="FF0000"/>
                </a:solidFill>
              </a:rPr>
              <a:t>WAGER</a:t>
            </a:r>
            <a:r>
              <a:rPr lang="en-US" dirty="0" smtClean="0"/>
              <a:t> </a:t>
            </a:r>
            <a:r>
              <a:rPr lang="en-US" i="1" dirty="0" smtClean="0">
                <a:solidFill>
                  <a:srgbClr val="7030A0"/>
                </a:solidFill>
              </a:rPr>
              <a:t>MAY </a:t>
            </a:r>
            <a:r>
              <a:rPr lang="en-US" dirty="0" smtClean="0"/>
              <a:t>GO THROUGH (FOR YOU).  </a:t>
            </a:r>
          </a:p>
          <a:p>
            <a:pPr marL="514350" indent="-514350">
              <a:buNone/>
            </a:pPr>
            <a:endParaRPr lang="en-US" dirty="0" smtClean="0"/>
          </a:p>
          <a:p>
            <a:pPr marL="514350" indent="-514350">
              <a:buNone/>
            </a:pPr>
            <a:r>
              <a:rPr lang="en-US" dirty="0" smtClean="0"/>
              <a:t>     THIS VERSION IS BOUND TO BE </a:t>
            </a:r>
            <a:r>
              <a:rPr lang="en-US" dirty="0" smtClean="0">
                <a:solidFill>
                  <a:srgbClr val="C00000"/>
                </a:solidFill>
                <a:latin typeface="Century Gothic" pitchFamily="34" charset="0"/>
              </a:rPr>
              <a:t>HIGHLY CONTROVERSIAL</a:t>
            </a:r>
            <a:r>
              <a:rPr lang="en-US" dirty="0" smtClean="0"/>
              <a:t>.   YOU MUST CONSIDER IT </a:t>
            </a:r>
            <a:r>
              <a:rPr lang="en-US" b="1" dirty="0" smtClean="0"/>
              <a:t>YOURSELF </a:t>
            </a:r>
            <a:r>
              <a:rPr lang="en-US" dirty="0" smtClean="0"/>
              <a:t>AND DECIDE IF THERE IS ANYTHING TO IT.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THEORY ISN’T REALLY APPLICABLE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SPECIALISTS IN THE THEORY OF RATIONAL DECISION-MAKING AND PROBABILITY DO NOT KNOW HOW TO DEAL WITH “INFINITE PAYOFFS” (E.G.  ETERNAL BLISS).   THIS IS ANOTHER PROBLEM WITH PASCAL’S WAGER.  SCHLESINGER SUGGESTS A WAY OF MAKING THE BEST DECISION IN SUCH A CASE.   IT IS HIGHLY SPECULATIVE.   (I DO NOT KNOW OF ANY DISCUSSION OF IT IN THE PHILOSOPHICAL LITERATURE).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MAIN PROBLEMS WITH THIS VERSION OF </a:t>
            </a:r>
            <a:r>
              <a:rPr lang="en-US" dirty="0" smtClean="0">
                <a:solidFill>
                  <a:srgbClr val="FF0000"/>
                </a:solidFill>
                <a:latin typeface="Impact" pitchFamily="34" charset="0"/>
              </a:rPr>
              <a:t>PW</a:t>
            </a:r>
            <a:endParaRPr lang="en-US" dirty="0">
              <a:solidFill>
                <a:srgbClr val="FF0000"/>
              </a:solidFill>
              <a:latin typeface="Impact" pitchFamily="34" charset="0"/>
            </a:endParaRPr>
          </a:p>
        </p:txBody>
      </p:sp>
      <p:sp>
        <p:nvSpPr>
          <p:cNvPr id="3" name="Content Placeholder 2"/>
          <p:cNvSpPr>
            <a:spLocks noGrp="1"/>
          </p:cNvSpPr>
          <p:nvPr>
            <p:ph idx="1"/>
          </p:nvPr>
        </p:nvSpPr>
        <p:spPr>
          <a:xfrm>
            <a:off x="457200" y="1600200"/>
            <a:ext cx="8229600" cy="4953000"/>
          </a:xfrm>
        </p:spPr>
        <p:txBody>
          <a:bodyPr/>
          <a:lstStyle/>
          <a:p>
            <a:pPr marL="514350" indent="-514350">
              <a:buAutoNum type="arabicParenBoth"/>
            </a:pPr>
            <a:r>
              <a:rPr lang="en-US" dirty="0" smtClean="0"/>
              <a:t>YOU </a:t>
            </a:r>
            <a:r>
              <a:rPr lang="en-US" dirty="0" smtClean="0">
                <a:latin typeface="Impact" pitchFamily="34" charset="0"/>
              </a:rPr>
              <a:t>MAY NOT </a:t>
            </a:r>
            <a:r>
              <a:rPr lang="en-US" dirty="0" smtClean="0">
                <a:solidFill>
                  <a:srgbClr val="00B050"/>
                </a:solidFill>
              </a:rPr>
              <a:t>SUCCEED</a:t>
            </a:r>
            <a:r>
              <a:rPr lang="en-US" dirty="0" smtClean="0"/>
              <a:t> IF YOU ATTEMPT TO GET YOURSELF TO </a:t>
            </a:r>
            <a:r>
              <a:rPr lang="en-US" dirty="0" smtClean="0">
                <a:solidFill>
                  <a:srgbClr val="FFC000"/>
                </a:solidFill>
              </a:rPr>
              <a:t>BELIEVE </a:t>
            </a:r>
            <a:r>
              <a:rPr lang="en-US" dirty="0" smtClean="0"/>
              <a:t>SOMETHING.  THEN YOU WILL </a:t>
            </a:r>
            <a:r>
              <a:rPr lang="en-US" dirty="0" smtClean="0">
                <a:solidFill>
                  <a:srgbClr val="C00000"/>
                </a:solidFill>
                <a:latin typeface="Century Gothic" pitchFamily="34" charset="0"/>
              </a:rPr>
              <a:t>LOST </a:t>
            </a:r>
            <a:r>
              <a:rPr lang="en-US" dirty="0" smtClean="0"/>
              <a:t>WHATEVER YOU HAD TO GIVE UP TO </a:t>
            </a:r>
            <a:r>
              <a:rPr lang="en-US" i="1" dirty="0" smtClean="0">
                <a:solidFill>
                  <a:srgbClr val="00B050"/>
                </a:solidFill>
              </a:rPr>
              <a:t>BEHAVE</a:t>
            </a:r>
            <a:r>
              <a:rPr lang="en-US" dirty="0" smtClean="0"/>
              <a:t> </a:t>
            </a:r>
            <a:r>
              <a:rPr lang="en-US" b="1" dirty="0" smtClean="0"/>
              <a:t>AS IF</a:t>
            </a:r>
            <a:r>
              <a:rPr lang="en-US" dirty="0" smtClean="0"/>
              <a:t> YOU </a:t>
            </a:r>
            <a:r>
              <a:rPr lang="en-US" dirty="0" smtClean="0">
                <a:solidFill>
                  <a:srgbClr val="FFC000"/>
                </a:solidFill>
              </a:rPr>
              <a:t>BELIEVED</a:t>
            </a:r>
            <a:r>
              <a:rPr lang="en-US" dirty="0" smtClean="0"/>
              <a:t>.</a:t>
            </a:r>
          </a:p>
          <a:p>
            <a:pPr marL="514350" indent="-514350">
              <a:buNone/>
            </a:pPr>
            <a:r>
              <a:rPr lang="en-US" dirty="0" smtClean="0"/>
              <a:t>(2)  IT IS NOT CLEAR (TO ME) THAT IF YOUR HYPOTHESIS IS </a:t>
            </a:r>
            <a:r>
              <a:rPr lang="en-US" dirty="0" smtClean="0">
                <a:solidFill>
                  <a:srgbClr val="C00000"/>
                </a:solidFill>
                <a:latin typeface="Impact" pitchFamily="34" charset="0"/>
              </a:rPr>
              <a:t>FALSE</a:t>
            </a:r>
            <a:r>
              <a:rPr lang="en-US" dirty="0" smtClean="0"/>
              <a:t>,  WHAT YOU HAVE GIVEN UP SHOULD REALLY COUNT AS “</a:t>
            </a:r>
            <a:r>
              <a:rPr lang="en-US" dirty="0" smtClean="0">
                <a:solidFill>
                  <a:srgbClr val="C00000"/>
                </a:solidFill>
              </a:rPr>
              <a:t>ONLY HAVING </a:t>
            </a:r>
            <a:r>
              <a:rPr lang="en-US" sz="2400" dirty="0" smtClean="0"/>
              <a:t>FINITE VALUE</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BUT WHAT ABOUT PASCAL’S WAGER?</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dirty="0" smtClean="0"/>
              <a:t>   </a:t>
            </a:r>
            <a:r>
              <a:rPr lang="en-US" sz="4000" dirty="0" smtClean="0"/>
              <a:t>AS STATED,  IT IS  NOT AT ALL A GOOD ARGUMENT.   THE MANY-GODS OBJECTION SEEMS VERY SERIOUS.   THERE IS ALSO THE PSYCHOLOGICAL PROBLEM OF EVEN GETTING YOURSELF TO BELIEVE SOMETHING BY ACTING AS IF YOU DO.   IT MAY NOT WORK FOR YOU.</a:t>
            </a:r>
            <a:endParaRPr 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0000"/>
                </a:solidFill>
              </a:rPr>
              <a:t>GEORGE SCHLESINGER</a:t>
            </a:r>
            <a:endParaRPr lang="en-US" sz="6000" dirty="0">
              <a:solidFill>
                <a:srgbClr val="FF0000"/>
              </a:solidFill>
            </a:endParaRPr>
          </a:p>
        </p:txBody>
      </p:sp>
      <p:sp>
        <p:nvSpPr>
          <p:cNvPr id="3" name="Content Placeholder 2"/>
          <p:cNvSpPr>
            <a:spLocks noGrp="1"/>
          </p:cNvSpPr>
          <p:nvPr>
            <p:ph idx="1"/>
          </p:nvPr>
        </p:nvSpPr>
        <p:spPr>
          <a:xfrm>
            <a:off x="457200" y="2133600"/>
            <a:ext cx="8229600" cy="3992563"/>
          </a:xfrm>
        </p:spPr>
        <p:txBody>
          <a:bodyPr>
            <a:normAutofit/>
          </a:bodyPr>
          <a:lstStyle/>
          <a:p>
            <a:pPr>
              <a:buNone/>
            </a:pPr>
            <a:r>
              <a:rPr lang="en-US" sz="6600" dirty="0" smtClean="0"/>
              <a:t>    </a:t>
            </a:r>
            <a:r>
              <a:rPr lang="en-US" sz="7200" dirty="0" smtClean="0"/>
              <a:t>“</a:t>
            </a:r>
            <a:r>
              <a:rPr lang="en-US" sz="7200" dirty="0" smtClean="0">
                <a:solidFill>
                  <a:srgbClr val="00B050"/>
                </a:solidFill>
                <a:latin typeface="Aharoni" pitchFamily="2" charset="-79"/>
                <a:cs typeface="Aharoni" pitchFamily="2" charset="-79"/>
              </a:rPr>
              <a:t>A CENTRAL    		   THEISTIC    		ARGUMENT</a:t>
            </a:r>
            <a:r>
              <a:rPr lang="en-US" sz="6600" dirty="0" smtClean="0"/>
              <a:t>”</a:t>
            </a:r>
            <a:endParaRPr lang="en-US" sz="6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  WILL TRY TO ANSWER </a:t>
            </a:r>
            <a:r>
              <a:rPr lang="en-US" dirty="0" smtClean="0">
                <a:solidFill>
                  <a:srgbClr val="FF0000"/>
                </a:solidFill>
                <a:latin typeface="Impact" pitchFamily="34" charset="0"/>
              </a:rPr>
              <a:t>THREE OBJECTIONS</a:t>
            </a:r>
            <a:r>
              <a:rPr lang="en-US" dirty="0" smtClean="0">
                <a:solidFill>
                  <a:srgbClr val="FF0000"/>
                </a:solidFill>
              </a:rPr>
              <a:t> TO PASCAL’S WAGER</a:t>
            </a:r>
            <a:endParaRPr lang="en-US" dirty="0">
              <a:solidFill>
                <a:srgbClr val="FF0000"/>
              </a:solidFill>
            </a:endParaRPr>
          </a:p>
        </p:txBody>
      </p:sp>
      <p:sp>
        <p:nvSpPr>
          <p:cNvPr id="3" name="Content Placeholder 2"/>
          <p:cNvSpPr>
            <a:spLocks noGrp="1"/>
          </p:cNvSpPr>
          <p:nvPr>
            <p:ph idx="1"/>
          </p:nvPr>
        </p:nvSpPr>
        <p:spPr/>
        <p:txBody>
          <a:bodyPr>
            <a:noAutofit/>
          </a:bodyPr>
          <a:lstStyle/>
          <a:p>
            <a:r>
              <a:rPr lang="en-US" sz="4400" b="1" dirty="0" smtClean="0"/>
              <a:t>FIRST TWO </a:t>
            </a:r>
            <a:r>
              <a:rPr lang="en-US" sz="4400" dirty="0" smtClean="0"/>
              <a:t>ARE WIDELY KNOWN.  THIRD IS OF RECENT ORIGIN.  S. WILL ALSO URGE THAT THE REPLY TO THE THIRD WILL BE BASED ON AN ARGUMENT INDISPENSABLE IN ALMOST ALL (!) THEISTIC “PROOFS”.</a:t>
            </a:r>
            <a:endParaRPr lang="en-U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951038"/>
          </a:xfrm>
        </p:spPr>
        <p:txBody>
          <a:bodyPr>
            <a:noAutofit/>
          </a:bodyPr>
          <a:lstStyle/>
          <a:p>
            <a:r>
              <a:rPr lang="en-US" sz="4800" dirty="0" smtClean="0">
                <a:solidFill>
                  <a:srgbClr val="FF0000"/>
                </a:solidFill>
              </a:rPr>
              <a:t>FIRST OBJECTION WAS MENTIONED AND DISCUSSED BY JAMES</a:t>
            </a:r>
            <a:endParaRPr lang="en-US" sz="4800" dirty="0">
              <a:solidFill>
                <a:srgbClr val="FF0000"/>
              </a:solidFill>
            </a:endParaRPr>
          </a:p>
        </p:txBody>
      </p:sp>
      <p:sp>
        <p:nvSpPr>
          <p:cNvPr id="3" name="Content Placeholder 2"/>
          <p:cNvSpPr>
            <a:spLocks noGrp="1"/>
          </p:cNvSpPr>
          <p:nvPr>
            <p:ph idx="1"/>
          </p:nvPr>
        </p:nvSpPr>
        <p:spPr>
          <a:xfrm>
            <a:off x="457200" y="2438400"/>
            <a:ext cx="8229600" cy="4191000"/>
          </a:xfrm>
        </p:spPr>
        <p:txBody>
          <a:bodyPr>
            <a:normAutofit/>
          </a:bodyPr>
          <a:lstStyle/>
          <a:p>
            <a:pPr marL="1314450" lvl="2" indent="-514350">
              <a:buNone/>
            </a:pPr>
            <a:r>
              <a:rPr lang="en-US" sz="3600" b="1" dirty="0" smtClean="0">
                <a:latin typeface="Impact" pitchFamily="34" charset="0"/>
              </a:rPr>
              <a:t>(1)   </a:t>
            </a:r>
            <a:r>
              <a:rPr lang="en-US" sz="3600" dirty="0" smtClean="0">
                <a:solidFill>
                  <a:srgbClr val="00B050"/>
                </a:solidFill>
                <a:latin typeface="Impact" pitchFamily="34" charset="0"/>
              </a:rPr>
              <a:t>PW  </a:t>
            </a:r>
            <a:r>
              <a:rPr lang="en-US" sz="3600" dirty="0" smtClean="0"/>
              <a:t>IS </a:t>
            </a:r>
            <a:r>
              <a:rPr lang="en-US" sz="3600" dirty="0" smtClean="0">
                <a:solidFill>
                  <a:srgbClr val="C00000"/>
                </a:solidFill>
                <a:latin typeface="Century Gothic" pitchFamily="34" charset="0"/>
              </a:rPr>
              <a:t>REPUGNANT</a:t>
            </a:r>
            <a:r>
              <a:rPr lang="en-US" sz="3600" dirty="0" smtClean="0">
                <a:solidFill>
                  <a:srgbClr val="C00000"/>
                </a:solidFill>
              </a:rPr>
              <a:t>, </a:t>
            </a:r>
            <a:r>
              <a:rPr lang="en-US" sz="3600" dirty="0" smtClean="0">
                <a:solidFill>
                  <a:srgbClr val="C00000"/>
                </a:solidFill>
                <a:latin typeface="Century Gothic" pitchFamily="34" charset="0"/>
              </a:rPr>
              <a:t>UNSEEMLY</a:t>
            </a:r>
            <a:r>
              <a:rPr lang="en-US" sz="3600" dirty="0" smtClean="0">
                <a:solidFill>
                  <a:srgbClr val="C00000"/>
                </a:solidFill>
              </a:rPr>
              <a:t>, AND </a:t>
            </a:r>
            <a:r>
              <a:rPr lang="en-US" sz="3600" dirty="0" smtClean="0">
                <a:solidFill>
                  <a:srgbClr val="C00000"/>
                </a:solidFill>
                <a:latin typeface="Century Gothic" pitchFamily="34" charset="0"/>
              </a:rPr>
              <a:t>MERCENARY</a:t>
            </a:r>
            <a:r>
              <a:rPr lang="en-US" sz="3600" dirty="0" smtClean="0">
                <a:solidFill>
                  <a:srgbClr val="C00000"/>
                </a:solidFill>
              </a:rPr>
              <a:t>.  </a:t>
            </a:r>
            <a:r>
              <a:rPr lang="en-US" sz="3600" dirty="0" smtClean="0"/>
              <a:t>  </a:t>
            </a:r>
          </a:p>
          <a:p>
            <a:pPr marL="514350" indent="-514350">
              <a:buNone/>
            </a:pPr>
            <a:r>
              <a:rPr lang="en-US" sz="3600" dirty="0" smtClean="0"/>
              <a:t>THIS IS </a:t>
            </a:r>
            <a:r>
              <a:rPr lang="en-US" sz="3600" dirty="0" smtClean="0">
                <a:latin typeface="Aharoni" pitchFamily="2" charset="-79"/>
                <a:cs typeface="Aharoni" pitchFamily="2" charset="-79"/>
              </a:rPr>
              <a:t>NO REAL OBJECTION </a:t>
            </a:r>
            <a:r>
              <a:rPr lang="en-US" sz="3600" dirty="0" smtClean="0"/>
              <a:t>TO THE </a:t>
            </a:r>
            <a:r>
              <a:rPr lang="en-US" sz="3600" b="1" dirty="0" smtClean="0">
                <a:solidFill>
                  <a:srgbClr val="00B050"/>
                </a:solidFill>
              </a:rPr>
              <a:t>COGENCY</a:t>
            </a:r>
            <a:r>
              <a:rPr lang="en-US" sz="3600" dirty="0" smtClean="0"/>
              <a:t> OF THE ARGUMENT.   IT </a:t>
            </a:r>
            <a:r>
              <a:rPr lang="en-US" sz="3600" i="1" dirty="0" smtClean="0">
                <a:solidFill>
                  <a:srgbClr val="7030A0"/>
                </a:solidFill>
              </a:rPr>
              <a:t>MAY</a:t>
            </a:r>
            <a:r>
              <a:rPr lang="en-US" sz="3600" dirty="0" smtClean="0">
                <a:solidFill>
                  <a:srgbClr val="7030A0"/>
                </a:solidFill>
              </a:rPr>
              <a:t> </a:t>
            </a:r>
            <a:r>
              <a:rPr lang="en-US" sz="3600" dirty="0" smtClean="0"/>
              <a:t>HAVE </a:t>
            </a:r>
            <a:r>
              <a:rPr lang="en-US" sz="3600" dirty="0" smtClean="0">
                <a:latin typeface="Impact" pitchFamily="34" charset="0"/>
              </a:rPr>
              <a:t>RELEVANCE </a:t>
            </a:r>
            <a:r>
              <a:rPr lang="en-US" sz="3600" dirty="0" smtClean="0"/>
              <a:t>TO </a:t>
            </a:r>
            <a:r>
              <a:rPr lang="en-US" sz="3600" i="1" dirty="0" smtClean="0"/>
              <a:t>WHETHER </a:t>
            </a:r>
            <a:r>
              <a:rPr lang="en-US" sz="3600" b="1" dirty="0" smtClean="0"/>
              <a:t>OR </a:t>
            </a:r>
            <a:r>
              <a:rPr lang="en-US" sz="3600" i="1" dirty="0" smtClean="0"/>
              <a:t>NOT</a:t>
            </a:r>
            <a:r>
              <a:rPr lang="en-US" sz="3600" dirty="0" smtClean="0"/>
              <a:t> A  </a:t>
            </a:r>
            <a:r>
              <a:rPr lang="en-US" sz="3600" dirty="0" smtClean="0">
                <a:solidFill>
                  <a:srgbClr val="7030A0"/>
                </a:solidFill>
                <a:latin typeface="French Script MT" pitchFamily="66" charset="0"/>
              </a:rPr>
              <a:t>THEIST</a:t>
            </a:r>
            <a:r>
              <a:rPr lang="en-US" sz="3600" dirty="0" smtClean="0"/>
              <a:t>  OUGHT TO TRY TO PERSUADE OTHERS WITH </a:t>
            </a:r>
            <a:r>
              <a:rPr lang="en-US" sz="3600" dirty="0" smtClean="0">
                <a:solidFill>
                  <a:srgbClr val="00B050"/>
                </a:solidFill>
                <a:latin typeface="Impact" pitchFamily="34" charset="0"/>
              </a:rPr>
              <a:t>PW</a:t>
            </a:r>
            <a:r>
              <a:rPr lang="en-US" sz="3600" dirty="0" smtClean="0"/>
              <a:t>.</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Impact" pitchFamily="34" charset="0"/>
              </a:rPr>
              <a:t>S. DISCUSSES </a:t>
            </a:r>
            <a:r>
              <a:rPr lang="en-US" dirty="0" smtClean="0">
                <a:solidFill>
                  <a:srgbClr val="C00000"/>
                </a:solidFill>
                <a:latin typeface="Impact" pitchFamily="34" charset="0"/>
              </a:rPr>
              <a:t>GREED</a:t>
            </a:r>
            <a:r>
              <a:rPr lang="en-US" dirty="0" smtClean="0">
                <a:solidFill>
                  <a:srgbClr val="FF0000"/>
                </a:solidFill>
                <a:latin typeface="Impact" pitchFamily="34" charset="0"/>
              </a:rPr>
              <a:t> AND CONCLUDES THAT THE OBJECTION HAS LITTLE MERIT </a:t>
            </a:r>
            <a:endParaRPr lang="en-US" dirty="0">
              <a:solidFill>
                <a:srgbClr val="FF0000"/>
              </a:solidFill>
              <a:latin typeface="Impact" pitchFamily="34" charset="0"/>
            </a:endParaRPr>
          </a:p>
        </p:txBody>
      </p:sp>
      <p:sp>
        <p:nvSpPr>
          <p:cNvPr id="3" name="Content Placeholder 2"/>
          <p:cNvSpPr>
            <a:spLocks noGrp="1"/>
          </p:cNvSpPr>
          <p:nvPr>
            <p:ph idx="1"/>
          </p:nvPr>
        </p:nvSpPr>
        <p:spPr>
          <a:xfrm>
            <a:off x="457200" y="1905000"/>
            <a:ext cx="8229600" cy="4221163"/>
          </a:xfrm>
        </p:spPr>
        <p:txBody>
          <a:bodyPr/>
          <a:lstStyle/>
          <a:p>
            <a:pPr>
              <a:buNone/>
            </a:pPr>
            <a:r>
              <a:rPr lang="en-US" sz="6600" dirty="0" smtClean="0">
                <a:latin typeface="Impact" pitchFamily="34" charset="0"/>
              </a:rPr>
              <a:t>READ HIS DISCUSSION</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a:bodyPr>
          <a:lstStyle/>
          <a:p>
            <a:r>
              <a:rPr lang="en-US" dirty="0" smtClean="0">
                <a:solidFill>
                  <a:srgbClr val="FF0000"/>
                </a:solidFill>
              </a:rPr>
              <a:t>SCHLESINGER’S REPLY TO THE “MANY-GODS” OBJECTION</a:t>
            </a:r>
            <a:endParaRPr lang="en-US" dirty="0">
              <a:solidFill>
                <a:srgbClr val="FF0000"/>
              </a:solidFill>
            </a:endParaRPr>
          </a:p>
        </p:txBody>
      </p:sp>
      <p:sp>
        <p:nvSpPr>
          <p:cNvPr id="3" name="Content Placeholder 2"/>
          <p:cNvSpPr>
            <a:spLocks noGrp="1"/>
          </p:cNvSpPr>
          <p:nvPr>
            <p:ph idx="1"/>
          </p:nvPr>
        </p:nvSpPr>
        <p:spPr>
          <a:xfrm>
            <a:off x="457200" y="2209800"/>
            <a:ext cx="8229600" cy="3916363"/>
          </a:xfrm>
        </p:spPr>
        <p:txBody>
          <a:bodyPr>
            <a:noAutofit/>
          </a:bodyPr>
          <a:lstStyle/>
          <a:p>
            <a:r>
              <a:rPr lang="en-US" sz="4800" dirty="0" smtClean="0">
                <a:solidFill>
                  <a:srgbClr val="FF0000"/>
                </a:solidFill>
                <a:latin typeface="Impact" pitchFamily="34" charset="0"/>
              </a:rPr>
              <a:t>PW</a:t>
            </a:r>
            <a:r>
              <a:rPr lang="en-US" sz="4800" dirty="0" smtClean="0"/>
              <a:t> IS ADDRESSED TO THOSE WHO HAVE A </a:t>
            </a:r>
            <a:r>
              <a:rPr lang="en-US" sz="4800" b="1" dirty="0" smtClean="0">
                <a:solidFill>
                  <a:srgbClr val="FFC000"/>
                </a:solidFill>
              </a:rPr>
              <a:t>NOTION </a:t>
            </a:r>
            <a:r>
              <a:rPr lang="en-US" sz="4800" dirty="0" smtClean="0"/>
              <a:t>OF WHAT </a:t>
            </a:r>
            <a:r>
              <a:rPr lang="en-US" sz="4800" b="1" dirty="0" smtClean="0">
                <a:solidFill>
                  <a:srgbClr val="00B050"/>
                </a:solidFill>
                <a:latin typeface="Bradley Hand ITC" pitchFamily="66" charset="0"/>
              </a:rPr>
              <a:t>GENUINE RELIGION </a:t>
            </a:r>
            <a:r>
              <a:rPr lang="en-US" sz="4800" dirty="0" smtClean="0"/>
              <a:t>IS ABOUT (ALTHOUGH THEY MAY BE SOMEWHAT </a:t>
            </a:r>
            <a:r>
              <a:rPr lang="en-US" sz="4800" dirty="0" smtClean="0">
                <a:solidFill>
                  <a:srgbClr val="C00000"/>
                </a:solidFill>
                <a:latin typeface="Impact" pitchFamily="34" charset="0"/>
              </a:rPr>
              <a:t>HARDENED</a:t>
            </a:r>
            <a:r>
              <a:rPr lang="en-US" sz="4800" dirty="0" smtClean="0"/>
              <a:t> IN THEIR </a:t>
            </a:r>
            <a:r>
              <a:rPr lang="en-US" sz="4800" dirty="0" smtClean="0">
                <a:solidFill>
                  <a:srgbClr val="FFC000"/>
                </a:solidFill>
                <a:latin typeface="Century Gothic" pitchFamily="34" charset="0"/>
              </a:rPr>
              <a:t>DISBELIEF</a:t>
            </a:r>
            <a:r>
              <a:rPr lang="en-US" sz="4800" dirty="0" smtClean="0"/>
              <a:t>) (p. 141)</a:t>
            </a:r>
            <a:endParaRPr lang="en-US" sz="4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 DIFFERENT REPLY BASED ON </a:t>
            </a:r>
            <a:r>
              <a:rPr lang="en-US" b="1" dirty="0" smtClean="0">
                <a:solidFill>
                  <a:srgbClr val="FF0000"/>
                </a:solidFill>
              </a:rPr>
              <a:t>JAMES’S </a:t>
            </a:r>
            <a:r>
              <a:rPr lang="en-US" dirty="0" smtClean="0">
                <a:solidFill>
                  <a:srgbClr val="FF0000"/>
                </a:solidFill>
              </a:rPr>
              <a:t>IDEA OF A “</a:t>
            </a:r>
            <a:r>
              <a:rPr lang="en-US" dirty="0" smtClean="0">
                <a:solidFill>
                  <a:srgbClr val="0070C0"/>
                </a:solidFill>
                <a:latin typeface="Impact" pitchFamily="34" charset="0"/>
              </a:rPr>
              <a:t>LIVE HYPOTHESIS</a:t>
            </a:r>
            <a:r>
              <a:rPr lang="en-US" dirty="0" smtClean="0">
                <a:solidFill>
                  <a:srgbClr val="FF0000"/>
                </a:solidFill>
              </a:rPr>
              <a:t>” </a:t>
            </a:r>
            <a:endParaRPr lang="en-US" dirty="0">
              <a:solidFill>
                <a:srgbClr val="FF0000"/>
              </a:solidFill>
            </a:endParaRPr>
          </a:p>
        </p:txBody>
      </p:sp>
      <p:sp>
        <p:nvSpPr>
          <p:cNvPr id="3" name="Content Placeholder 2"/>
          <p:cNvSpPr>
            <a:spLocks noGrp="1"/>
          </p:cNvSpPr>
          <p:nvPr>
            <p:ph idx="1"/>
          </p:nvPr>
        </p:nvSpPr>
        <p:spPr>
          <a:xfrm>
            <a:off x="457200" y="1600200"/>
            <a:ext cx="8229600" cy="4953000"/>
          </a:xfrm>
        </p:spPr>
        <p:txBody>
          <a:bodyPr/>
          <a:lstStyle/>
          <a:p>
            <a:pPr>
              <a:buNone/>
            </a:pPr>
            <a:r>
              <a:rPr lang="en-US" dirty="0" smtClean="0"/>
              <a:t>IN DECIDING WHAT YOU MIGHT TRY TO GET YOURSELF TO </a:t>
            </a:r>
            <a:r>
              <a:rPr lang="en-US" dirty="0" smtClean="0">
                <a:solidFill>
                  <a:srgbClr val="FFC000"/>
                </a:solidFill>
              </a:rPr>
              <a:t>BELIEVE</a:t>
            </a:r>
            <a:r>
              <a:rPr lang="en-US" dirty="0" smtClean="0"/>
              <a:t>, IT‘S NO USE CONSIDERING HYPOTHESES THAT ARE </a:t>
            </a:r>
            <a:r>
              <a:rPr lang="en-US" dirty="0" smtClean="0">
                <a:solidFill>
                  <a:srgbClr val="C00000"/>
                </a:solidFill>
                <a:latin typeface="Century Gothic" pitchFamily="34" charset="0"/>
              </a:rPr>
              <a:t>DEAD</a:t>
            </a:r>
            <a:r>
              <a:rPr lang="en-US" dirty="0" smtClean="0"/>
              <a:t> FOR YOU.   A </a:t>
            </a:r>
            <a:r>
              <a:rPr lang="en-US" dirty="0" smtClean="0">
                <a:latin typeface="Impact" pitchFamily="34" charset="0"/>
              </a:rPr>
              <a:t>DECISION</a:t>
            </a:r>
            <a:r>
              <a:rPr lang="en-US" dirty="0" smtClean="0"/>
              <a:t> MUST BE BASED ON WHAT YOU TAKE TO BE (</a:t>
            </a:r>
            <a:r>
              <a:rPr lang="en-US" i="1" dirty="0" smtClean="0">
                <a:solidFill>
                  <a:srgbClr val="00B050"/>
                </a:solidFill>
              </a:rPr>
              <a:t>PRACTICALLY</a:t>
            </a:r>
            <a:r>
              <a:rPr lang="en-US" dirty="0" smtClean="0"/>
              <a:t>) </a:t>
            </a:r>
            <a:r>
              <a:rPr lang="en-US" i="1" dirty="0" smtClean="0">
                <a:solidFill>
                  <a:srgbClr val="7030A0"/>
                </a:solidFill>
              </a:rPr>
              <a:t>POSSIBLE HYPOTHESES </a:t>
            </a:r>
            <a:r>
              <a:rPr lang="en-US" dirty="0" smtClean="0"/>
              <a:t>ABOUT YOU.  THAT THERE IS A “</a:t>
            </a:r>
            <a:r>
              <a:rPr lang="en-US" dirty="0" smtClean="0">
                <a:solidFill>
                  <a:srgbClr val="C00000"/>
                </a:solidFill>
                <a:latin typeface="Century Gothic" pitchFamily="34" charset="0"/>
              </a:rPr>
              <a:t>WHISTLING DIXIE GOD</a:t>
            </a:r>
            <a:r>
              <a:rPr lang="en-US" dirty="0" smtClean="0"/>
              <a:t>” OR A “</a:t>
            </a:r>
            <a:r>
              <a:rPr lang="en-US" dirty="0" smtClean="0">
                <a:solidFill>
                  <a:srgbClr val="C00000"/>
                </a:solidFill>
              </a:rPr>
              <a:t>DON’T STEP ON THE CRACKS GOD</a:t>
            </a:r>
            <a:r>
              <a:rPr lang="en-US" dirty="0" smtClean="0"/>
              <a:t>” WILL BE </a:t>
            </a:r>
            <a:r>
              <a:rPr lang="en-US" dirty="0" smtClean="0">
                <a:solidFill>
                  <a:srgbClr val="C00000"/>
                </a:solidFill>
                <a:latin typeface="Century Gothic" pitchFamily="34" charset="0"/>
              </a:rPr>
              <a:t>DEAD </a:t>
            </a:r>
            <a:r>
              <a:rPr lang="en-US" dirty="0" smtClean="0"/>
              <a:t>HYPOTHESES FOR MOST PEOPLE.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r>
              <a:rPr lang="en-US" dirty="0" smtClean="0">
                <a:solidFill>
                  <a:srgbClr val="FF0000"/>
                </a:solidFill>
              </a:rPr>
              <a:t>WHAT IF NO HYPOTHESES INVOLVING ETERNAL LIFE ARE LIVE FOR YOU?”</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FORGET IT!    PW IS OF NO CONCERN OR VALUE FOR YOU.   YOU MIGHT CONSIDER A COURSE OF BEHAVIOR THAT COULD POSSIBLY  ENLIVEN SOME SUCH HYPOTHESIS.   BUT REMEMBER THERE IS LIKELY TO BE A COST IN SO ALTERING YOUR BEHAVIOR.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1212</TotalTime>
  <Words>995</Words>
  <Application>Microsoft Office PowerPoint</Application>
  <PresentationFormat>On-screen Show (4:3)</PresentationFormat>
  <Paragraphs>45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JAMES’S THESIS </vt:lpstr>
      <vt:lpstr>BUT WHAT ABOUT PASCAL’S WAGER?</vt:lpstr>
      <vt:lpstr>GEORGE SCHLESINGER</vt:lpstr>
      <vt:lpstr>S.  WILL TRY TO ANSWER THREE OBJECTIONS TO PASCAL’S WAGER</vt:lpstr>
      <vt:lpstr>FIRST OBJECTION WAS MENTIONED AND DISCUSSED BY JAMES</vt:lpstr>
      <vt:lpstr>S. DISCUSSES GREED AND CONCLUDES THAT THE OBJECTION HAS LITTLE MERIT </vt:lpstr>
      <vt:lpstr>SCHLESINGER’S REPLY TO THE “MANY-GODS” OBJECTION</vt:lpstr>
      <vt:lpstr>A DIFFERENT REPLY BASED ON JAMES’S IDEA OF A “LIVE HYPOTHESIS” </vt:lpstr>
      <vt:lpstr>“WHAT IF NO HYPOTHESES INVOLVING ETERNAL LIFE ARE LIVE FOR YOU?”</vt:lpstr>
      <vt:lpstr>SOME OBJECTORS (E.G. RICHARD GALE) CONSIDER CALCULATIONS WHERE BOTH THE NUMBER OF HYPOTHESES IS “DENUMERABLY INFINITE”</vt:lpstr>
      <vt:lpstr>SCHLESINGER’S SUGGESTION</vt:lpstr>
      <vt:lpstr>SCHLESINGER ALSO DISCUSSES THE USE OF SIMPLICITY IN CHOOSING HYPOTHESES AND THE PRINCIPLE OF SUFFICIENT REASON</vt:lpstr>
      <vt:lpstr>AN IMPROVED VERSION OF PASCAL’S WAGER (NOT G. S., USING SOME OF HIS IDEAS)</vt:lpstr>
      <vt:lpstr>THERE IS NO MANY-GODS PROBLEM FOR THIS VERSION</vt:lpstr>
      <vt:lpstr>AN IMPORTANT CONSIDERATION</vt:lpstr>
      <vt:lpstr>THIS VERSION REQUIRE “SCHLESINGER’S PRINCIPLE”</vt:lpstr>
      <vt:lpstr>DECISION THEORY ISN’T REALLY APPLICABLE</vt:lpstr>
      <vt:lpstr>MAIN PROBLEMS WITH THIS VERSION OF PW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WILL TO BELIEVE</dc:title>
  <dc:creator>Curtis Anthony Anderson</dc:creator>
  <cp:lastModifiedBy>Curtis Anthony Anderson</cp:lastModifiedBy>
  <cp:revision>87</cp:revision>
  <dcterms:created xsi:type="dcterms:W3CDTF">2012-11-21T18:30:47Z</dcterms:created>
  <dcterms:modified xsi:type="dcterms:W3CDTF">2012-12-09T00:44:02Z</dcterms:modified>
</cp:coreProperties>
</file>