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2" r:id="rId2"/>
    <p:sldId id="333" r:id="rId3"/>
    <p:sldId id="334" r:id="rId4"/>
    <p:sldId id="336" r:id="rId5"/>
    <p:sldId id="335" r:id="rId6"/>
    <p:sldId id="337" r:id="rId7"/>
    <p:sldId id="354" r:id="rId8"/>
    <p:sldId id="338" r:id="rId9"/>
    <p:sldId id="350" r:id="rId10"/>
    <p:sldId id="339" r:id="rId11"/>
    <p:sldId id="340" r:id="rId12"/>
    <p:sldId id="341" r:id="rId13"/>
    <p:sldId id="351" r:id="rId14"/>
    <p:sldId id="352" r:id="rId15"/>
    <p:sldId id="35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>
      <p:cViewPr varScale="1">
        <p:scale>
          <a:sx n="101" d="100"/>
          <a:sy n="101" d="100"/>
        </p:scale>
        <p:origin x="-9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74D3-EEEF-4D73-82BD-F0713073FFBE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97946-F761-49AB-8248-26F94958D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97946-F761-49AB-8248-26F94958DF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97946-F761-49AB-8248-26F94958DF9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F21A-4576-4A99-AB68-43967EAEC47A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ROBIN COLLINS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/>
              <a:t>         </a:t>
            </a:r>
            <a:r>
              <a:rPr lang="en-US" sz="6600" dirty="0" smtClean="0"/>
              <a:t>“</a:t>
            </a:r>
            <a:r>
              <a:rPr lang="en-US" sz="6600" dirty="0" smtClean="0">
                <a:solidFill>
                  <a:srgbClr val="C00000"/>
                </a:solidFill>
                <a:latin typeface="Impact" pitchFamily="34" charset="0"/>
              </a:rPr>
              <a:t>A</a:t>
            </a:r>
            <a:r>
              <a:rPr lang="en-US" sz="6600" dirty="0" smtClean="0">
                <a:latin typeface="Impact" pitchFamily="34" charset="0"/>
              </a:rPr>
              <a:t>  </a:t>
            </a:r>
            <a:r>
              <a:rPr lang="en-US" sz="6600" dirty="0" smtClean="0">
                <a:solidFill>
                  <a:srgbClr val="00B050"/>
                </a:solidFill>
                <a:latin typeface="Impact" pitchFamily="34" charset="0"/>
              </a:rPr>
              <a:t>SCIENTIFIC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C00000"/>
                </a:solidFill>
                <a:latin typeface="Impact" pitchFamily="34" charset="0"/>
              </a:rPr>
              <a:t>ARGUMENT</a:t>
            </a:r>
            <a:r>
              <a:rPr lang="en-US" sz="6600" dirty="0" smtClean="0">
                <a:solidFill>
                  <a:srgbClr val="C00000"/>
                </a:solidFill>
              </a:rPr>
              <a:t> </a:t>
            </a:r>
            <a:r>
              <a:rPr lang="en-US" sz="6600" b="1" dirty="0" smtClean="0"/>
              <a:t>FOR</a:t>
            </a:r>
            <a:r>
              <a:rPr lang="en-US" sz="6600" dirty="0" smtClean="0"/>
              <a:t> THE </a:t>
            </a:r>
            <a:r>
              <a:rPr lang="en-US" sz="6600" dirty="0" smtClean="0">
                <a:solidFill>
                  <a:srgbClr val="0070C0"/>
                </a:solidFill>
                <a:latin typeface="Impact" pitchFamily="34" charset="0"/>
              </a:rPr>
              <a:t>EXISTENCE</a:t>
            </a:r>
            <a:r>
              <a:rPr lang="en-US" sz="6600" dirty="0" smtClean="0"/>
              <a:t> OF </a:t>
            </a:r>
            <a:r>
              <a:rPr lang="en-US" sz="6600" dirty="0" smtClean="0">
                <a:solidFill>
                  <a:srgbClr val="7030A0"/>
                </a:solidFill>
                <a:latin typeface="French Script MT" pitchFamily="66" charset="0"/>
              </a:rPr>
              <a:t>GOD</a:t>
            </a:r>
            <a:r>
              <a:rPr lang="en-US" sz="6600" dirty="0" smtClean="0"/>
              <a:t>:  </a:t>
            </a:r>
            <a:r>
              <a:rPr lang="en-US" sz="6600" dirty="0" smtClean="0">
                <a:solidFill>
                  <a:srgbClr val="C00000"/>
                </a:solidFill>
                <a:latin typeface="Century Gothic" pitchFamily="34" charset="0"/>
              </a:rPr>
              <a:t>THE</a:t>
            </a:r>
            <a:r>
              <a:rPr lang="en-US" sz="6600" dirty="0" smtClean="0"/>
              <a:t> </a:t>
            </a:r>
            <a:r>
              <a:rPr lang="en-US" sz="6600" dirty="0" smtClean="0">
                <a:solidFill>
                  <a:srgbClr val="C00000"/>
                </a:solidFill>
                <a:latin typeface="Century Gothic" pitchFamily="34" charset="0"/>
              </a:rPr>
              <a:t>FINE-TUNING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00B050"/>
                </a:solidFill>
                <a:latin typeface="French Script MT" pitchFamily="66" charset="0"/>
              </a:rPr>
              <a:t>DESIGN </a:t>
            </a:r>
            <a:r>
              <a:rPr lang="en-US" sz="6600" dirty="0" smtClean="0">
                <a:solidFill>
                  <a:srgbClr val="00B050"/>
                </a:solidFill>
                <a:latin typeface="French Script MT" pitchFamily="66" charset="0"/>
              </a:rPr>
              <a:t> </a:t>
            </a:r>
            <a:r>
              <a:rPr lang="en-US" sz="6600" dirty="0" smtClean="0">
                <a:solidFill>
                  <a:srgbClr val="C00000"/>
                </a:solidFill>
                <a:latin typeface="Impact" pitchFamily="34" charset="0"/>
              </a:rPr>
              <a:t>ARGUMENT</a:t>
            </a:r>
            <a:r>
              <a:rPr lang="en-US" sz="6600" dirty="0" smtClean="0">
                <a:solidFill>
                  <a:srgbClr val="C00000"/>
                </a:solidFill>
              </a:rPr>
              <a:t>”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“WAIT!   HAVE WE JUST </a:t>
            </a:r>
            <a:r>
              <a:rPr lang="en-US" dirty="0" smtClean="0">
                <a:solidFill>
                  <a:srgbClr val="FFC000"/>
                </a:solidFill>
              </a:rPr>
              <a:t>COMMITED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THE FALLACY OF ARGUMENT FROM AUTHORITY</a:t>
            </a:r>
            <a:r>
              <a:rPr lang="en-US" dirty="0" smtClean="0">
                <a:solidFill>
                  <a:srgbClr val="FF0000"/>
                </a:solidFill>
              </a:rPr>
              <a:t>?”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>
                <a:latin typeface="Impact" pitchFamily="34" charset="0"/>
              </a:rPr>
              <a:t>NO</a:t>
            </a:r>
            <a:r>
              <a:rPr lang="en-US" sz="6000" dirty="0" smtClean="0"/>
              <a:t>.  WE </a:t>
            </a:r>
            <a:r>
              <a:rPr lang="en-US" sz="6000" i="1" dirty="0" smtClean="0"/>
              <a:t>HAVEN’T </a:t>
            </a:r>
            <a:r>
              <a:rPr lang="en-US" sz="6000" dirty="0" smtClean="0"/>
              <a:t>!! HERE IS A </a:t>
            </a:r>
            <a:r>
              <a:rPr lang="en-US" sz="6000" dirty="0" smtClean="0">
                <a:solidFill>
                  <a:srgbClr val="00B050"/>
                </a:solidFill>
                <a:latin typeface="Century Gothic" pitchFamily="34" charset="0"/>
              </a:rPr>
              <a:t>DEFINITION</a:t>
            </a:r>
            <a:r>
              <a:rPr lang="en-US" sz="6000" dirty="0" smtClean="0"/>
              <a:t> OF </a:t>
            </a:r>
            <a:r>
              <a:rPr lang="en-US" sz="6000" dirty="0" smtClean="0">
                <a:solidFill>
                  <a:srgbClr val="C00000"/>
                </a:solidFill>
                <a:latin typeface="Impact" pitchFamily="34" charset="0"/>
              </a:rPr>
              <a:t>THE FALLACY OF (FALSE) AUTHORITY</a:t>
            </a:r>
            <a:r>
              <a:rPr lang="en-US" sz="6000" dirty="0" smtClean="0"/>
              <a:t>.</a:t>
            </a:r>
          </a:p>
          <a:p>
            <a:pPr>
              <a:buNone/>
            </a:pP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FALLACY OF ARGUMENT FROM (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FALSE</a:t>
            </a:r>
            <a:r>
              <a:rPr lang="en-US" dirty="0" smtClean="0">
                <a:solidFill>
                  <a:srgbClr val="C00000"/>
                </a:solidFill>
              </a:rPr>
              <a:t>) AUTHORITY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b="1" u="sng" dirty="0" smtClean="0"/>
              <a:t>Def</a:t>
            </a:r>
            <a:r>
              <a:rPr lang="en-US" sz="4400" dirty="0" smtClean="0"/>
              <a:t>:   An </a:t>
            </a:r>
            <a:r>
              <a:rPr lang="en-US" sz="4400" dirty="0" smtClean="0">
                <a:solidFill>
                  <a:srgbClr val="00B050"/>
                </a:solidFill>
              </a:rPr>
              <a:t>argument </a:t>
            </a:r>
            <a:r>
              <a:rPr lang="en-US" sz="4400" dirty="0" smtClean="0"/>
              <a:t> commits  </a:t>
            </a:r>
            <a:r>
              <a:rPr lang="en-US" sz="4400" dirty="0" smtClean="0">
                <a:solidFill>
                  <a:srgbClr val="C00000"/>
                </a:solidFill>
              </a:rPr>
              <a:t>THE </a:t>
            </a:r>
            <a:r>
              <a:rPr lang="en-US" sz="4400" i="1" dirty="0" smtClean="0">
                <a:solidFill>
                  <a:srgbClr val="C00000"/>
                </a:solidFill>
              </a:rPr>
              <a:t>FALLACY OF ARGUMENT FROM AUTHORITY </a:t>
            </a:r>
            <a:r>
              <a:rPr lang="en-US" sz="4400" i="1" dirty="0" smtClean="0"/>
              <a:t>=</a:t>
            </a:r>
            <a:r>
              <a:rPr lang="en-US" sz="2800" b="1" i="1" dirty="0" smtClean="0"/>
              <a:t>DF</a:t>
            </a:r>
            <a:r>
              <a:rPr lang="en-US" sz="2800" i="1" dirty="0" smtClean="0"/>
              <a:t> </a:t>
            </a:r>
            <a:r>
              <a:rPr lang="en-US" sz="4400" i="1" dirty="0" smtClean="0"/>
              <a:t> The </a:t>
            </a:r>
            <a:r>
              <a:rPr lang="en-US" sz="4400" i="1" dirty="0" smtClean="0">
                <a:solidFill>
                  <a:srgbClr val="00B050"/>
                </a:solidFill>
              </a:rPr>
              <a:t>argument</a:t>
            </a:r>
            <a:r>
              <a:rPr lang="en-US" sz="4400" i="1" dirty="0" smtClean="0"/>
              <a:t> is of the form: “</a:t>
            </a:r>
            <a:r>
              <a:rPr lang="en-US" sz="4400" i="1" dirty="0" smtClean="0">
                <a:latin typeface="Impact" pitchFamily="34" charset="0"/>
              </a:rPr>
              <a:t>X</a:t>
            </a:r>
            <a:r>
              <a:rPr lang="en-US" sz="4400" i="1" dirty="0" smtClean="0"/>
              <a:t>  </a:t>
            </a:r>
            <a:r>
              <a:rPr lang="en-US" sz="4400" i="1" dirty="0" smtClean="0">
                <a:solidFill>
                  <a:srgbClr val="FFC000"/>
                </a:solidFill>
              </a:rPr>
              <a:t>testifies</a:t>
            </a:r>
            <a:r>
              <a:rPr lang="en-US" sz="4400" i="1" dirty="0" smtClean="0"/>
              <a:t> that </a:t>
            </a:r>
            <a:r>
              <a:rPr lang="en-US" sz="4400" b="1" i="1" dirty="0" smtClean="0"/>
              <a:t>P</a:t>
            </a:r>
            <a:r>
              <a:rPr lang="en-US" sz="4400" i="1" dirty="0" smtClean="0"/>
              <a:t>.  So,  </a:t>
            </a:r>
            <a:r>
              <a:rPr lang="en-US" sz="4400" b="1" dirty="0" smtClean="0"/>
              <a:t>P </a:t>
            </a:r>
            <a:r>
              <a:rPr lang="en-US" sz="4400" dirty="0" smtClean="0"/>
              <a:t>is thereby </a:t>
            </a:r>
            <a:r>
              <a:rPr lang="en-US" sz="4400" dirty="0" smtClean="0">
                <a:solidFill>
                  <a:srgbClr val="00B050"/>
                </a:solidFill>
                <a:latin typeface="Impact" pitchFamily="34" charset="0"/>
              </a:rPr>
              <a:t>confirmed</a:t>
            </a:r>
            <a:r>
              <a:rPr lang="en-US" sz="4400" dirty="0" smtClean="0"/>
              <a:t> ”,  </a:t>
            </a:r>
            <a:r>
              <a:rPr lang="en-US" sz="4400" i="1" dirty="0" smtClean="0"/>
              <a:t>BUT</a:t>
            </a:r>
            <a:r>
              <a:rPr lang="en-US" sz="4400" dirty="0" smtClean="0"/>
              <a:t> our </a:t>
            </a:r>
            <a:r>
              <a:rPr lang="en-US" sz="4400" dirty="0" smtClean="0">
                <a:solidFill>
                  <a:srgbClr val="00B050"/>
                </a:solidFill>
              </a:rPr>
              <a:t>evidence </a:t>
            </a:r>
            <a:r>
              <a:rPr lang="en-US" sz="4400" dirty="0" smtClean="0"/>
              <a:t>contains  </a:t>
            </a:r>
            <a:r>
              <a:rPr lang="en-US" sz="4800" b="1" dirty="0" smtClean="0"/>
              <a:t>nothing</a:t>
            </a:r>
            <a:r>
              <a:rPr lang="en-US" sz="4400" dirty="0" smtClean="0"/>
              <a:t>  </a:t>
            </a:r>
            <a:r>
              <a:rPr lang="en-US" sz="4800" b="1" dirty="0" smtClean="0">
                <a:solidFill>
                  <a:srgbClr val="00B050"/>
                </a:solidFill>
              </a:rPr>
              <a:t>positively relevant </a:t>
            </a:r>
            <a:r>
              <a:rPr lang="en-US" sz="4400" dirty="0" smtClean="0"/>
              <a:t>to </a:t>
            </a:r>
            <a:r>
              <a:rPr lang="en-US" sz="4400" i="1" dirty="0" smtClean="0">
                <a:latin typeface="Impact" pitchFamily="34" charset="0"/>
              </a:rPr>
              <a:t>X</a:t>
            </a:r>
            <a:r>
              <a:rPr lang="en-US" sz="4400" i="1" dirty="0" smtClean="0"/>
              <a:t>’s 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B050"/>
                </a:solidFill>
                <a:latin typeface="Impact" pitchFamily="34" charset="0"/>
              </a:rPr>
              <a:t>expertise</a:t>
            </a:r>
            <a:r>
              <a:rPr lang="en-US" sz="4400" dirty="0" smtClean="0"/>
              <a:t>  </a:t>
            </a:r>
            <a:r>
              <a:rPr lang="en-US" sz="4400" i="1" dirty="0" smtClean="0">
                <a:solidFill>
                  <a:srgbClr val="FFC000"/>
                </a:solidFill>
              </a:rPr>
              <a:t>with respect to </a:t>
            </a:r>
            <a:r>
              <a:rPr lang="en-US" sz="4400" b="1" dirty="0" smtClean="0"/>
              <a:t>P</a:t>
            </a:r>
            <a:endParaRPr lang="en-US" sz="4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OUR CASE THE </a:t>
            </a:r>
            <a:r>
              <a:rPr lang="en-US" dirty="0" smtClean="0">
                <a:solidFill>
                  <a:srgbClr val="00B050"/>
                </a:solidFill>
              </a:rPr>
              <a:t>EXPERTS</a:t>
            </a:r>
            <a:r>
              <a:rPr lang="en-US" dirty="0" smtClean="0">
                <a:solidFill>
                  <a:srgbClr val="FF0000"/>
                </a:solidFill>
              </a:rPr>
              <a:t> CITED ARE ALL </a:t>
            </a:r>
            <a:r>
              <a:rPr lang="en-US" dirty="0" smtClean="0">
                <a:solidFill>
                  <a:srgbClr val="FFC000"/>
                </a:solidFill>
              </a:rPr>
              <a:t>WELL-KNOWN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PHYSICISTS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THE PEOPLE CITED </a:t>
            </a:r>
            <a:r>
              <a:rPr lang="en-US" i="1" dirty="0" smtClean="0">
                <a:latin typeface="Impact" pitchFamily="34" charset="0"/>
              </a:rPr>
              <a:t>ARE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B050"/>
                </a:solidFill>
                <a:latin typeface="Impact" pitchFamily="34" charset="0"/>
              </a:rPr>
              <a:t>EXPERTS</a:t>
            </a:r>
            <a:r>
              <a:rPr lang="en-US" i="1" dirty="0" smtClean="0"/>
              <a:t>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rgbClr val="FF0000"/>
                </a:solidFill>
                <a:latin typeface="French Script MT" pitchFamily="66" charset="0"/>
              </a:rPr>
              <a:t>THE LAWS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B050"/>
                </a:solidFill>
              </a:rPr>
              <a:t>PHYSICS</a:t>
            </a:r>
            <a:r>
              <a:rPr lang="en-US" dirty="0" smtClean="0"/>
              <a:t>,  THE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EVIDENCE</a:t>
            </a:r>
            <a:r>
              <a:rPr lang="en-US" dirty="0" smtClean="0"/>
              <a:t> FOR SUCH </a:t>
            </a:r>
            <a:r>
              <a:rPr lang="en-US" dirty="0" smtClean="0">
                <a:solidFill>
                  <a:srgbClr val="FF0000"/>
                </a:solidFill>
                <a:latin typeface="French Script MT" pitchFamily="66" charset="0"/>
              </a:rPr>
              <a:t>LAWS</a:t>
            </a:r>
            <a:r>
              <a:rPr lang="en-US" dirty="0" smtClean="0"/>
              <a:t> AND THE FORM OF </a:t>
            </a:r>
            <a:r>
              <a:rPr lang="en-US" dirty="0" smtClean="0">
                <a:solidFill>
                  <a:srgbClr val="FF0000"/>
                </a:solidFill>
                <a:latin typeface="French Script MT" pitchFamily="66" charset="0"/>
              </a:rPr>
              <a:t>THE LAWS</a:t>
            </a:r>
            <a:r>
              <a:rPr lang="en-US" dirty="0" smtClean="0"/>
              <a:t>.   THEY </a:t>
            </a:r>
            <a:r>
              <a:rPr lang="en-US" dirty="0" smtClean="0">
                <a:solidFill>
                  <a:srgbClr val="FFC000"/>
                </a:solidFill>
              </a:rPr>
              <a:t>CLAIM</a:t>
            </a:r>
            <a:r>
              <a:rPr lang="en-US" dirty="0" smtClean="0"/>
              <a:t> TO FIND </a:t>
            </a:r>
            <a:r>
              <a:rPr lang="en-US" i="1" dirty="0" smtClean="0"/>
              <a:t>APPARENT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  <a:latin typeface="French Script MT" pitchFamily="66" charset="0"/>
              </a:rPr>
              <a:t>DESIGN </a:t>
            </a:r>
            <a:r>
              <a:rPr lang="en-US" dirty="0" smtClean="0"/>
              <a:t> WITH RESPECT TO RANGE OF  THE </a:t>
            </a:r>
            <a:r>
              <a:rPr lang="en-US" b="1" dirty="0" smtClean="0"/>
              <a:t>CONSTANTS</a:t>
            </a:r>
            <a:r>
              <a:rPr lang="en-US" dirty="0" smtClean="0"/>
              <a:t>  ALLOWING  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HUMAN LIFE</a:t>
            </a:r>
            <a:r>
              <a:rPr lang="en-US" dirty="0" smtClean="0"/>
              <a:t>.   THEY ARE NOT, IN THIS CASE, “FALSE AUTHORITIES.”  [ YOUR </a:t>
            </a:r>
            <a:r>
              <a:rPr lang="en-US" dirty="0" smtClean="0">
                <a:solidFill>
                  <a:srgbClr val="FFC000"/>
                </a:solidFill>
              </a:rPr>
              <a:t>PERSONAL KNOWLEDGE </a:t>
            </a:r>
            <a:r>
              <a:rPr lang="en-US" dirty="0" smtClean="0"/>
              <a:t>OF THESE THINGS WOULD OF COURSE  BE </a:t>
            </a:r>
            <a:r>
              <a:rPr lang="en-US" sz="3600" dirty="0" smtClean="0"/>
              <a:t>STRONGER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EVIDENCE</a:t>
            </a:r>
            <a:r>
              <a:rPr lang="en-US" dirty="0" smtClean="0"/>
              <a:t> (</a:t>
            </a:r>
            <a:r>
              <a:rPr lang="en-US" i="1" dirty="0" smtClean="0"/>
              <a:t>FOR YOU</a:t>
            </a:r>
            <a:r>
              <a:rPr lang="en-US" dirty="0" smtClean="0"/>
              <a:t>)].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895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COLLINS </a:t>
            </a:r>
            <a:r>
              <a:rPr lang="en-US" dirty="0" smtClean="0">
                <a:solidFill>
                  <a:srgbClr val="FFC000"/>
                </a:solidFill>
              </a:rPr>
              <a:t>ARGUES</a:t>
            </a:r>
            <a:r>
              <a:rPr lang="en-US" dirty="0" smtClean="0">
                <a:solidFill>
                  <a:srgbClr val="FF0000"/>
                </a:solidFill>
              </a:rPr>
              <a:t> THAT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THE FINE-TUNING </a:t>
            </a:r>
            <a:r>
              <a:rPr lang="en-US" dirty="0" smtClean="0">
                <a:solidFill>
                  <a:srgbClr val="00B050"/>
                </a:solidFill>
              </a:rPr>
              <a:t>EVIDENCE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Impact" pitchFamily="34" charset="0"/>
              </a:rPr>
              <a:t>CONFIRMS</a:t>
            </a:r>
            <a:r>
              <a:rPr lang="en-US" dirty="0" smtClean="0">
                <a:solidFill>
                  <a:srgbClr val="FF0000"/>
                </a:solidFill>
              </a:rPr>
              <a:t> THE HYPOTHESIS OF </a:t>
            </a:r>
            <a:r>
              <a:rPr lang="en-US" dirty="0" smtClean="0">
                <a:solidFill>
                  <a:srgbClr val="00B050"/>
                </a:solidFill>
                <a:latin typeface="French Script MT" pitchFamily="66" charset="0"/>
              </a:rPr>
              <a:t>THEISM </a:t>
            </a:r>
            <a:r>
              <a:rPr lang="en-US" sz="4900" dirty="0" smtClean="0">
                <a:solidFill>
                  <a:srgbClr val="FF0000"/>
                </a:solidFill>
              </a:rPr>
              <a:t>MORE</a:t>
            </a:r>
            <a:r>
              <a:rPr lang="en-US" dirty="0" smtClean="0">
                <a:solidFill>
                  <a:srgbClr val="FF0000"/>
                </a:solidFill>
              </a:rPr>
              <a:t> THAN </a:t>
            </a:r>
            <a:r>
              <a:rPr lang="en-US" dirty="0" smtClean="0">
                <a:solidFill>
                  <a:srgbClr val="C00000"/>
                </a:solidFill>
              </a:rPr>
              <a:t>THE ATHEISTIC UNIQUE- UNIVERSE HYPOTHESIS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HE ALSO </a:t>
            </a:r>
            <a:r>
              <a:rPr lang="en-US" sz="3600" dirty="0" smtClean="0">
                <a:solidFill>
                  <a:srgbClr val="FFC000"/>
                </a:solidFill>
              </a:rPr>
              <a:t>ARGUES</a:t>
            </a:r>
            <a:r>
              <a:rPr lang="en-US" sz="3600" dirty="0" smtClean="0"/>
              <a:t>, INDEPENDENTLY, THAT THE  </a:t>
            </a:r>
            <a:r>
              <a:rPr lang="en-US" sz="3600" dirty="0" smtClean="0">
                <a:solidFill>
                  <a:srgbClr val="C00000"/>
                </a:solidFill>
              </a:rPr>
              <a:t>ATHEISTIC MANY-UNIVERSES HYPOTHESIS </a:t>
            </a:r>
            <a:r>
              <a:rPr lang="en-US" sz="3600" dirty="0" smtClean="0"/>
              <a:t>“</a:t>
            </a:r>
            <a:r>
              <a:rPr lang="en-US" sz="3600" dirty="0" smtClean="0">
                <a:solidFill>
                  <a:srgbClr val="00B050"/>
                </a:solidFill>
              </a:rPr>
              <a:t>OUGHT </a:t>
            </a:r>
            <a:r>
              <a:rPr lang="en-US" sz="3600" dirty="0" smtClean="0"/>
              <a:t>TO BE REJECTED.”  HE </a:t>
            </a:r>
            <a:r>
              <a:rPr lang="en-US" sz="3600" i="1" dirty="0" smtClean="0">
                <a:solidFill>
                  <a:srgbClr val="00B050"/>
                </a:solidFill>
              </a:rPr>
              <a:t>SHOULD</a:t>
            </a:r>
            <a:r>
              <a:rPr lang="en-US" sz="3600" dirty="0" smtClean="0"/>
              <a:t> SAY: “CERTAIN THINGS COUNT </a:t>
            </a:r>
            <a:r>
              <a:rPr lang="en-US" sz="3600" dirty="0" smtClean="0">
                <a:latin typeface="Impact" pitchFamily="34" charset="0"/>
              </a:rPr>
              <a:t>STRONGLY</a:t>
            </a:r>
            <a:r>
              <a:rPr lang="en-US" sz="3600" dirty="0" smtClean="0"/>
              <a:t> </a:t>
            </a:r>
            <a:r>
              <a:rPr lang="en-US" sz="3600" b="1" dirty="0" smtClean="0"/>
              <a:t>AGAINST</a:t>
            </a:r>
            <a:r>
              <a:rPr lang="en-US" sz="3600" dirty="0" smtClean="0"/>
              <a:t> THIS HYPOTHESIS AS COMPARED TO THE HYPOTHESIS OF </a:t>
            </a:r>
            <a:r>
              <a:rPr lang="en-US" sz="3600" b="1" dirty="0" smtClean="0">
                <a:solidFill>
                  <a:srgbClr val="7030A0"/>
                </a:solidFill>
                <a:latin typeface="French Script MT" pitchFamily="66" charset="0"/>
              </a:rPr>
              <a:t>THEISM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3581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 </a:t>
            </a:r>
            <a:r>
              <a:rPr lang="en-US" dirty="0" smtClean="0">
                <a:solidFill>
                  <a:srgbClr val="00B050"/>
                </a:solidFill>
              </a:rPr>
              <a:t>ARGUMENT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DEDUCTIVELY VALID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BUT</a:t>
            </a:r>
            <a:r>
              <a:rPr lang="en-US" dirty="0" smtClean="0">
                <a:solidFill>
                  <a:srgbClr val="FF0000"/>
                </a:solidFill>
              </a:rPr>
              <a:t> ITS </a:t>
            </a:r>
            <a:r>
              <a:rPr lang="en-US" b="1" dirty="0" smtClean="0">
                <a:solidFill>
                  <a:srgbClr val="FF0000"/>
                </a:solidFill>
              </a:rPr>
              <a:t>CONCLUSION</a:t>
            </a:r>
            <a:r>
              <a:rPr lang="en-US" dirty="0" smtClean="0">
                <a:solidFill>
                  <a:srgbClr val="FF0000"/>
                </a:solidFill>
              </a:rPr>
              <a:t> IS THAT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ONE THING (</a:t>
            </a:r>
            <a:r>
              <a:rPr lang="en-US" b="1" dirty="0" smtClean="0">
                <a:solidFill>
                  <a:srgbClr val="7030A0"/>
                </a:solidFill>
                <a:latin typeface="French Script MT" pitchFamily="66" charset="0"/>
              </a:rPr>
              <a:t>THEISM</a:t>
            </a:r>
            <a:r>
              <a:rPr lang="en-US" dirty="0" smtClean="0">
                <a:solidFill>
                  <a:srgbClr val="FF0000"/>
                </a:solidFill>
              </a:rPr>
              <a:t>) IS MADE </a:t>
            </a:r>
            <a:r>
              <a:rPr lang="en-US" sz="6000" dirty="0" smtClean="0">
                <a:solidFill>
                  <a:srgbClr val="FF0000"/>
                </a:solidFill>
              </a:rPr>
              <a:t>MORE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PROBABLE</a:t>
            </a:r>
            <a:r>
              <a:rPr lang="en-US" dirty="0" smtClean="0">
                <a:solidFill>
                  <a:srgbClr val="FF0000"/>
                </a:solidFill>
              </a:rPr>
              <a:t> THAN AN </a:t>
            </a:r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ATHEISTIC HYPOTHESIS</a:t>
            </a:r>
            <a:r>
              <a:rPr lang="en-US" dirty="0" smtClean="0">
                <a:latin typeface="Century Gothic" pitchFamily="34" charset="0"/>
              </a:rPr>
              <a:t/>
            </a:r>
            <a:br>
              <a:rPr lang="en-US" dirty="0" smtClean="0">
                <a:latin typeface="Century Gothic" pitchFamily="34" charset="0"/>
              </a:rPr>
            </a:br>
            <a:r>
              <a:rPr lang="en-US" dirty="0" smtClean="0">
                <a:latin typeface="Century Gothic" pitchFamily="34" charset="0"/>
              </a:rPr>
              <a:t>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THIS </a:t>
            </a:r>
            <a:r>
              <a:rPr lang="en-US" sz="4000" i="1" dirty="0" smtClean="0">
                <a:solidFill>
                  <a:srgbClr val="7030A0"/>
                </a:solidFill>
              </a:rPr>
              <a:t>MAY</a:t>
            </a:r>
            <a:r>
              <a:rPr lang="en-US" sz="4000" dirty="0" smtClean="0"/>
              <a:t> BE </a:t>
            </a:r>
            <a:r>
              <a:rPr lang="en-US" sz="4000" b="1" dirty="0" smtClean="0">
                <a:solidFill>
                  <a:srgbClr val="FFC000"/>
                </a:solidFill>
                <a:latin typeface="Blackadder ITC" pitchFamily="82" charset="0"/>
              </a:rPr>
              <a:t>CONFUSING</a:t>
            </a:r>
            <a:r>
              <a:rPr lang="en-US" sz="4000" dirty="0" smtClean="0">
                <a:latin typeface="Blackadder ITC" pitchFamily="82" charset="0"/>
              </a:rPr>
              <a:t>.</a:t>
            </a:r>
            <a:r>
              <a:rPr lang="en-US" sz="4000" dirty="0" smtClean="0"/>
              <a:t>  THE </a:t>
            </a:r>
            <a:r>
              <a:rPr lang="en-US" sz="4000" b="1" dirty="0" smtClean="0">
                <a:solidFill>
                  <a:srgbClr val="00B050"/>
                </a:solidFill>
              </a:rPr>
              <a:t>ARGUMENT</a:t>
            </a:r>
            <a:r>
              <a:rPr lang="en-US" sz="4000" b="1" dirty="0" smtClean="0"/>
              <a:t> </a:t>
            </a:r>
            <a:r>
              <a:rPr lang="en-US" sz="4000" dirty="0" smtClean="0"/>
              <a:t>HE </a:t>
            </a:r>
            <a:r>
              <a:rPr lang="en-US" sz="4000" b="1" dirty="0" smtClean="0">
                <a:solidFill>
                  <a:srgbClr val="FFC000"/>
                </a:solidFill>
              </a:rPr>
              <a:t>GIVES</a:t>
            </a:r>
            <a:r>
              <a:rPr lang="en-US" sz="4000" dirty="0" smtClean="0"/>
              <a:t> IS SUPPOSED TO BE (AND IS) </a:t>
            </a:r>
            <a:r>
              <a:rPr lang="en-US" sz="4000" dirty="0" smtClean="0">
                <a:solidFill>
                  <a:srgbClr val="00B050"/>
                </a:solidFill>
                <a:latin typeface="Impact" pitchFamily="34" charset="0"/>
              </a:rPr>
              <a:t>DEDUCTIVELY VALID</a:t>
            </a:r>
            <a:r>
              <a:rPr lang="en-US" sz="4000" dirty="0" smtClean="0"/>
              <a:t>.  </a:t>
            </a:r>
            <a:r>
              <a:rPr lang="en-US" sz="4000" b="1" dirty="0" smtClean="0"/>
              <a:t>BUT </a:t>
            </a:r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FF0000"/>
                </a:solidFill>
              </a:rPr>
              <a:t>CONCLUSION </a:t>
            </a:r>
            <a:r>
              <a:rPr lang="en-US" sz="4000" dirty="0" smtClean="0"/>
              <a:t>CONCERNS </a:t>
            </a:r>
            <a:r>
              <a:rPr lang="en-US" sz="4000" dirty="0" smtClean="0">
                <a:solidFill>
                  <a:srgbClr val="00B050"/>
                </a:solidFill>
                <a:latin typeface="Impact" pitchFamily="34" charset="0"/>
              </a:rPr>
              <a:t>INDUCTIVE SUPPORT</a:t>
            </a:r>
            <a:r>
              <a:rPr lang="en-US" sz="4000" dirty="0" smtClean="0"/>
              <a:t>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COLLINS’S </a:t>
            </a:r>
            <a:r>
              <a:rPr lang="en-US" dirty="0" smtClean="0">
                <a:solidFill>
                  <a:srgbClr val="FF0000"/>
                </a:solidFill>
                <a:latin typeface="Franklin Gothic Heavy" pitchFamily="34" charset="0"/>
              </a:rPr>
              <a:t>ARGUMENT</a:t>
            </a:r>
            <a:r>
              <a:rPr lang="en-US" dirty="0" smtClean="0">
                <a:solidFill>
                  <a:srgbClr val="FF0000"/>
                </a:solidFill>
              </a:rPr>
              <a:t> USES “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THE PRIME PRINCIPLE OF CONFIRMATION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sz="4000" dirty="0" smtClean="0"/>
              <a:t>HIS </a:t>
            </a:r>
            <a:r>
              <a:rPr lang="en-US" sz="4000" dirty="0" smtClean="0">
                <a:solidFill>
                  <a:srgbClr val="00B050"/>
                </a:solidFill>
                <a:latin typeface="Impact" pitchFamily="34" charset="0"/>
              </a:rPr>
              <a:t>DEDUCTIVELY VALID ARGUMENT </a:t>
            </a:r>
          </a:p>
          <a:p>
            <a:pPr>
              <a:buNone/>
            </a:pPr>
            <a:r>
              <a:rPr lang="en-US" sz="4000" dirty="0" smtClean="0"/>
              <a:t>   </a:t>
            </a:r>
            <a:r>
              <a:rPr lang="en-US" sz="4000" b="1" dirty="0" smtClean="0">
                <a:solidFill>
                  <a:srgbClr val="FFC000"/>
                </a:solidFill>
              </a:rPr>
              <a:t>CONCERNS</a:t>
            </a:r>
            <a:r>
              <a:rPr lang="en-US" sz="4000" dirty="0" smtClean="0"/>
              <a:t>   </a:t>
            </a:r>
            <a:r>
              <a:rPr lang="en-US" sz="4000" b="1" dirty="0" smtClean="0"/>
              <a:t>ONLY</a:t>
            </a:r>
            <a:r>
              <a:rPr lang="en-US" sz="4000" dirty="0" smtClean="0"/>
              <a:t>  </a:t>
            </a:r>
            <a:r>
              <a:rPr lang="en-US" sz="4000" dirty="0" smtClean="0">
                <a:solidFill>
                  <a:srgbClr val="C00000"/>
                </a:solidFill>
              </a:rPr>
              <a:t>THE ATHEISTIC UNIQUE UNIVERSE 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FFC000"/>
                </a:solidFill>
              </a:rPr>
              <a:t>HYPOTHESIS</a:t>
            </a:r>
            <a:r>
              <a:rPr lang="en-US" sz="4000" dirty="0" smtClean="0"/>
              <a:t>  (AND THE </a:t>
            </a:r>
            <a:r>
              <a:rPr lang="en-US" sz="4000" dirty="0" smtClean="0">
                <a:solidFill>
                  <a:srgbClr val="7030A0"/>
                </a:solidFill>
                <a:latin typeface="French Script MT" pitchFamily="66" charset="0"/>
              </a:rPr>
              <a:t>THEISTIC </a:t>
            </a:r>
            <a:r>
              <a:rPr lang="en-US" sz="4000" b="1" dirty="0" smtClean="0">
                <a:solidFill>
                  <a:srgbClr val="FFC000"/>
                </a:solidFill>
              </a:rPr>
              <a:t>HYPOTHESIS</a:t>
            </a:r>
            <a:r>
              <a:rPr lang="en-US" sz="4000" dirty="0" smtClean="0"/>
              <a:t>).  IT </a:t>
            </a:r>
            <a:r>
              <a:rPr lang="en-US" sz="4400" b="1" dirty="0" smtClean="0"/>
              <a:t>DOESN’T</a:t>
            </a:r>
            <a:r>
              <a:rPr lang="en-US" sz="4000" dirty="0" smtClean="0"/>
              <a:t> CONCERN ,  AND HAS </a:t>
            </a:r>
            <a:r>
              <a:rPr lang="en-US" sz="4000" b="1" dirty="0" smtClean="0"/>
              <a:t>NOTHING</a:t>
            </a:r>
            <a:r>
              <a:rPr lang="en-US" sz="4000" dirty="0" smtClean="0"/>
              <a:t> TO DO WITH,  </a:t>
            </a:r>
            <a:r>
              <a:rPr lang="en-US" sz="4000" dirty="0" smtClean="0">
                <a:solidFill>
                  <a:srgbClr val="C00000"/>
                </a:solidFill>
              </a:rPr>
              <a:t>THE </a:t>
            </a:r>
            <a:r>
              <a:rPr lang="en-US" sz="4000" dirty="0" smtClean="0">
                <a:solidFill>
                  <a:srgbClr val="C00000"/>
                </a:solidFill>
                <a:latin typeface="Century Gothic" pitchFamily="34" charset="0"/>
              </a:rPr>
              <a:t>ATHEISTIC</a:t>
            </a:r>
            <a:r>
              <a:rPr lang="en-US" sz="4000" dirty="0" smtClean="0">
                <a:solidFill>
                  <a:srgbClr val="C00000"/>
                </a:solidFill>
              </a:rPr>
              <a:t> </a:t>
            </a:r>
            <a:r>
              <a:rPr lang="en-US" sz="4800" b="1" dirty="0" smtClean="0">
                <a:solidFill>
                  <a:srgbClr val="C00000"/>
                </a:solidFill>
              </a:rPr>
              <a:t>MANY</a:t>
            </a:r>
            <a:r>
              <a:rPr lang="en-US" sz="4000" dirty="0" smtClean="0">
                <a:solidFill>
                  <a:srgbClr val="C00000"/>
                </a:solidFill>
              </a:rPr>
              <a:t>-UNIVERSES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FFC000"/>
                </a:solidFill>
              </a:rPr>
              <a:t>HYPOTHESIS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ROBIN COLLINS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ROBIN COLLI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752600"/>
            <a:ext cx="518160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 INFORMAL ANALOGY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SUPPOSE </a:t>
            </a:r>
            <a:r>
              <a:rPr lang="en-US" dirty="0" smtClean="0">
                <a:solidFill>
                  <a:srgbClr val="FFC000"/>
                </a:solidFill>
              </a:rPr>
              <a:t>WE FIND </a:t>
            </a:r>
            <a:r>
              <a:rPr lang="en-US" dirty="0" smtClean="0"/>
              <a:t>A </a:t>
            </a:r>
            <a:r>
              <a:rPr lang="en-US" dirty="0" smtClean="0">
                <a:latin typeface="Franklin Gothic Heavy" pitchFamily="34" charset="0"/>
              </a:rPr>
              <a:t>FULLY</a:t>
            </a:r>
            <a:r>
              <a:rPr lang="en-US" dirty="0" smtClean="0"/>
              <a:t> FUNCTIONING BIOSPHERE ON MARS.   WE WOULD CONCLUDE THAT IT WAS </a:t>
            </a:r>
            <a:r>
              <a:rPr lang="en-US" b="1" dirty="0" smtClean="0">
                <a:solidFill>
                  <a:srgbClr val="00B050"/>
                </a:solidFill>
                <a:latin typeface="French Script MT" pitchFamily="66" charset="0"/>
              </a:rPr>
              <a:t>DESIGNED </a:t>
            </a:r>
            <a:r>
              <a:rPr lang="en-US" dirty="0" smtClean="0"/>
              <a:t>BY SOME </a:t>
            </a:r>
            <a:r>
              <a:rPr lang="en-US" dirty="0" smtClean="0">
                <a:solidFill>
                  <a:srgbClr val="0070C0"/>
                </a:solidFill>
              </a:rPr>
              <a:t>INTELLIGENT BEINGS.  </a:t>
            </a:r>
          </a:p>
          <a:p>
            <a:pPr>
              <a:buNone/>
            </a:pPr>
            <a:r>
              <a:rPr lang="en-US" dirty="0" smtClean="0"/>
              <a:t>    THIS IS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Impact" pitchFamily="34" charset="0"/>
              </a:rPr>
              <a:t>COMPLETELY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ANALOGOUS</a:t>
            </a:r>
            <a:r>
              <a:rPr lang="en-US" dirty="0" smtClean="0"/>
              <a:t>.  IN THAT CASE, WE </a:t>
            </a:r>
            <a:r>
              <a:rPr lang="en-US" dirty="0" smtClean="0">
                <a:solidFill>
                  <a:srgbClr val="FFC000"/>
                </a:solidFill>
              </a:rPr>
              <a:t>KNOW </a:t>
            </a:r>
            <a:r>
              <a:rPr lang="en-US" dirty="0" smtClean="0"/>
              <a:t>SOMETHING  ABOUT </a:t>
            </a:r>
            <a:r>
              <a:rPr lang="en-US" dirty="0" smtClean="0">
                <a:solidFill>
                  <a:srgbClr val="0070C0"/>
                </a:solidFill>
              </a:rPr>
              <a:t>BIOSPHERES </a:t>
            </a:r>
            <a:r>
              <a:rPr lang="en-US" dirty="0" smtClean="0"/>
              <a:t>ALREADY (COMPARE </a:t>
            </a:r>
            <a:r>
              <a:rPr lang="en-US" b="1" dirty="0" smtClean="0"/>
              <a:t>WILLIAM PALEY’S 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WATCH – ARGUMENT FROM DESIGN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 THERE IS </a:t>
            </a:r>
            <a:r>
              <a:rPr lang="en-US" sz="2800" i="1" dirty="0" smtClean="0"/>
              <a:t>SOME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ANALOGY</a:t>
            </a:r>
            <a:r>
              <a:rPr lang="en-US" dirty="0" smtClean="0"/>
              <a:t> WITH THE </a:t>
            </a:r>
            <a:r>
              <a:rPr lang="en-US" sz="3600" dirty="0" smtClean="0">
                <a:latin typeface="Impact" pitchFamily="34" charset="0"/>
              </a:rPr>
              <a:t>UNIVERSE</a:t>
            </a:r>
            <a:r>
              <a:rPr lang="en-US" dirty="0" smtClean="0"/>
              <a:t>.   BUT </a:t>
            </a:r>
            <a:r>
              <a:rPr lang="en-US" dirty="0" smtClean="0">
                <a:solidFill>
                  <a:srgbClr val="FFC000"/>
                </a:solidFill>
              </a:rPr>
              <a:t>EVALUATING </a:t>
            </a:r>
            <a:r>
              <a:rPr lang="en-US" dirty="0" smtClean="0">
                <a:solidFill>
                  <a:srgbClr val="00B050"/>
                </a:solidFill>
              </a:rPr>
              <a:t>ANALOGIES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C00000"/>
                </a:solidFill>
              </a:rPr>
              <a:t>TRICKY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sz="2400" dirty="0" smtClean="0"/>
              <a:t>     DELICATE</a:t>
            </a:r>
            <a:r>
              <a:rPr lang="en-US" dirty="0" smtClean="0"/>
              <a:t> , AND  </a:t>
            </a:r>
            <a:r>
              <a:rPr lang="en-US" dirty="0" smtClean="0">
                <a:solidFill>
                  <a:srgbClr val="7030A0"/>
                </a:solidFill>
                <a:latin typeface="Impact" pitchFamily="34" charset="0"/>
              </a:rPr>
              <a:t>INTUITIVE</a:t>
            </a:r>
            <a:r>
              <a:rPr lang="en-US" dirty="0" smtClean="0">
                <a:latin typeface="Impact" pitchFamily="34" charset="0"/>
              </a:rPr>
              <a:t> </a:t>
            </a:r>
            <a:r>
              <a:rPr lang="en-US" dirty="0" smtClean="0"/>
              <a:t>BUSINESS.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ARGUMENTS FROM </a:t>
            </a:r>
            <a:r>
              <a:rPr lang="en-US" dirty="0" smtClean="0">
                <a:solidFill>
                  <a:srgbClr val="7030A0"/>
                </a:solidFill>
                <a:latin typeface="French Script MT" pitchFamily="66" charset="0"/>
              </a:rPr>
              <a:t>DESIGN</a:t>
            </a:r>
            <a:endParaRPr lang="en-US" dirty="0">
              <a:solidFill>
                <a:srgbClr val="7030A0"/>
              </a:solidFill>
              <a:latin typeface="Frenc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ARGUMENT </a:t>
            </a:r>
            <a:r>
              <a:rPr lang="en-US" dirty="0" smtClean="0"/>
              <a:t>FOR THE </a:t>
            </a:r>
            <a:r>
              <a:rPr lang="en-US" dirty="0" smtClean="0">
                <a:latin typeface="Impact" pitchFamily="34" charset="0"/>
              </a:rPr>
              <a:t>EXISTENCE</a:t>
            </a:r>
            <a:r>
              <a:rPr lang="en-US" dirty="0" smtClean="0"/>
              <a:t> OF </a:t>
            </a:r>
            <a:r>
              <a:rPr lang="en-US" dirty="0" smtClean="0">
                <a:latin typeface="French Script MT" pitchFamily="66" charset="0"/>
              </a:rPr>
              <a:t>GOD </a:t>
            </a:r>
            <a:r>
              <a:rPr lang="en-US" dirty="0" smtClean="0"/>
              <a:t>BASED ON THE </a:t>
            </a:r>
            <a:r>
              <a:rPr lang="en-US" i="1" dirty="0" smtClean="0"/>
              <a:t>APPARENT </a:t>
            </a:r>
            <a:r>
              <a:rPr lang="en-US" dirty="0" smtClean="0"/>
              <a:t> </a:t>
            </a:r>
            <a:r>
              <a:rPr lang="en-US" dirty="0" smtClean="0">
                <a:latin typeface="French Script MT" pitchFamily="66" charset="0"/>
              </a:rPr>
              <a:t>DESIGN</a:t>
            </a:r>
            <a:r>
              <a:rPr lang="en-US" dirty="0" smtClean="0"/>
              <a:t> IN THE </a:t>
            </a:r>
            <a:r>
              <a:rPr lang="en-US" dirty="0" smtClean="0">
                <a:latin typeface="Impact" pitchFamily="34" charset="0"/>
              </a:rPr>
              <a:t>UNIVERSE</a:t>
            </a:r>
            <a:r>
              <a:rPr lang="en-US" dirty="0" smtClean="0"/>
              <a:t> OR IN </a:t>
            </a:r>
            <a:r>
              <a:rPr lang="en-US" dirty="0" smtClean="0">
                <a:solidFill>
                  <a:srgbClr val="0070C0"/>
                </a:solidFill>
              </a:rPr>
              <a:t>LIVING ORGANISMS  </a:t>
            </a:r>
            <a:r>
              <a:rPr lang="en-US" dirty="0" smtClean="0"/>
              <a:t>IS AN </a:t>
            </a:r>
            <a:r>
              <a:rPr lang="en-US" i="1" dirty="0" smtClean="0">
                <a:latin typeface="Impact" pitchFamily="34" charset="0"/>
              </a:rPr>
              <a:t>ARGUMENT</a:t>
            </a:r>
            <a:r>
              <a:rPr lang="en-US" i="1" dirty="0" smtClean="0"/>
              <a:t> FROM </a:t>
            </a:r>
            <a:r>
              <a:rPr lang="en-US" i="1" dirty="0" smtClean="0">
                <a:solidFill>
                  <a:srgbClr val="7030A0"/>
                </a:solidFill>
                <a:latin typeface="French Script MT" pitchFamily="66" charset="0"/>
              </a:rPr>
              <a:t>DESIGN</a:t>
            </a:r>
            <a:r>
              <a:rPr lang="en-US" i="1" dirty="0" smtClean="0"/>
              <a:t>.  </a:t>
            </a:r>
            <a:r>
              <a:rPr lang="en-US" dirty="0" smtClean="0"/>
              <a:t>  THE SUCCESS OF DARWIN’S THEORY OF EVOLUTION HAS  </a:t>
            </a:r>
            <a:r>
              <a:rPr lang="en-US" sz="2800" dirty="0" smtClean="0"/>
              <a:t>SERIOUSLY WEAKENED </a:t>
            </a:r>
            <a:r>
              <a:rPr lang="en-US" dirty="0" smtClean="0"/>
              <a:t>(SOME  THINK,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DESTROYED</a:t>
            </a:r>
            <a:r>
              <a:rPr lang="en-US" dirty="0" smtClean="0"/>
              <a:t>) THE </a:t>
            </a:r>
            <a:r>
              <a:rPr lang="en-US" dirty="0" smtClean="0">
                <a:latin typeface="Impact" pitchFamily="34" charset="0"/>
              </a:rPr>
              <a:t>FORCE</a:t>
            </a:r>
            <a:r>
              <a:rPr lang="en-US" dirty="0" smtClean="0"/>
              <a:t> OF THE LATTER VERSIONS (SEE  </a:t>
            </a:r>
            <a:r>
              <a:rPr lang="en-US" b="1" dirty="0" smtClean="0"/>
              <a:t>RICHARD DAWKINS</a:t>
            </a:r>
            <a:r>
              <a:rPr lang="en-US" dirty="0" smtClean="0"/>
              <a:t>, </a:t>
            </a:r>
            <a:r>
              <a:rPr lang="en-US" b="1" dirty="0" smtClean="0"/>
              <a:t>DANIEL DENNETT</a:t>
            </a:r>
            <a:r>
              <a:rPr lang="en-US" dirty="0" smtClean="0"/>
              <a:t>.   ALSO SEE </a:t>
            </a:r>
            <a:r>
              <a:rPr lang="en-US" b="1" dirty="0" smtClean="0"/>
              <a:t>PLANTINGA</a:t>
            </a:r>
            <a:r>
              <a:rPr lang="en-US" dirty="0" smtClean="0"/>
              <a:t> FOR ATTEMPTED REBUTTALS AND </a:t>
            </a:r>
            <a:r>
              <a:rPr lang="en-US" dirty="0" smtClean="0">
                <a:solidFill>
                  <a:srgbClr val="00B050"/>
                </a:solidFill>
              </a:rPr>
              <a:t>COUNTER-ARGUMENTS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WILLIAM PALEY (1743 -1805)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pale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676399"/>
            <a:ext cx="3733800" cy="43356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PALEY USED A </a:t>
            </a:r>
            <a:r>
              <a:rPr lang="en-US" dirty="0" smtClean="0">
                <a:solidFill>
                  <a:srgbClr val="00B050"/>
                </a:solidFill>
                <a:latin typeface="French Script MT" pitchFamily="66" charset="0"/>
              </a:rPr>
              <a:t>WATCH</a:t>
            </a:r>
            <a:endParaRPr lang="en-US" dirty="0">
              <a:solidFill>
                <a:srgbClr val="00B050"/>
              </a:solidFill>
              <a:latin typeface="French Script MT" pitchFamily="66" charset="0"/>
            </a:endParaRPr>
          </a:p>
        </p:txBody>
      </p:sp>
      <p:pic>
        <p:nvPicPr>
          <p:cNvPr id="4" name="Content Placeholder 3" descr="WAT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43000"/>
            <a:ext cx="457200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COMPARED IT TO THE HUMAN EYE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EY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752600"/>
            <a:ext cx="4572000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COLLINS USES THE </a:t>
            </a:r>
            <a:r>
              <a:rPr lang="en-US" dirty="0" smtClean="0">
                <a:solidFill>
                  <a:srgbClr val="C00000"/>
                </a:solidFill>
                <a:latin typeface="French Script MT" pitchFamily="66" charset="0"/>
              </a:rPr>
              <a:t>LAWS OF NATURE</a:t>
            </a:r>
            <a:endParaRPr lang="en-US" dirty="0">
              <a:solidFill>
                <a:srgbClr val="C00000"/>
              </a:solidFill>
              <a:latin typeface="Frenc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smtClean="0">
                <a:latin typeface="Impact" pitchFamily="34" charset="0"/>
              </a:rPr>
              <a:t>MANY </a:t>
            </a:r>
            <a:r>
              <a:rPr lang="en-US" sz="4800" dirty="0" smtClean="0">
                <a:solidFill>
                  <a:srgbClr val="7030A0"/>
                </a:solidFill>
              </a:rPr>
              <a:t>PHYSICISTS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C000"/>
                </a:solidFill>
              </a:rPr>
              <a:t>AGREE</a:t>
            </a:r>
            <a:r>
              <a:rPr lang="en-US" sz="4800" dirty="0" smtClean="0"/>
              <a:t> WITH </a:t>
            </a:r>
            <a:r>
              <a:rPr lang="en-US" sz="4800" b="1" dirty="0" smtClean="0"/>
              <a:t>COLLINS</a:t>
            </a:r>
            <a:r>
              <a:rPr lang="en-US" sz="4800" dirty="0" smtClean="0"/>
              <a:t> ABOUT </a:t>
            </a:r>
            <a:r>
              <a:rPr lang="en-US" sz="4800" dirty="0" smtClean="0"/>
              <a:t>THIS</a:t>
            </a:r>
            <a:endParaRPr lang="en-US" sz="4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(0R WERE) SOME </a:t>
            </a:r>
            <a:r>
              <a:rPr lang="en-US" dirty="0" smtClean="0">
                <a:solidFill>
                  <a:srgbClr val="FF0000"/>
                </a:solidFill>
                <a:latin typeface="Impact" pitchFamily="34" charset="0"/>
              </a:rPr>
              <a:t>VERY FAMOUS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PHYSICISTS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C00000"/>
                </a:solidFill>
              </a:rPr>
              <a:t>ATHEISTS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>
                <a:latin typeface="Impact" pitchFamily="34" charset="0"/>
              </a:rPr>
              <a:t>RICHARD FEYNMAN</a:t>
            </a:r>
          </a:p>
          <a:p>
            <a:pPr>
              <a:buNone/>
            </a:pPr>
            <a:r>
              <a:rPr lang="en-US" sz="6000" dirty="0" smtClean="0">
                <a:latin typeface="Impact" pitchFamily="34" charset="0"/>
              </a:rPr>
              <a:t>P. A. M. DIRAC</a:t>
            </a:r>
          </a:p>
          <a:p>
            <a:pPr>
              <a:buNone/>
            </a:pPr>
            <a:r>
              <a:rPr lang="en-US" sz="6000" dirty="0" smtClean="0">
                <a:latin typeface="Impact" pitchFamily="34" charset="0"/>
              </a:rPr>
              <a:t>STEVEN WEINBERG</a:t>
            </a:r>
            <a:endParaRPr lang="en-US" sz="6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523</Words>
  <Application>Microsoft Office PowerPoint</Application>
  <PresentationFormat>On-screen Show (4:3)</PresentationFormat>
  <Paragraphs>35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ROBIN COLLINS</vt:lpstr>
      <vt:lpstr>ROBIN COLLINS </vt:lpstr>
      <vt:lpstr>AN INFORMAL ANALOGY</vt:lpstr>
      <vt:lpstr>ARGUMENTS FROM DESIGN</vt:lpstr>
      <vt:lpstr>WILLIAM PALEY (1743 -1805)</vt:lpstr>
      <vt:lpstr>PALEY USED A WATCH</vt:lpstr>
      <vt:lpstr>AND COMPARED IT TO THE HUMAN EYE</vt:lpstr>
      <vt:lpstr>COLLINS USES THE LAWS OF NATURE</vt:lpstr>
      <vt:lpstr>THERE ARE (0R WERE) SOME VERY FAMOUS PHYSICISTS-ATHEISTS</vt:lpstr>
      <vt:lpstr>“WAIT!   HAVE WE JUST COMMITED THE FALLACY OF ARGUMENT FROM AUTHORITY?”</vt:lpstr>
      <vt:lpstr>THE FALLACY OF ARGUMENT FROM (FALSE) AUTHORITY</vt:lpstr>
      <vt:lpstr>IN OUR CASE THE EXPERTS CITED ARE ALL WELL-KNOWN PHYSICISTS </vt:lpstr>
      <vt:lpstr>COLLINS ARGUES THAT THE FINE-TUNING EVIDENCE CONFIRMS THE HYPOTHESIS OF THEISM MORE THAN THE ATHEISTIC UNIQUE- UNIVERSE HYPOTHESIS</vt:lpstr>
      <vt:lpstr>HIS ARGUMENT IS DEDUCTIVELY VALID, BUT ITS CONCLUSION IS THAT ONE THING (THEISM) IS MADE MORE PROBABLE THAN AN ATHEISTIC HYPOTHESIS  </vt:lpstr>
      <vt:lpstr>COLLINS’S ARGUMENT USES “THE PRIME PRINCIPLE OF CONFIRMATION”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WILL TO BELIEVE</dc:title>
  <dc:creator>Curtis Anthony Anderson</dc:creator>
  <cp:lastModifiedBy>user</cp:lastModifiedBy>
  <cp:revision>100</cp:revision>
  <dcterms:created xsi:type="dcterms:W3CDTF">2012-11-21T18:30:47Z</dcterms:created>
  <dcterms:modified xsi:type="dcterms:W3CDTF">2012-12-07T23:19:49Z</dcterms:modified>
</cp:coreProperties>
</file>