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96" r:id="rId2"/>
    <p:sldId id="355" r:id="rId3"/>
    <p:sldId id="358" r:id="rId4"/>
    <p:sldId id="359" r:id="rId5"/>
    <p:sldId id="360" r:id="rId6"/>
    <p:sldId id="362" r:id="rId7"/>
    <p:sldId id="361" r:id="rId8"/>
    <p:sldId id="377" r:id="rId9"/>
    <p:sldId id="363" r:id="rId10"/>
    <p:sldId id="365" r:id="rId11"/>
    <p:sldId id="386" r:id="rId12"/>
    <p:sldId id="398" r:id="rId13"/>
    <p:sldId id="389" r:id="rId14"/>
    <p:sldId id="399" r:id="rId15"/>
    <p:sldId id="400" r:id="rId16"/>
    <p:sldId id="372" r:id="rId17"/>
    <p:sldId id="406" r:id="rId18"/>
    <p:sldId id="373" r:id="rId19"/>
    <p:sldId id="370" r:id="rId20"/>
    <p:sldId id="402" r:id="rId21"/>
    <p:sldId id="379" r:id="rId22"/>
    <p:sldId id="390" r:id="rId23"/>
    <p:sldId id="391" r:id="rId24"/>
    <p:sldId id="392" r:id="rId25"/>
    <p:sldId id="393" r:id="rId26"/>
    <p:sldId id="395" r:id="rId27"/>
    <p:sldId id="405" r:id="rId28"/>
    <p:sldId id="3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90315" autoAdjust="0"/>
  </p:normalViewPr>
  <p:slideViewPr>
    <p:cSldViewPr>
      <p:cViewPr varScale="1">
        <p:scale>
          <a:sx n="99" d="100"/>
          <a:sy n="99" d="100"/>
        </p:scale>
        <p:origin x="-156" y="-102"/>
      </p:cViewPr>
      <p:guideLst>
        <p:guide orient="horz" pos="2160"/>
        <p:guide pos="2880"/>
      </p:guideLst>
    </p:cSldViewPr>
  </p:slideViewPr>
  <p:outlineViewPr>
    <p:cViewPr>
      <p:scale>
        <a:sx n="33" d="100"/>
        <a:sy n="33" d="100"/>
      </p:scale>
      <p:origin x="0" y="5885"/>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874D3-EEEF-4D73-82BD-F0713073FFBE}" type="datetimeFigureOut">
              <a:rPr lang="en-US" smtClean="0"/>
              <a:pPr/>
              <a:t>12/7/2012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97946-F761-49AB-8248-26F94958D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A97946-F761-49AB-8248-26F94958DF9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8F21A-4576-4A99-AB68-43967EAEC47A}"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8F21A-4576-4A99-AB68-43967EAEC47A}" type="datetimeFigureOut">
              <a:rPr lang="en-US" smtClean="0"/>
              <a:pPr/>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8F21A-4576-4A99-AB68-43967EAEC47A}" type="datetimeFigureOut">
              <a:rPr lang="en-US" smtClean="0"/>
              <a:pPr/>
              <a:t>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8F21A-4576-4A99-AB68-43967EAEC47A}" type="datetimeFigureOut">
              <a:rPr lang="en-US" smtClean="0"/>
              <a:pPr/>
              <a:t>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F21A-4576-4A99-AB68-43967EAEC47A}" type="datetimeFigureOut">
              <a:rPr lang="en-US" smtClean="0"/>
              <a:pPr/>
              <a:t>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8F21A-4576-4A99-AB68-43967EAEC47A}" type="datetimeFigureOut">
              <a:rPr lang="en-US" smtClean="0"/>
              <a:pPr/>
              <a:t>12/7/2012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6903-CCD6-434C-8FFF-CC761638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FINE-TUNING DATA</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t>IT </a:t>
            </a:r>
            <a:r>
              <a:rPr lang="en-US" i="1" dirty="0" smtClean="0"/>
              <a:t>APPEARS </a:t>
            </a:r>
            <a:r>
              <a:rPr lang="en-US" dirty="0" smtClean="0"/>
              <a:t>THAT THE </a:t>
            </a:r>
            <a:r>
              <a:rPr lang="en-US" dirty="0" smtClean="0">
                <a:latin typeface="Impact" pitchFamily="34" charset="0"/>
              </a:rPr>
              <a:t>CONSTANTS </a:t>
            </a:r>
            <a:r>
              <a:rPr lang="en-US" dirty="0" smtClean="0"/>
              <a:t>(PARAMETERS) OF SOME OF THE KNOWN </a:t>
            </a:r>
            <a:r>
              <a:rPr lang="en-US" b="1" dirty="0" smtClean="0">
                <a:solidFill>
                  <a:srgbClr val="00B050"/>
                </a:solidFill>
                <a:latin typeface="French Script MT" pitchFamily="66" charset="0"/>
              </a:rPr>
              <a:t>LAWS</a:t>
            </a:r>
            <a:r>
              <a:rPr lang="en-US" dirty="0" smtClean="0">
                <a:solidFill>
                  <a:srgbClr val="00B050"/>
                </a:solidFill>
                <a:latin typeface="French Script MT" pitchFamily="66" charset="0"/>
              </a:rPr>
              <a:t> </a:t>
            </a:r>
            <a:r>
              <a:rPr lang="en-US" dirty="0" smtClean="0"/>
              <a:t>OF NATURE ARE “</a:t>
            </a:r>
            <a:r>
              <a:rPr lang="en-US" dirty="0" smtClean="0">
                <a:latin typeface="Arial Narrow" pitchFamily="34" charset="0"/>
              </a:rPr>
              <a:t>FINE-TUNED</a:t>
            </a:r>
            <a:r>
              <a:rPr lang="en-US" dirty="0" smtClean="0"/>
              <a:t>” SO THAT THEY ARE </a:t>
            </a:r>
            <a:r>
              <a:rPr lang="en-US" dirty="0" smtClean="0">
                <a:solidFill>
                  <a:srgbClr val="0070C0"/>
                </a:solidFill>
              </a:rPr>
              <a:t>LIFE-PERMITTING</a:t>
            </a:r>
            <a:r>
              <a:rPr lang="en-US" dirty="0" smtClean="0"/>
              <a:t>.   THIS DOESN’T MEAN THAT </a:t>
            </a:r>
            <a:r>
              <a:rPr lang="en-US" i="1" dirty="0" smtClean="0"/>
              <a:t>SOMEBODY</a:t>
            </a:r>
            <a:r>
              <a:rPr lang="en-US" dirty="0" smtClean="0"/>
              <a:t> FINE-TUNED THEM. </a:t>
            </a:r>
          </a:p>
          <a:p>
            <a:pPr>
              <a:buNone/>
            </a:pPr>
            <a:r>
              <a:rPr lang="en-US" dirty="0" smtClean="0"/>
              <a:t>    ALSO IT APPEARS THAT THE INITIAL CONDITIONS OF THE UNIVERSE,  “THE </a:t>
            </a:r>
            <a:r>
              <a:rPr lang="en-US" sz="3600" dirty="0" smtClean="0"/>
              <a:t>BIG </a:t>
            </a:r>
            <a:r>
              <a:rPr lang="en-US" sz="4000" dirty="0" smtClean="0">
                <a:latin typeface="Impact" pitchFamily="34" charset="0"/>
              </a:rPr>
              <a:t>BANG</a:t>
            </a:r>
            <a:r>
              <a:rPr lang="en-US" dirty="0" smtClean="0"/>
              <a:t>” ARE FINE-TUNED FOR </a:t>
            </a:r>
            <a:r>
              <a:rPr lang="en-US" dirty="0" smtClean="0">
                <a:solidFill>
                  <a:srgbClr val="00B0F0"/>
                </a:solidFill>
              </a:rPr>
              <a:t>LIFE</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THIRD PREMISE:  THE PRIME PRINCIPLE OF CONFIRMATION</a:t>
            </a:r>
            <a:endParaRPr lang="en-US" dirty="0">
              <a:solidFill>
                <a:srgbClr val="FF0000"/>
              </a:solidFill>
            </a:endParaRPr>
          </a:p>
        </p:txBody>
      </p:sp>
      <p:sp>
        <p:nvSpPr>
          <p:cNvPr id="3" name="Content Placeholder 2"/>
          <p:cNvSpPr>
            <a:spLocks noGrp="1"/>
          </p:cNvSpPr>
          <p:nvPr>
            <p:ph idx="1"/>
          </p:nvPr>
        </p:nvSpPr>
        <p:spPr/>
        <p:txBody>
          <a:bodyPr/>
          <a:lstStyle/>
          <a:p>
            <a:r>
              <a:rPr lang="en-US" sz="4800" dirty="0" smtClean="0">
                <a:latin typeface="Impact" pitchFamily="34" charset="0"/>
              </a:rPr>
              <a:t>Premise PPC.</a:t>
            </a:r>
            <a:r>
              <a:rPr lang="en-US" sz="4800" dirty="0" smtClean="0"/>
              <a:t>   An observation  counts in favor of  (more highly confirms)  the hypothesis  under which the observation has the highest probability.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4800" dirty="0" smtClean="0">
                <a:latin typeface="Impact" pitchFamily="34" charset="0"/>
              </a:rPr>
              <a:t>(C)   </a:t>
            </a:r>
            <a:r>
              <a:rPr lang="en-US" sz="4800" dirty="0" smtClean="0"/>
              <a:t>The fine-tuning data provides stronger evidence for the  Theistic Design Hypothesis than for the  atheistic  Single Universe Hypothesis</a:t>
            </a:r>
            <a:endParaRPr lang="en-US" sz="4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a:bodyPr>
          <a:lstStyle/>
          <a:p>
            <a:r>
              <a:rPr lang="en-US" dirty="0" smtClean="0">
                <a:solidFill>
                  <a:srgbClr val="FF0000"/>
                </a:solidFill>
              </a:rPr>
              <a:t>THIS ARGUMENT IS DEDUCTIVELY VALID  </a:t>
            </a:r>
            <a:endParaRPr lang="en-US" dirty="0">
              <a:solidFill>
                <a:srgbClr val="FF0000"/>
              </a:solidFill>
            </a:endParaRPr>
          </a:p>
        </p:txBody>
      </p:sp>
      <p:sp>
        <p:nvSpPr>
          <p:cNvPr id="3" name="Content Placeholder 2"/>
          <p:cNvSpPr>
            <a:spLocks noGrp="1"/>
          </p:cNvSpPr>
          <p:nvPr>
            <p:ph idx="1"/>
          </p:nvPr>
        </p:nvSpPr>
        <p:spPr>
          <a:xfrm>
            <a:off x="457200" y="1981200"/>
            <a:ext cx="8229600" cy="4144963"/>
          </a:xfrm>
        </p:spPr>
        <p:txBody>
          <a:bodyPr/>
          <a:lstStyle/>
          <a:p>
            <a:pPr>
              <a:buNone/>
            </a:pPr>
            <a:r>
              <a:rPr lang="en-US" dirty="0" smtClean="0"/>
              <a:t>   GIVEN THE PREMISES OF THIS ARGUMENT,  WE CAN CONCLUDE THAT THE FINE-TUNING DATA </a:t>
            </a:r>
            <a:r>
              <a:rPr lang="en-US" b="1" dirty="0" smtClean="0"/>
              <a:t>CONFIRMS</a:t>
            </a:r>
            <a:r>
              <a:rPr lang="en-US" dirty="0" smtClean="0"/>
              <a:t>  THEISM  MORE THAN IT CONFIRMS  THE ATHEISTIC SINGLE-UNIVERSE HYPOTHESIS.   ARE THE PREMISES TRUE (OR AT LEAST REASONABLE)?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COLLINS OFFERS SUPPORT FOR THE PREMISES</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dirty="0" smtClean="0"/>
              <a:t>IF WE TAKE THE THEISTIC DESIGN HYPOTHESIS TO BE:</a:t>
            </a:r>
          </a:p>
          <a:p>
            <a:pPr>
              <a:buNone/>
            </a:pPr>
            <a:r>
              <a:rPr lang="en-US" dirty="0" smtClean="0"/>
              <a:t> </a:t>
            </a:r>
            <a:r>
              <a:rPr lang="en-US" dirty="0" smtClean="0">
                <a:latin typeface="Impact" pitchFamily="34" charset="0"/>
              </a:rPr>
              <a:t>(TDH)  </a:t>
            </a:r>
            <a:r>
              <a:rPr lang="en-US" dirty="0" smtClean="0"/>
              <a:t>God is all-good, created the Universe and actualized the laws of nature.</a:t>
            </a:r>
          </a:p>
          <a:p>
            <a:pPr>
              <a:buNone/>
            </a:pPr>
            <a:r>
              <a:rPr lang="en-US" dirty="0" smtClean="0"/>
              <a:t>AND TAKE THIS TOGETHER WITH THE ASSUMPTION:</a:t>
            </a:r>
          </a:p>
          <a:p>
            <a:pPr>
              <a:buNone/>
            </a:pPr>
            <a:r>
              <a:rPr lang="en-US" i="1" u="sng" dirty="0" smtClean="0"/>
              <a:t>The Universe is better with life in it than it would have been without life</a:t>
            </a:r>
            <a:r>
              <a:rPr lang="en-US" u="sng" baseline="30000" dirty="0" smtClean="0"/>
              <a:t>1</a:t>
            </a:r>
            <a:r>
              <a:rPr lang="en-US" dirty="0" smtClean="0"/>
              <a:t>  (THIS IS NOT QUITE THE ASSUMPTION THAT COLLINS MAKES)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 HAVE EMENDED THE PREMISE USED HERE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COLLINS ACTUALLY USES:   “It is good for intelligent conscious beings to exist”.   WHILE THIS MAY BE TRUE, IT DOES NOT REALLY SUFFICE TO PRODUCE AN INDUCTIVELY STRONG ARGUMENT (FOR PREMISE 2 OF THE MAIN ARGUMENT).  THE PREMISE I HAVE ADDED DOES PRODUCE AN INDUCTIVELY STRONG ARGUMENT AND, MOREOVER,  SEEMS REASONABLE (SEE FOOTNOTE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 GET AN </a:t>
            </a:r>
            <a:r>
              <a:rPr lang="en-US" dirty="0" smtClean="0">
                <a:solidFill>
                  <a:srgbClr val="FF0000"/>
                </a:solidFill>
                <a:latin typeface="Impact" pitchFamily="34" charset="0"/>
              </a:rPr>
              <a:t>INDUCTIVELY STRONG </a:t>
            </a:r>
            <a:r>
              <a:rPr lang="en-US" dirty="0" smtClean="0">
                <a:solidFill>
                  <a:srgbClr val="FF0000"/>
                </a:solidFill>
              </a:rPr>
              <a:t>ARGUMENT FOR:</a:t>
            </a:r>
            <a:endParaRPr lang="en-US" dirty="0">
              <a:solidFill>
                <a:srgbClr val="FF0000"/>
              </a:solidFill>
            </a:endParaRPr>
          </a:p>
        </p:txBody>
      </p:sp>
      <p:sp>
        <p:nvSpPr>
          <p:cNvPr id="3" name="Content Placeholder 2"/>
          <p:cNvSpPr>
            <a:spLocks noGrp="1"/>
          </p:cNvSpPr>
          <p:nvPr>
            <p:ph idx="1"/>
          </p:nvPr>
        </p:nvSpPr>
        <p:spPr>
          <a:xfrm>
            <a:off x="457200" y="1524000"/>
            <a:ext cx="8229600" cy="4525963"/>
          </a:xfrm>
        </p:spPr>
        <p:txBody>
          <a:bodyPr>
            <a:normAutofit/>
          </a:bodyPr>
          <a:lstStyle/>
          <a:p>
            <a:pPr>
              <a:buNone/>
            </a:pPr>
            <a:r>
              <a:rPr lang="en-US" sz="5400" dirty="0" smtClean="0">
                <a:latin typeface="Impact" pitchFamily="34" charset="0"/>
              </a:rPr>
              <a:t>(C) </a:t>
            </a:r>
            <a:r>
              <a:rPr lang="en-US" sz="5400" dirty="0" smtClean="0"/>
              <a:t>THE LAWS OF NATURE AND INITIAL CONDITIONS OF THE UNIVERSE ARE FINE-TUNED TO BE LIFE PERMITTING.</a:t>
            </a:r>
            <a:endParaRPr lang="en-US" sz="5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AS FOR THE SECOND PREMISE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COLLINS CLAIMS  (IN EFFECT) THAT THE FOLLOWING ARGUMENT IS NOT INDUCTIVELY STRONG (INDEED, THAT IT IS INDUCTIVELY WEAK).   </a:t>
            </a:r>
            <a:r>
              <a:rPr lang="en-US" dirty="0" smtClean="0">
                <a:latin typeface="Impact" pitchFamily="34" charset="0"/>
              </a:rPr>
              <a:t>PREMISE</a:t>
            </a:r>
            <a:r>
              <a:rPr lang="en-US" dirty="0" smtClean="0"/>
              <a:t>:</a:t>
            </a:r>
          </a:p>
          <a:p>
            <a:pPr>
              <a:buNone/>
            </a:pPr>
            <a:r>
              <a:rPr lang="en-US" dirty="0" smtClean="0"/>
              <a:t>(</a:t>
            </a:r>
            <a:r>
              <a:rPr lang="en-US" dirty="0" smtClean="0">
                <a:latin typeface="Impact" pitchFamily="34" charset="0"/>
              </a:rPr>
              <a:t>UH</a:t>
            </a:r>
            <a:r>
              <a:rPr lang="en-US" dirty="0" smtClean="0"/>
              <a:t>)  THERE IS A SINGLE UNIVERSE AND IT IS A  BRUTE FACT THAT THE LAWS OF NATURE AND INITIAL CONDITIONS ARE AS THEY ARE.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AGAIN THE CONCLUSION</a:t>
            </a:r>
            <a:r>
              <a:rPr lang="en-US" dirty="0" smtClean="0"/>
              <a:t>:</a:t>
            </a:r>
            <a:endParaRPr lang="en-US" dirty="0"/>
          </a:p>
        </p:txBody>
      </p:sp>
      <p:sp>
        <p:nvSpPr>
          <p:cNvPr id="3" name="Content Placeholder 2"/>
          <p:cNvSpPr>
            <a:spLocks noGrp="1"/>
          </p:cNvSpPr>
          <p:nvPr>
            <p:ph idx="1"/>
          </p:nvPr>
        </p:nvSpPr>
        <p:spPr/>
        <p:txBody>
          <a:bodyPr/>
          <a:lstStyle/>
          <a:p>
            <a:r>
              <a:rPr lang="en-US" sz="4000" dirty="0" smtClean="0">
                <a:latin typeface="Impact" pitchFamily="34" charset="0"/>
              </a:rPr>
              <a:t>(C) </a:t>
            </a:r>
            <a:r>
              <a:rPr lang="en-US" sz="4000" dirty="0" smtClean="0"/>
              <a:t>THE LAWS OF NATURE AND INITIAL CONDITIONS OF THE UNIVERSE ARE FINE-TUNED TO BE LIFE PERMITTING.</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solidFill>
                  <a:srgbClr val="FF0000"/>
                </a:solidFill>
              </a:rPr>
              <a:t>BUT </a:t>
            </a:r>
            <a:r>
              <a:rPr lang="en-US" dirty="0" smtClean="0">
                <a:solidFill>
                  <a:srgbClr val="FF0000"/>
                </a:solidFill>
                <a:latin typeface="Impact" pitchFamily="34" charset="0"/>
              </a:rPr>
              <a:t>UH</a:t>
            </a:r>
            <a:r>
              <a:rPr lang="en-US" dirty="0" smtClean="0">
                <a:solidFill>
                  <a:srgbClr val="FF0000"/>
                </a:solidFill>
              </a:rPr>
              <a:t> AS PREMISE DOES NOT PRODUCE AN INDUCTIVELY STRONG </a:t>
            </a:r>
            <a:r>
              <a:rPr lang="en-US" dirty="0" smtClean="0">
                <a:solidFill>
                  <a:srgbClr val="FF0000"/>
                </a:solidFill>
              </a:rPr>
              <a:t>ARGUMENT </a:t>
            </a:r>
            <a:r>
              <a:rPr lang="en-US" dirty="0" smtClean="0">
                <a:solidFill>
                  <a:srgbClr val="FF0000"/>
                </a:solidFill>
              </a:rPr>
              <a:t>FOR THE CONCLUSION:</a:t>
            </a:r>
            <a:endParaRPr lang="en-US" dirty="0">
              <a:solidFill>
                <a:srgbClr val="FF0000"/>
              </a:solidFill>
            </a:endParaRPr>
          </a:p>
        </p:txBody>
      </p:sp>
      <p:sp>
        <p:nvSpPr>
          <p:cNvPr id="3" name="Content Placeholder 2"/>
          <p:cNvSpPr>
            <a:spLocks noGrp="1"/>
          </p:cNvSpPr>
          <p:nvPr>
            <p:ph idx="1"/>
          </p:nvPr>
        </p:nvSpPr>
        <p:spPr>
          <a:xfrm>
            <a:off x="457200" y="2057400"/>
            <a:ext cx="8229600" cy="4572000"/>
          </a:xfrm>
        </p:spPr>
        <p:txBody>
          <a:bodyPr>
            <a:normAutofit/>
          </a:bodyPr>
          <a:lstStyle/>
          <a:p>
            <a:pPr>
              <a:buNone/>
            </a:pPr>
            <a:r>
              <a:rPr lang="en-US" sz="4000" dirty="0" smtClean="0"/>
              <a:t>(</a:t>
            </a:r>
            <a:r>
              <a:rPr lang="en-US" sz="4000" dirty="0" smtClean="0">
                <a:latin typeface="Impact" pitchFamily="34" charset="0"/>
              </a:rPr>
              <a:t>C</a:t>
            </a:r>
            <a:r>
              <a:rPr lang="en-US" sz="4000" dirty="0" smtClean="0"/>
              <a:t>)THE LAWS OF NATURE AND INITIAL CONDITIONS ARE  FINE-TUNED SO AS TO BE LIFE-PERMITTING</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COLLINS CONSIDERS FOUR OBJECTIONS TO THIS ARGUMENT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OBJECTION 1:  MORE FUNDAMENTAL LAWS OBJECTION.</a:t>
            </a:r>
          </a:p>
          <a:p>
            <a:pPr>
              <a:buNone/>
            </a:pPr>
            <a:r>
              <a:rPr lang="en-US" dirty="0" smtClean="0"/>
              <a:t>OBJECTION 2:  OTHER FORMS OF LIFE OBJECTION.</a:t>
            </a:r>
          </a:p>
          <a:p>
            <a:pPr>
              <a:buNone/>
            </a:pPr>
            <a:r>
              <a:rPr lang="en-US" dirty="0" smtClean="0"/>
              <a:t>OBJECTION 3:  ANTHROPIC PRINCIPLE OBJECTION</a:t>
            </a:r>
          </a:p>
          <a:p>
            <a:pPr>
              <a:buNone/>
            </a:pPr>
            <a:r>
              <a:rPr lang="en-US" dirty="0" smtClean="0"/>
              <a:t>OBJECTION 4:  THE “WHO DESIGNED GOD?” OBJECTION.</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LAWS AND </a:t>
            </a:r>
            <a:r>
              <a:rPr lang="en-US" b="1" dirty="0" smtClean="0">
                <a:solidFill>
                  <a:srgbClr val="FF0000"/>
                </a:solidFill>
              </a:rPr>
              <a:t>PARAMETERS</a:t>
            </a:r>
            <a:r>
              <a:rPr lang="en-US" dirty="0" smtClean="0">
                <a:solidFill>
                  <a:srgbClr val="FF0000"/>
                </a:solidFill>
              </a:rPr>
              <a:t> (CONSTANTS)</a:t>
            </a:r>
            <a:br>
              <a:rPr lang="en-US" dirty="0" smtClean="0">
                <a:solidFill>
                  <a:srgbClr val="FF0000"/>
                </a:solidFill>
              </a:rPr>
            </a:br>
            <a:r>
              <a:rPr lang="en-US" dirty="0" smtClean="0">
                <a:solidFill>
                  <a:srgbClr val="FF0000"/>
                </a:solidFill>
              </a:rPr>
              <a:t>THE </a:t>
            </a:r>
            <a:r>
              <a:rPr lang="en-US" b="1" dirty="0" smtClean="0">
                <a:solidFill>
                  <a:srgbClr val="00B050"/>
                </a:solidFill>
                <a:latin typeface="French Script MT" pitchFamily="66" charset="0"/>
              </a:rPr>
              <a:t>LAW</a:t>
            </a:r>
            <a:r>
              <a:rPr lang="en-US" dirty="0" smtClean="0">
                <a:solidFill>
                  <a:srgbClr val="FF0000"/>
                </a:solidFill>
              </a:rPr>
              <a:t> OF </a:t>
            </a:r>
            <a:r>
              <a:rPr lang="en-US" dirty="0" smtClean="0">
                <a:solidFill>
                  <a:srgbClr val="FF0000"/>
                </a:solidFill>
                <a:latin typeface="Impact" pitchFamily="34" charset="0"/>
              </a:rPr>
              <a:t>GRAVITATION</a:t>
            </a:r>
            <a:endParaRPr lang="en-US" dirty="0">
              <a:solidFill>
                <a:srgbClr val="FF0000"/>
              </a:solidFill>
              <a:latin typeface="Impact" pitchFamily="34" charset="0"/>
            </a:endParaRPr>
          </a:p>
        </p:txBody>
      </p:sp>
      <p:pic>
        <p:nvPicPr>
          <p:cNvPr id="4" name="Content Placeholder 3" descr="lAW OF GRAVITY.gif"/>
          <p:cNvPicPr>
            <a:picLocks noGrp="1" noChangeAspect="1"/>
          </p:cNvPicPr>
          <p:nvPr>
            <p:ph idx="1"/>
          </p:nvPr>
        </p:nvPicPr>
        <p:blipFill>
          <a:blip r:embed="rId2" cstate="print"/>
          <a:stretch>
            <a:fillRect/>
          </a:stretch>
        </p:blipFill>
        <p:spPr>
          <a:xfrm>
            <a:off x="1066800" y="1981200"/>
            <a:ext cx="6858000" cy="39624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MORE FUNDAMENTAL LAWS OBJECTION</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“THERE COULD BE A MORE FUNDAMENTAL LAW UNDER WHICH THE CONSTANTS OF THE KNOWN LAWS </a:t>
            </a:r>
            <a:r>
              <a:rPr lang="en-US" i="1" dirty="0" smtClean="0"/>
              <a:t>MUST </a:t>
            </a:r>
            <a:r>
              <a:rPr lang="en-US" dirty="0" smtClean="0"/>
              <a:t> HAVE THESE LIFE-PERMITTING VALUES.”</a:t>
            </a:r>
          </a:p>
          <a:p>
            <a:pPr>
              <a:buNone/>
            </a:pPr>
            <a:r>
              <a:rPr lang="en-US" dirty="0" smtClean="0"/>
              <a:t>COLLINS’S REPLY:  THIS JUST MOVES THE PROBLEM “UP ONE LEVEL”.   IF THE MORE FUNDAMENTAL LAW IS “BRUTE”, THEN WE CAN ARGUE THAT THE FINE-TUNING DATA STILL CONFIRMS THEISM MORE THAN THAT LAW.</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“WHO DESIGNED GOD” OBJECTION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“THE THEISTIC HYPOTHESIS DOES NOT SOLVE THE PROBLEM OF APPARENT DESIGN,  IT JUST TRANSFERS IT UP ONE LEVEL:  WHO DESIGNED GOD?  GOD MUST BE AT LEAST AS COMPLEX AS THE COMPLEXITY OF THE WORLD.”</a:t>
            </a:r>
          </a:p>
          <a:p>
            <a:pPr>
              <a:buNone/>
            </a:pPr>
            <a:r>
              <a:rPr lang="en-US" dirty="0" smtClean="0"/>
              <a:t>COLLINS’S REPLIES:</a:t>
            </a:r>
          </a:p>
          <a:p>
            <a:pPr>
              <a:buNone/>
            </a:pPr>
            <a:r>
              <a:rPr lang="en-US" dirty="0" smtClean="0"/>
              <a:t>(</a:t>
            </a:r>
            <a:r>
              <a:rPr lang="en-US" dirty="0" err="1" smtClean="0"/>
              <a:t>i</a:t>
            </a:r>
            <a:r>
              <a:rPr lang="en-US" dirty="0" smtClean="0"/>
              <a:t>)  IT IS NOT EVIDENT THAT SOMETHING THAT DESIGNS AND PRODUCES A COMPLEX ENTITY MUST BE AT LEAST AS COMPLEX AS THE PRODUCE.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ANYWAY (SAYS COLLINS) THE OBJECTION IS IRRELEVANT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COLLINS’S SECOND REPLY:</a:t>
            </a:r>
          </a:p>
          <a:p>
            <a:pPr>
              <a:buNone/>
            </a:pPr>
            <a:r>
              <a:rPr lang="en-US" dirty="0" smtClean="0"/>
              <a:t>(ii)  THE OBJECTION IS DIRECTED AGAINST A VERSION OF THE DESIGN ARGUMENT THAT PURPORTS TO HAVE A HYPOTHESIS THAT EXPLAINS ALL THE ORGANIZED COMPLEXITY THAT THERE IS.   THE PRESENT ARGUMENT ONLY ARGUES THAT THE THEISTIC HYPOTHESIS BETTER EXPLAINS THE FINE-TUNING OF THE LAWS OF NATURE AND INITIAL CONDITIONS.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OTHER FORMS OF LIFE OBJECTION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“OTHER FORMS OF LIFE MIGHT EXIST EVEN IF THE PARAMETERS OF PHYSICS WERE DIFFERENT.”</a:t>
            </a:r>
          </a:p>
          <a:p>
            <a:pPr>
              <a:buNone/>
            </a:pPr>
            <a:r>
              <a:rPr lang="en-US" dirty="0" smtClean="0"/>
              <a:t>COLLINS’S REPLY:  ALMOST CERTAINLY THE LEVEL OF COMPLEXITY REQUIRED FOR LIFE COULD NOT EXIST IF SUCH THINGS AS GRAVITY,  THE ELECTROMAGNETIC FORCE, THE FORCE OF THE BIG BANG, AND THE RELATIVE MASS OF THE NEUTRON AND PROTONS.  (THERE ARE MANY OTHER EXAMPLES OF FINE-TUNING NECESSARY FOR LIFE).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ANTHROPIC PRINCIPLE OBJECTION</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“THE FINE-TUNING OF THE LAWS OF NATURE AND INITIAL CONDITIONS ARE NOT IMPROBABLE  AT ALL:  IF THERE WEREN’T FINE-TUNING,  WE WOULDN’T BE HERE TO OBSERVE IT!”</a:t>
            </a:r>
          </a:p>
          <a:p>
            <a:pPr>
              <a:buNone/>
            </a:pPr>
            <a:r>
              <a:rPr lang="en-US" dirty="0" smtClean="0"/>
              <a:t>COLLINS  REPLIES:  WE COULD RESTATE THE ARGUMENT SO THAT DATA STATES THAT THE FINE-TUNING IS  EMBODIED, INTELLIGENT BEING PERMITTING – I.E.  PERMITS </a:t>
            </a:r>
            <a:r>
              <a:rPr lang="en-US" i="1" dirty="0" smtClean="0"/>
              <a:t>OUR </a:t>
            </a:r>
            <a:r>
              <a:rPr lang="en-US" dirty="0" smtClean="0"/>
              <a:t>EXISTENCE.</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COLLINS ILLUSTRATES THE RESPONSE</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SUPPOSE ALL THE MARKSMEN MISS ME WHEN I AM IN FRONT OF A FIRING SQUAD.   THE HYPOTHESIS THAT THEY ALL MISSED ME BY CHANCE (OR FOR NO REASON) IS MUCH LESS PROBABLE  ON MY EXISTENCE AS EVIDENCE THAN THE HYPOTHESIS THAT THEY ALL INTENDED TO MISS.  (THOUGHT EXPERIMENT IS DUE TO JOHN LESLIE).</a:t>
            </a:r>
          </a:p>
          <a:p>
            <a:pPr>
              <a:buNone/>
            </a:pPr>
            <a:r>
              <a:rPr lang="en-US" dirty="0" smtClean="0"/>
              <a:t>THE REPLY TO THIS IS OBJECTION (ACCORDING TO COLLINS) IS SIMILAR.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COLLINS THEN CONSIDERS THE ATHEISTIC MANY-UNIVERSES HYPOTHESIS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THE REASONS COLLINS OFFERS FOR “REJECTING” THIS HYPOTHESIS ARE ENTIRELY INDEPENDENT FROM THE MAIN ARGUMENT JUST DISCUSSED.  IN EFFECT, HE IS ARGUING THAT ON CERTAIN OTHER DATAS (THE SECOND LAW OF THERMODYNAMICS,  PROBLEMS EXPLAINING THE EXISTENCE OF “UNIVERSE  GENERATORS”,  THAT THIS IS NOT A “NATURAL EXTRAPOLATION FROM OUR EXPERIENCE”,  THE BEAUTY OF THE LAWS OF NATURE.)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 DO NOT HAVE TIME TO DISCUSS HIS OBJECTIONS TO THIS HYPOTHESIS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COLLINS GIVES FIVE REASONS TO “REJECT” THE ATHESTIC MANY WORLDS HYPOTHESIS.  WE WILL NOT DISCUSS THEM AND THEY WILL NOT BE COVERED ON THE EXAM.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TO AVOID COMPLICATIONS, WE LEAVE SOME DETAILS ASIDE  HERE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NOTE WELL, THAT (AS ALWAYS) WE MUST RESPECT THE  REQUIREMENT OF TOTAL EVIDENCE .  THE ULTIMATE QUESTION IS:  WHAT HAPPENS WHEN WE ADD THE FINE-TUNING DATA TO OUR OTHER EVIDENCE IN FAVOR OF THEISM?</a:t>
            </a:r>
          </a:p>
          <a:p>
            <a:pPr>
              <a:buNone/>
            </a:pPr>
            <a:r>
              <a:rPr lang="en-US" dirty="0" smtClean="0"/>
              <a:t>THIS IS TO BE COMPARED WITH THE DATA (E.G. THE EXISTENCE OF GREAT EVILS) THAT COUNTS AGAINST THEISM.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BIG BANG</a:t>
            </a:r>
            <a:br>
              <a:rPr lang="en-US" dirty="0" smtClean="0">
                <a:solidFill>
                  <a:srgbClr val="FF0000"/>
                </a:solidFill>
              </a:rPr>
            </a:br>
            <a:r>
              <a:rPr lang="en-US" dirty="0" smtClean="0">
                <a:solidFill>
                  <a:srgbClr val="FF0000"/>
                </a:solidFill>
              </a:rPr>
              <a:t> </a:t>
            </a:r>
            <a:r>
              <a:rPr lang="en-US" dirty="0" smtClean="0">
                <a:solidFill>
                  <a:srgbClr val="FF0000"/>
                </a:solidFill>
              </a:rPr>
              <a:t>(13.74 </a:t>
            </a:r>
            <a:r>
              <a:rPr lang="en-US" dirty="0" smtClean="0">
                <a:solidFill>
                  <a:srgbClr val="FF0000"/>
                </a:solidFill>
              </a:rPr>
              <a:t>BILLION YEARS AGO</a:t>
            </a:r>
            <a:r>
              <a:rPr lang="en-US" dirty="0" smtClean="0"/>
              <a:t>)</a:t>
            </a:r>
            <a:endParaRPr lang="en-US" dirty="0"/>
          </a:p>
        </p:txBody>
      </p:sp>
      <p:pic>
        <p:nvPicPr>
          <p:cNvPr id="4" name="Content Placeholder 3" descr="BIG BANG.jpg"/>
          <p:cNvPicPr>
            <a:picLocks noGrp="1" noChangeAspect="1"/>
          </p:cNvPicPr>
          <p:nvPr>
            <p:ph idx="1"/>
          </p:nvPr>
        </p:nvPicPr>
        <p:blipFill>
          <a:blip r:embed="rId2" cstate="print"/>
          <a:stretch>
            <a:fillRect/>
          </a:stretch>
        </p:blipFill>
        <p:spPr>
          <a:xfrm>
            <a:off x="2286000" y="1524000"/>
            <a:ext cx="4724400" cy="4572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STRONG NUCLEAR FORCE</a:t>
            </a:r>
            <a:endParaRPr lang="en-US" dirty="0">
              <a:solidFill>
                <a:srgbClr val="FF0000"/>
              </a:solidFill>
            </a:endParaRPr>
          </a:p>
        </p:txBody>
      </p:sp>
      <p:pic>
        <p:nvPicPr>
          <p:cNvPr id="4" name="Content Placeholder 3" descr="strongforce.gif"/>
          <p:cNvPicPr>
            <a:picLocks noGrp="1" noChangeAspect="1"/>
          </p:cNvPicPr>
          <p:nvPr>
            <p:ph idx="1"/>
          </p:nvPr>
        </p:nvPicPr>
        <p:blipFill>
          <a:blip r:embed="rId2" cstate="print"/>
          <a:stretch>
            <a:fillRect/>
          </a:stretch>
        </p:blipFill>
        <p:spPr>
          <a:xfrm>
            <a:off x="1981200" y="1752600"/>
            <a:ext cx="4876800" cy="38862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GRAVITY</a:t>
            </a:r>
            <a:endParaRPr lang="en-US" dirty="0">
              <a:solidFill>
                <a:srgbClr val="FF0000"/>
              </a:solidFill>
            </a:endParaRPr>
          </a:p>
        </p:txBody>
      </p:sp>
      <p:pic>
        <p:nvPicPr>
          <p:cNvPr id="4" name="Content Placeholder 3" descr="GRAVITY.jpg"/>
          <p:cNvPicPr>
            <a:picLocks noGrp="1" noChangeAspect="1"/>
          </p:cNvPicPr>
          <p:nvPr>
            <p:ph idx="1"/>
          </p:nvPr>
        </p:nvPicPr>
        <p:blipFill>
          <a:blip r:embed="rId2" cstate="print"/>
          <a:stretch>
            <a:fillRect/>
          </a:stretch>
        </p:blipFill>
        <p:spPr>
          <a:xfrm>
            <a:off x="1981200" y="1752600"/>
            <a:ext cx="5638800" cy="3886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RELATIVE MASS OF NEUTRON AND PROTON</a:t>
            </a:r>
            <a:endParaRPr lang="en-US" dirty="0">
              <a:solidFill>
                <a:srgbClr val="FF0000"/>
              </a:solidFill>
            </a:endParaRPr>
          </a:p>
        </p:txBody>
      </p:sp>
      <p:pic>
        <p:nvPicPr>
          <p:cNvPr id="4" name="Content Placeholder 3" descr="protneut.jpg"/>
          <p:cNvPicPr>
            <a:picLocks noGrp="1" noChangeAspect="1"/>
          </p:cNvPicPr>
          <p:nvPr>
            <p:ph idx="1"/>
          </p:nvPr>
        </p:nvPicPr>
        <p:blipFill>
          <a:blip r:embed="rId2" cstate="print"/>
          <a:stretch>
            <a:fillRect/>
          </a:stretch>
        </p:blipFill>
        <p:spPr>
          <a:xfrm>
            <a:off x="1600200" y="1295400"/>
            <a:ext cx="6096000" cy="5334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ELECTROMAGNETIC FORCE</a:t>
            </a:r>
            <a:endParaRPr lang="en-US" dirty="0">
              <a:solidFill>
                <a:srgbClr val="FF0000"/>
              </a:solidFill>
            </a:endParaRPr>
          </a:p>
        </p:txBody>
      </p:sp>
      <p:pic>
        <p:nvPicPr>
          <p:cNvPr id="4" name="Content Placeholder 3" descr="ELECTROMAGNETIC.jpg"/>
          <p:cNvPicPr>
            <a:picLocks noGrp="1" noChangeAspect="1"/>
          </p:cNvPicPr>
          <p:nvPr>
            <p:ph idx="1"/>
          </p:nvPr>
        </p:nvPicPr>
        <p:blipFill>
          <a:blip r:embed="rId2" cstate="print"/>
          <a:stretch>
            <a:fillRect/>
          </a:stretch>
        </p:blipFill>
        <p:spPr>
          <a:xfrm>
            <a:off x="1905000" y="1219200"/>
            <a:ext cx="5486400" cy="51054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solidFill>
                  <a:srgbClr val="FF0000"/>
                </a:solidFill>
              </a:rPr>
              <a:t>THE </a:t>
            </a:r>
            <a:r>
              <a:rPr lang="en-US" b="1" dirty="0" smtClean="0">
                <a:solidFill>
                  <a:srgbClr val="FF0000"/>
                </a:solidFill>
              </a:rPr>
              <a:t>MAIN </a:t>
            </a:r>
            <a:r>
              <a:rPr lang="en-US" dirty="0" smtClean="0">
                <a:solidFill>
                  <a:srgbClr val="FF0000"/>
                </a:solidFill>
              </a:rPr>
              <a:t>ARGUMENT COLLINS OFFERS USES THE FOLLOWING PRINCIPLE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latin typeface="Impact" pitchFamily="34" charset="0"/>
              </a:rPr>
              <a:t>PPC</a:t>
            </a:r>
            <a:r>
              <a:rPr lang="en-US" dirty="0" smtClean="0"/>
              <a:t>. </a:t>
            </a:r>
            <a:r>
              <a:rPr lang="en-US" dirty="0" smtClean="0"/>
              <a:t>An observation  counts in favor of  (more highly confirms)  the hypothesis  under which the observation has the highest probability.</a:t>
            </a:r>
          </a:p>
          <a:p>
            <a:pPr>
              <a:buNone/>
            </a:pPr>
            <a:endParaRPr lang="en-US" dirty="0" smtClean="0"/>
          </a:p>
          <a:p>
            <a:pPr>
              <a:buNone/>
            </a:pPr>
            <a:r>
              <a:rPr lang="en-US" dirty="0" smtClean="0"/>
              <a:t>COLLINS ILLUSTRATES THIS PRINCIPLE WITH VARIOUS EXAMPLES.   IT CAN BE SHOWN TO BE A CONSEQUENCE OF THE AXIOMS OF PROBABILITY THEORY.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MAIN FINE-TUNING ARGUMENT:  FIRST TWO PREMISES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4000" dirty="0" smtClean="0">
                <a:latin typeface="Impact" pitchFamily="34" charset="0"/>
              </a:rPr>
              <a:t>Premise 1</a:t>
            </a:r>
            <a:r>
              <a:rPr lang="en-US" sz="4000" dirty="0" smtClean="0"/>
              <a:t>.  The existence of the fine-tuning is not improbable under Theistic  Design Hypothesis.</a:t>
            </a:r>
          </a:p>
          <a:p>
            <a:r>
              <a:rPr lang="en-US" sz="4000" dirty="0" smtClean="0">
                <a:latin typeface="Impact" pitchFamily="34" charset="0"/>
              </a:rPr>
              <a:t>Premise 2</a:t>
            </a:r>
            <a:r>
              <a:rPr lang="en-US" sz="4000" dirty="0" smtClean="0"/>
              <a:t>.  The existence of the fine-tuning is very improbable under the atheistic  Single (Unique)  Universe Hypothesis  (p. 150)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3214</TotalTime>
  <Words>1207</Words>
  <Application>Microsoft Office PowerPoint</Application>
  <PresentationFormat>On-screen Show (4:3)</PresentationFormat>
  <Paragraphs>70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THE FINE-TUNING DATA</vt:lpstr>
      <vt:lpstr>LAWS AND PARAMETERS (CONSTANTS) THE LAW OF GRAVITATION</vt:lpstr>
      <vt:lpstr>THE BIG BANG  (13.74 BILLION YEARS AGO)</vt:lpstr>
      <vt:lpstr>THE STRONG NUCLEAR FORCE</vt:lpstr>
      <vt:lpstr>GRAVITY</vt:lpstr>
      <vt:lpstr>RELATIVE MASS OF NEUTRON AND PROTON</vt:lpstr>
      <vt:lpstr>ELECTROMAGNETIC FORCE</vt:lpstr>
      <vt:lpstr>THE MAIN ARGUMENT COLLINS OFFERS USES THE FOLLOWING PRINCIPLE</vt:lpstr>
      <vt:lpstr>THE MAIN FINE-TUNING ARGUMENT:  FIRST TWO PREMISES</vt:lpstr>
      <vt:lpstr>THIRD PREMISE:  THE PRIME PRINCIPLE OF CONFIRMATION</vt:lpstr>
      <vt:lpstr>CONCLUSION</vt:lpstr>
      <vt:lpstr>THIS ARGUMENT IS DEDUCTIVELY VALID  </vt:lpstr>
      <vt:lpstr>COLLINS OFFERS SUPPORT FOR THE PREMISES</vt:lpstr>
      <vt:lpstr>WE HAVE EMENDED THE PREMISE USED HERE</vt:lpstr>
      <vt:lpstr>WE GET AN INDUCTIVELY STRONG ARGUMENT FOR:</vt:lpstr>
      <vt:lpstr>AS FOR THE SECOND PREMISE</vt:lpstr>
      <vt:lpstr>AGAIN THE CONCLUSION:</vt:lpstr>
      <vt:lpstr>BUT UH AS PREMISE DOES NOT PRODUCE AN INDUCTIVELY STRONG ARGUMENT FOR THE CONCLUSION:</vt:lpstr>
      <vt:lpstr>COLLINS CONSIDERS FOUR OBJECTIONS TO THIS ARGUMENT</vt:lpstr>
      <vt:lpstr>THE MORE FUNDAMENTAL LAWS OBJECTION</vt:lpstr>
      <vt:lpstr>THE “WHO DESIGNED GOD” OBJECTION</vt:lpstr>
      <vt:lpstr>ANYWAY (SAYS COLLINS) THE OBJECTION IS IRRELEVANT</vt:lpstr>
      <vt:lpstr>THE OTHER FORMS OF LIFE OBJECTION</vt:lpstr>
      <vt:lpstr>ANTHROPIC PRINCIPLE OBJECTION</vt:lpstr>
      <vt:lpstr>COLLINS ILLUSTRATES THE RESPONSE</vt:lpstr>
      <vt:lpstr>COLLINS THEN CONSIDERS THE ATHEISTIC MANY-UNIVERSES HYPOTHESIS</vt:lpstr>
      <vt:lpstr>WE DO NOT HAVE TIME TO DISCUSS HIS OBJECTIONS TO THIS HYPOTHESIS</vt:lpstr>
      <vt:lpstr>TO AVOID COMPLICATIONS, WE LEAVE SOME DETAILS ASIDE  HERE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WILL TO BELIEVE</dc:title>
  <dc:creator>Curtis Anthony Anderson</dc:creator>
  <cp:lastModifiedBy>user</cp:lastModifiedBy>
  <cp:revision>148</cp:revision>
  <dcterms:created xsi:type="dcterms:W3CDTF">2012-11-21T18:30:47Z</dcterms:created>
  <dcterms:modified xsi:type="dcterms:W3CDTF">2012-12-07T23:18:00Z</dcterms:modified>
</cp:coreProperties>
</file>