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64" r:id="rId2"/>
    <p:sldId id="294" r:id="rId3"/>
    <p:sldId id="289" r:id="rId4"/>
    <p:sldId id="291" r:id="rId5"/>
    <p:sldId id="292" r:id="rId6"/>
    <p:sldId id="293" r:id="rId7"/>
    <p:sldId id="295" r:id="rId8"/>
    <p:sldId id="296" r:id="rId9"/>
    <p:sldId id="298" r:id="rId10"/>
    <p:sldId id="297" r:id="rId11"/>
    <p:sldId id="299" r:id="rId12"/>
    <p:sldId id="300" r:id="rId13"/>
    <p:sldId id="301" r:id="rId14"/>
    <p:sldId id="302" r:id="rId15"/>
    <p:sldId id="303" r:id="rId16"/>
    <p:sldId id="304" r:id="rId17"/>
    <p:sldId id="308" r:id="rId18"/>
    <p:sldId id="305" r:id="rId19"/>
    <p:sldId id="306" r:id="rId20"/>
    <p:sldId id="30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729" autoAdjust="0"/>
    <p:restoredTop sz="94647" autoAdjust="0"/>
  </p:normalViewPr>
  <p:slideViewPr>
    <p:cSldViewPr>
      <p:cViewPr>
        <p:scale>
          <a:sx n="100" d="100"/>
          <a:sy n="100" d="100"/>
        </p:scale>
        <p:origin x="-96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8A67D-8C08-4143-94EA-B8058BEFB8C9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12EBA-0D9A-48AC-BDF3-A2F8DA3520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Intentions only go so</a:t>
            </a:r>
            <a:r>
              <a:rPr lang="en-US" baseline="0" dirty="0" smtClean="0"/>
              <a:t> far.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2EBA-0D9A-48AC-BDF3-A2F8DA35200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2EBA-0D9A-48AC-BDF3-A2F8DA35200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27FFE1F-4B3A-4B14-A834-CFA819443BA2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07665CE-11BD-4E2F-B40A-AC6F5369D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FE1F-4B3A-4B14-A834-CFA819443BA2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65CE-11BD-4E2F-B40A-AC6F5369D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FE1F-4B3A-4B14-A834-CFA819443BA2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65CE-11BD-4E2F-B40A-AC6F5369D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27FFE1F-4B3A-4B14-A834-CFA819443BA2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07665CE-11BD-4E2F-B40A-AC6F5369D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27FFE1F-4B3A-4B14-A834-CFA819443BA2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07665CE-11BD-4E2F-B40A-AC6F5369D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FE1F-4B3A-4B14-A834-CFA819443BA2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65CE-11BD-4E2F-B40A-AC6F5369D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FE1F-4B3A-4B14-A834-CFA819443BA2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65CE-11BD-4E2F-B40A-AC6F5369D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27FFE1F-4B3A-4B14-A834-CFA819443BA2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07665CE-11BD-4E2F-B40A-AC6F5369D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FE1F-4B3A-4B14-A834-CFA819443BA2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65CE-11BD-4E2F-B40A-AC6F5369D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27FFE1F-4B3A-4B14-A834-CFA819443BA2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07665CE-11BD-4E2F-B40A-AC6F5369D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27FFE1F-4B3A-4B14-A834-CFA819443BA2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07665CE-11BD-4E2F-B40A-AC6F5369D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27FFE1F-4B3A-4B14-A834-CFA819443BA2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07665CE-11BD-4E2F-B40A-AC6F5369D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3622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Today’s Lecture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600200"/>
            <a:ext cx="2362200" cy="609601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algn="ctr"/>
            <a:r>
              <a:rPr lang="en-US" sz="2600" dirty="0" smtClean="0"/>
              <a:t>1/9/09</a:t>
            </a:r>
            <a:endParaRPr lang="en-US" sz="2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24200" y="762000"/>
            <a:ext cx="5638800" cy="5638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Soundness</a:t>
            </a:r>
          </a:p>
          <a:p>
            <a:endParaRPr lang="en-US" sz="2000" dirty="0" smtClean="0"/>
          </a:p>
          <a:p>
            <a:r>
              <a:rPr lang="en-US" sz="2000" dirty="0" smtClean="0"/>
              <a:t>Famous Valid forms</a:t>
            </a:r>
          </a:p>
          <a:p>
            <a:endParaRPr lang="en-US" sz="2000" dirty="0" smtClean="0"/>
          </a:p>
          <a:p>
            <a:r>
              <a:rPr lang="en-US" sz="2000" dirty="0" smtClean="0"/>
              <a:t>Counter-examples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276600"/>
            <a:ext cx="1905000" cy="3068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Valid argument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There are an indefinite number of </a:t>
            </a:r>
            <a:r>
              <a:rPr lang="en-US" i="1" dirty="0" smtClean="0"/>
              <a:t>substitution instances </a:t>
            </a:r>
            <a:r>
              <a:rPr lang="en-US" dirty="0" smtClean="0"/>
              <a:t>of this general form.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2819400"/>
            <a:ext cx="76962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/>
              <a:t>A </a:t>
            </a:r>
            <a:r>
              <a:rPr lang="en-US" sz="2400" b="1" dirty="0" smtClean="0"/>
              <a:t>substitution instance </a:t>
            </a:r>
            <a:r>
              <a:rPr lang="en-US" sz="2400" dirty="0" smtClean="0"/>
              <a:t>of an argument form is an argument that results from uniformly replacing the variables in that form with statements. 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4572000"/>
            <a:ext cx="7696200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/>
              <a:t>A </a:t>
            </a:r>
            <a:r>
              <a:rPr lang="en-US" sz="2400" b="1" dirty="0" smtClean="0"/>
              <a:t>valid argument form </a:t>
            </a:r>
            <a:r>
              <a:rPr lang="en-US" sz="2400" dirty="0" smtClean="0"/>
              <a:t>is one in which every substitution instance is a valid argument.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sub. Instance of modus ponens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My cat’s breath smells. </a:t>
            </a:r>
          </a:p>
          <a:p>
            <a:pPr>
              <a:buNone/>
            </a:pPr>
            <a:r>
              <a:rPr lang="en-US" dirty="0" smtClean="0"/>
              <a:t>If my cat’s breath smells, then my cat’s breath smells like cat food.</a:t>
            </a:r>
          </a:p>
          <a:p>
            <a:pPr>
              <a:buNone/>
            </a:pPr>
            <a:r>
              <a:rPr lang="en-US" dirty="0" smtClean="0"/>
              <a:t>Therefore, my cat’s breath smells like cat food.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Content Placeholder 4" descr="ralphnose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029200" y="2008220"/>
            <a:ext cx="1981200" cy="34773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Modus </a:t>
            </a:r>
            <a:r>
              <a:rPr lang="en-US" dirty="0" err="1" smtClean="0"/>
              <a:t>tollens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Compare these two arguments: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AutoNum type="arabicParenBoth"/>
            </a:pPr>
            <a:r>
              <a:rPr lang="en-US" dirty="0" smtClean="0"/>
              <a:t>If the litmus paper turns green, then the solution contains acid.</a:t>
            </a:r>
          </a:p>
          <a:p>
            <a:pPr marL="457200" indent="-457200">
              <a:buAutoNum type="arabicParenBoth"/>
            </a:pPr>
            <a:r>
              <a:rPr lang="en-US" dirty="0" smtClean="0"/>
              <a:t>Its false that the solution contains acid.</a:t>
            </a:r>
            <a:endParaRPr lang="en-US" dirty="0" smtClean="0"/>
          </a:p>
          <a:p>
            <a:pPr marL="457200" indent="-457200">
              <a:buAutoNum type="arabicParenBoth"/>
            </a:pPr>
            <a:r>
              <a:rPr lang="en-US" dirty="0" smtClean="0"/>
              <a:t>Thus, </a:t>
            </a:r>
            <a:r>
              <a:rPr lang="en-US" dirty="0" smtClean="0"/>
              <a:t>the litmus paper does not turn green.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457200" indent="-457200">
              <a:buAutoNum type="arabicParenBoth"/>
            </a:pPr>
            <a:r>
              <a:rPr lang="en-US" dirty="0" smtClean="0"/>
              <a:t>If </a:t>
            </a:r>
            <a:r>
              <a:rPr lang="en-US" dirty="0" smtClean="0"/>
              <a:t>today is Tuesday, </a:t>
            </a:r>
            <a:r>
              <a:rPr lang="en-US" dirty="0" smtClean="0"/>
              <a:t>then </a:t>
            </a:r>
            <a:r>
              <a:rPr lang="en-US" dirty="0" smtClean="0"/>
              <a:t>tomorrow is Wednesday.</a:t>
            </a:r>
            <a:endParaRPr lang="en-US" dirty="0" smtClean="0"/>
          </a:p>
          <a:p>
            <a:pPr marL="457200" indent="-457200">
              <a:buAutoNum type="arabicParenBoth"/>
            </a:pPr>
            <a:r>
              <a:rPr lang="en-US" dirty="0" smtClean="0"/>
              <a:t>Its false that tomorrow is Wednesday.</a:t>
            </a:r>
            <a:endParaRPr lang="en-US" dirty="0" smtClean="0"/>
          </a:p>
          <a:p>
            <a:pPr marL="457200" indent="-457200">
              <a:buAutoNum type="arabicParenBoth"/>
            </a:pPr>
            <a:r>
              <a:rPr lang="en-US" dirty="0" smtClean="0"/>
              <a:t>Thus, </a:t>
            </a:r>
            <a:r>
              <a:rPr lang="en-US" dirty="0" smtClean="0"/>
              <a:t>today is not Tuesday.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495800" y="2057400"/>
            <a:ext cx="3657600" cy="4572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They both have the following form: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If P then not Q.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n</a:t>
            </a:r>
            <a:r>
              <a:rPr lang="en-US" sz="3600" dirty="0" smtClean="0"/>
              <a:t>ot Q.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Therefore not P.</a:t>
            </a:r>
            <a:endParaRPr lang="en-US" sz="36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</a:t>
            </a:r>
            <a:r>
              <a:rPr lang="en-US" dirty="0" smtClean="0"/>
              <a:t>here P and Q are variables that stand for complete statements.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Hypothetical syllogism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Compare these two arguments: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AutoNum type="arabicParenBoth"/>
            </a:pPr>
            <a:r>
              <a:rPr lang="en-US" dirty="0" smtClean="0"/>
              <a:t>If </a:t>
            </a:r>
            <a:r>
              <a:rPr lang="en-US" dirty="0" smtClean="0"/>
              <a:t>grass is green, then something is green.</a:t>
            </a:r>
            <a:endParaRPr lang="en-US" dirty="0" smtClean="0"/>
          </a:p>
          <a:p>
            <a:pPr marL="457200" indent="-457200">
              <a:buAutoNum type="arabicParenBoth"/>
            </a:pPr>
            <a:r>
              <a:rPr lang="en-US" dirty="0" smtClean="0"/>
              <a:t>If something is green, then something is colored.</a:t>
            </a:r>
            <a:endParaRPr lang="en-US" dirty="0" smtClean="0"/>
          </a:p>
          <a:p>
            <a:pPr marL="457200" indent="-457200">
              <a:buAutoNum type="arabicParenBoth"/>
            </a:pPr>
            <a:r>
              <a:rPr lang="en-US" dirty="0" smtClean="0"/>
              <a:t>So, if grass is green, then something is colored.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457200" indent="-457200">
              <a:buAutoNum type="arabicParenBoth"/>
            </a:pPr>
            <a:r>
              <a:rPr lang="en-US" dirty="0" smtClean="0"/>
              <a:t>If the universe is 15 billion years old, then the universe is a finite age.</a:t>
            </a:r>
            <a:endParaRPr lang="en-US" dirty="0" smtClean="0"/>
          </a:p>
          <a:p>
            <a:pPr marL="457200" indent="-457200">
              <a:buAutoNum type="arabicParenBoth"/>
            </a:pPr>
            <a:r>
              <a:rPr lang="en-US" dirty="0" smtClean="0"/>
              <a:t>If the universe is a finite age, then there was a first moment of time.</a:t>
            </a:r>
            <a:endParaRPr lang="en-US" dirty="0" smtClean="0"/>
          </a:p>
          <a:p>
            <a:pPr marL="457200" indent="-457200">
              <a:buAutoNum type="arabicParenBoth"/>
            </a:pPr>
            <a:r>
              <a:rPr lang="en-US" dirty="0" smtClean="0"/>
              <a:t>If the universe is 15 billion years old, then there was a first moment of time.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495800" y="2057400"/>
            <a:ext cx="3657600" cy="4572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They both have the following form: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If P then Q.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If Q then 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Thus, if P then R.</a:t>
            </a:r>
            <a:endParaRPr lang="en-US" sz="36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</a:t>
            </a:r>
            <a:r>
              <a:rPr lang="en-US" dirty="0" smtClean="0"/>
              <a:t>here P, Q, and R are variables that stand for complete statements.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Disjunctive syllogism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Compare these two arguments: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Font typeface="Wingdings 2"/>
              <a:buAutoNum type="arabicParenBoth"/>
            </a:pPr>
            <a:r>
              <a:rPr lang="en-US" dirty="0" smtClean="0"/>
              <a:t>Either apples </a:t>
            </a:r>
            <a:r>
              <a:rPr lang="en-US" dirty="0" smtClean="0"/>
              <a:t>are rocks or lemons are blue.</a:t>
            </a:r>
          </a:p>
          <a:p>
            <a:pPr marL="457200" indent="-457200">
              <a:buAutoNum type="arabicParenBoth"/>
            </a:pPr>
            <a:r>
              <a:rPr lang="en-US" dirty="0" smtClean="0"/>
              <a:t>Its false that apples are rocks.</a:t>
            </a:r>
          </a:p>
          <a:p>
            <a:pPr marL="457200" indent="-457200">
              <a:buAutoNum type="arabicParenBoth"/>
            </a:pPr>
            <a:r>
              <a:rPr lang="en-US" dirty="0" smtClean="0"/>
              <a:t>So, lemons are blue.</a:t>
            </a:r>
          </a:p>
          <a:p>
            <a:pPr>
              <a:buNone/>
            </a:pPr>
            <a:endParaRPr lang="en-US" sz="2000" dirty="0" smtClean="0"/>
          </a:p>
          <a:p>
            <a:pPr marL="457200" indent="-457200">
              <a:buAutoNum type="arabicParenBoth"/>
            </a:pPr>
            <a:r>
              <a:rPr lang="en-US" dirty="0" smtClean="0"/>
              <a:t>Either we ride on Saturday or we hike on Sunday.</a:t>
            </a:r>
          </a:p>
          <a:p>
            <a:pPr marL="457200" indent="-457200">
              <a:buAutoNum type="arabicParenBoth"/>
            </a:pPr>
            <a:r>
              <a:rPr lang="en-US" dirty="0" smtClean="0"/>
              <a:t>We do not hike on Sunday.</a:t>
            </a:r>
          </a:p>
          <a:p>
            <a:pPr marL="457200" indent="-457200">
              <a:buAutoNum type="arabicParenBoth"/>
            </a:pPr>
            <a:r>
              <a:rPr lang="en-US" dirty="0" smtClean="0"/>
              <a:t>So we ride on Saturday.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495800" y="2057400"/>
            <a:ext cx="3657600" cy="4572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They both have the following form: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/>
              <a:t>Either P or Q.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/>
              <a:t>Not Q.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/>
              <a:t>So, P.</a:t>
            </a:r>
            <a:endParaRPr lang="en-US" sz="29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</a:t>
            </a:r>
            <a:r>
              <a:rPr lang="en-US" dirty="0" smtClean="0"/>
              <a:t>here P and Q are variables that stand for complete statements.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Constructive dilemma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3962400" cy="45720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Either your joke was cruel or it was very funny.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your joke was cruel, then I ought to stop laughing.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your joke was very funny,  then I should shake your hand.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Thus, I ought to stop laughing or I should shake your hand.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495800" y="2057400"/>
            <a:ext cx="3657600" cy="4572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Constructive </a:t>
            </a:r>
            <a:r>
              <a:rPr lang="en-US" dirty="0" err="1" smtClean="0"/>
              <a:t>d</a:t>
            </a:r>
            <a:r>
              <a:rPr lang="en-US" dirty="0" err="1" smtClean="0"/>
              <a:t>illemas</a:t>
            </a:r>
            <a:r>
              <a:rPr lang="en-US" dirty="0" smtClean="0"/>
              <a:t> have the following form: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/>
              <a:t>Either P or Q.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/>
              <a:t>If P then 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/>
              <a:t>If Q then 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/>
              <a:t>So, either R or S.</a:t>
            </a:r>
            <a:endParaRPr lang="en-US" sz="29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</a:t>
            </a:r>
            <a:r>
              <a:rPr lang="en-US" dirty="0" smtClean="0"/>
              <a:t>here P and Q are variables that stand for complete statements.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Constructive dilemma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3962400" cy="45720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Either </a:t>
            </a:r>
            <a:r>
              <a:rPr lang="en-US" dirty="0" smtClean="0">
                <a:solidFill>
                  <a:schemeClr val="accent4"/>
                </a:solidFill>
              </a:rPr>
              <a:t>your joke was cruel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/>
                </a:solidFill>
              </a:rPr>
              <a:t>your joke was very funny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 smtClean="0">
                <a:solidFill>
                  <a:schemeClr val="accent4"/>
                </a:solidFill>
              </a:rPr>
              <a:t>your joke was cruel</a:t>
            </a:r>
            <a:r>
              <a:rPr lang="en-US" dirty="0" smtClean="0"/>
              <a:t>, then </a:t>
            </a:r>
            <a:r>
              <a:rPr lang="en-US" dirty="0" smtClean="0">
                <a:solidFill>
                  <a:srgbClr val="00B050"/>
                </a:solidFill>
              </a:rPr>
              <a:t>I ought to stop laughing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 smtClean="0">
                <a:solidFill>
                  <a:schemeClr val="accent1"/>
                </a:solidFill>
              </a:rPr>
              <a:t>your joke was very funny</a:t>
            </a:r>
            <a:r>
              <a:rPr lang="en-US" dirty="0" smtClean="0"/>
              <a:t>,  then </a:t>
            </a:r>
            <a:r>
              <a:rPr lang="en-US" dirty="0" smtClean="0">
                <a:solidFill>
                  <a:srgbClr val="FF0000"/>
                </a:solidFill>
              </a:rPr>
              <a:t>I should shake your hand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Thus, </a:t>
            </a:r>
            <a:r>
              <a:rPr lang="en-US" dirty="0" smtClean="0">
                <a:solidFill>
                  <a:srgbClr val="00B050"/>
                </a:solidFill>
              </a:rPr>
              <a:t>I ought to stop laughing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I should shake your hand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495800" y="2057400"/>
            <a:ext cx="3657600" cy="4572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Constructive </a:t>
            </a:r>
            <a:r>
              <a:rPr lang="en-US" dirty="0" err="1" smtClean="0"/>
              <a:t>d</a:t>
            </a:r>
            <a:r>
              <a:rPr lang="en-US" dirty="0" err="1" smtClean="0"/>
              <a:t>illemas</a:t>
            </a:r>
            <a:r>
              <a:rPr lang="en-US" dirty="0" smtClean="0"/>
              <a:t> have the following form: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/>
              <a:t>Either </a:t>
            </a:r>
            <a:r>
              <a:rPr lang="en-US" sz="2900" dirty="0" smtClean="0">
                <a:solidFill>
                  <a:schemeClr val="accent4"/>
                </a:solidFill>
              </a:rPr>
              <a:t>P</a:t>
            </a:r>
            <a:r>
              <a:rPr lang="en-US" sz="2900" dirty="0" smtClean="0"/>
              <a:t> or </a:t>
            </a:r>
            <a:r>
              <a:rPr lang="en-US" sz="2900" dirty="0" smtClean="0">
                <a:solidFill>
                  <a:schemeClr val="accent1"/>
                </a:solidFill>
              </a:rPr>
              <a:t>Q</a:t>
            </a:r>
            <a:r>
              <a:rPr lang="en-US" sz="29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/>
              <a:t>If </a:t>
            </a:r>
            <a:r>
              <a:rPr lang="en-US" sz="2900" dirty="0" smtClean="0">
                <a:solidFill>
                  <a:schemeClr val="accent4"/>
                </a:solidFill>
              </a:rPr>
              <a:t>P</a:t>
            </a:r>
            <a:r>
              <a:rPr lang="en-US" sz="2900" dirty="0" smtClean="0"/>
              <a:t> then </a:t>
            </a:r>
            <a:r>
              <a:rPr lang="en-US" sz="2900" dirty="0" smtClean="0">
                <a:solidFill>
                  <a:srgbClr val="00B050"/>
                </a:solidFill>
              </a:rPr>
              <a:t>R</a:t>
            </a:r>
            <a:r>
              <a:rPr lang="en-US" sz="29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/>
              <a:t>If </a:t>
            </a:r>
            <a:r>
              <a:rPr lang="en-US" sz="2900" dirty="0" smtClean="0">
                <a:solidFill>
                  <a:schemeClr val="accent1"/>
                </a:solidFill>
              </a:rPr>
              <a:t>Q</a:t>
            </a:r>
            <a:r>
              <a:rPr lang="en-US" sz="2900" dirty="0" smtClean="0"/>
              <a:t> then </a:t>
            </a:r>
            <a:r>
              <a:rPr lang="en-US" sz="2900" dirty="0" smtClean="0">
                <a:solidFill>
                  <a:srgbClr val="FF0000"/>
                </a:solidFill>
              </a:rPr>
              <a:t>S</a:t>
            </a:r>
            <a:r>
              <a:rPr lang="en-US" sz="29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/>
              <a:t>So, either </a:t>
            </a:r>
            <a:r>
              <a:rPr lang="en-US" sz="2900" dirty="0" smtClean="0">
                <a:solidFill>
                  <a:srgbClr val="00B050"/>
                </a:solidFill>
              </a:rPr>
              <a:t>R</a:t>
            </a:r>
            <a:r>
              <a:rPr lang="en-US" sz="2900" dirty="0" smtClean="0"/>
              <a:t> or </a:t>
            </a:r>
            <a:r>
              <a:rPr lang="en-US" sz="2900" dirty="0" smtClean="0">
                <a:solidFill>
                  <a:srgbClr val="FF0000"/>
                </a:solidFill>
              </a:rPr>
              <a:t>S</a:t>
            </a:r>
            <a:r>
              <a:rPr lang="en-US" sz="2900" dirty="0" smtClean="0"/>
              <a:t>.</a:t>
            </a:r>
            <a:endParaRPr lang="en-US" sz="29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</a:t>
            </a:r>
            <a:r>
              <a:rPr lang="en-US" dirty="0" smtClean="0"/>
              <a:t>here P and Q are variables that stand for complete statements.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Famous logical forms 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971800" y="228600"/>
            <a:ext cx="2743200" cy="632764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 smtClean="0"/>
              <a:t>P then Q.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Therefore Q.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P then not Q.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not Q.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Therefore not P.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P then Q.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Q then 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Thus, if P then R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Either P or Q.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not </a:t>
            </a:r>
            <a:r>
              <a:rPr lang="en-US" dirty="0" smtClean="0"/>
              <a:t>Q.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So, P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Either P or Q.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P then 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Q then 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So, either R or S.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609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Modus Ponens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752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Modus </a:t>
            </a:r>
            <a:r>
              <a:rPr lang="en-US" dirty="0" err="1" smtClean="0"/>
              <a:t>Tollens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819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Hypothetical Syllogism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114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Disjunctive Syllogism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54102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Constructive Dilemma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609600"/>
            <a:ext cx="1524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Counterexamples: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Statements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295400"/>
            <a:ext cx="2057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Uma</a:t>
            </a:r>
            <a:r>
              <a:rPr lang="en-US" dirty="0" smtClean="0"/>
              <a:t> Thurman is a ninja, then she is stealthy.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It’s not true that </a:t>
            </a:r>
            <a:r>
              <a:rPr lang="en-US" dirty="0" err="1" smtClean="0"/>
              <a:t>Uma</a:t>
            </a:r>
            <a:r>
              <a:rPr lang="en-US" dirty="0" smtClean="0"/>
              <a:t> is a ninja.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So, </a:t>
            </a:r>
            <a:r>
              <a:rPr lang="en-US" dirty="0" err="1" smtClean="0"/>
              <a:t>Uma</a:t>
            </a:r>
            <a:r>
              <a:rPr lang="en-US" dirty="0" smtClean="0"/>
              <a:t> is not stealthy.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First, extract the logical form. Use capital letters to stand for statements, leaving the logical connectives as they are: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If P, then Q.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Not P.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Therefore, not Q.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371600"/>
            <a:ext cx="2857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77800" dist="38100" dir="2700000" sx="103000" sy="103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Validity </a:t>
            </a:r>
            <a:r>
              <a:rPr lang="en-US" sz="1400" dirty="0" smtClean="0"/>
              <a:t>(</a:t>
            </a:r>
            <a:r>
              <a:rPr lang="en-US" sz="1400" dirty="0" smtClean="0"/>
              <a:t>AGAIN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667000"/>
            <a:ext cx="7696200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/>
              <a:t>A </a:t>
            </a:r>
            <a:r>
              <a:rPr lang="en-US" sz="2800" b="1" dirty="0" smtClean="0"/>
              <a:t>valid</a:t>
            </a:r>
            <a:r>
              <a:rPr lang="en-US" sz="2800" dirty="0" smtClean="0"/>
              <a:t> argument is one in which it is necessary that, </a:t>
            </a:r>
            <a:r>
              <a:rPr lang="en-US" sz="2800" i="1" dirty="0" smtClean="0"/>
              <a:t>if</a:t>
            </a:r>
            <a:r>
              <a:rPr lang="en-US" sz="2800" dirty="0" smtClean="0"/>
              <a:t> the premises are true, then the conclusion is true.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If P, then Q.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Not P.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Therefore, not Q.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Next, come up with statements to plug in uniformly for P and Q so that</a:t>
            </a:r>
          </a:p>
          <a:p>
            <a:r>
              <a:rPr lang="en-US" dirty="0" smtClean="0"/>
              <a:t>the premises are true</a:t>
            </a:r>
          </a:p>
          <a:p>
            <a:r>
              <a:rPr lang="en-US" dirty="0" smtClean="0"/>
              <a:t>the conclusion is false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50292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u="sng" dirty="0" smtClean="0"/>
              <a:t>Here is one instance:</a:t>
            </a:r>
          </a:p>
          <a:p>
            <a:pPr algn="ctr">
              <a:buNone/>
            </a:pPr>
            <a:endParaRPr lang="en-US" u="sng" dirty="0" smtClean="0"/>
          </a:p>
          <a:p>
            <a:pPr>
              <a:buNone/>
            </a:pPr>
            <a:r>
              <a:rPr lang="en-US" dirty="0" smtClean="0"/>
              <a:t>For P let’s plug in “We live in San Francisco.”</a:t>
            </a:r>
          </a:p>
          <a:p>
            <a:pPr>
              <a:buNone/>
            </a:pPr>
            <a:r>
              <a:rPr lang="en-US" dirty="0" smtClean="0"/>
              <a:t>For Q let’s plug in “We live in California.”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If </a:t>
            </a:r>
            <a:r>
              <a:rPr lang="en-US" dirty="0" smtClean="0"/>
              <a:t>we </a:t>
            </a:r>
            <a:r>
              <a:rPr lang="en-US" dirty="0" smtClean="0"/>
              <a:t>live in </a:t>
            </a:r>
            <a:r>
              <a:rPr lang="en-US" dirty="0" smtClean="0"/>
              <a:t>SF, </a:t>
            </a:r>
            <a:r>
              <a:rPr lang="en-US" dirty="0" smtClean="0"/>
              <a:t>then </a:t>
            </a:r>
            <a:r>
              <a:rPr lang="en-US" dirty="0" smtClean="0"/>
              <a:t>we live in CA. </a:t>
            </a:r>
            <a:r>
              <a:rPr lang="en-US" sz="1500" dirty="0" smtClean="0"/>
              <a:t>(TRUE)</a:t>
            </a:r>
            <a:endParaRPr lang="en-US" sz="1500" dirty="0" smtClean="0"/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It’s false that we </a:t>
            </a:r>
            <a:r>
              <a:rPr lang="en-US" dirty="0" smtClean="0"/>
              <a:t>live in </a:t>
            </a:r>
            <a:r>
              <a:rPr lang="en-US" dirty="0" smtClean="0"/>
              <a:t>SF. </a:t>
            </a:r>
            <a:r>
              <a:rPr lang="en-US" sz="1500" dirty="0" smtClean="0"/>
              <a:t>(TRUE)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Therefore, </a:t>
            </a:r>
            <a:r>
              <a:rPr lang="en-US" dirty="0" smtClean="0"/>
              <a:t>it’s false that we live in CA. </a:t>
            </a:r>
            <a:r>
              <a:rPr lang="en-US" sz="1500" dirty="0" smtClean="0"/>
              <a:t>(FALSE)</a:t>
            </a:r>
            <a:endParaRPr lang="en-US" sz="15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905000"/>
            <a:ext cx="8503920" cy="129235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If an argument is valid and the premises are true, then the argument is sound.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3200400"/>
            <a:ext cx="838200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/>
              <a:t>A </a:t>
            </a:r>
            <a:r>
              <a:rPr lang="en-US" sz="2800" b="1" dirty="0" smtClean="0"/>
              <a:t>sound </a:t>
            </a:r>
            <a:r>
              <a:rPr lang="en-US" sz="2800" dirty="0" smtClean="0"/>
              <a:t>argument is a valid argument in which all of the premises are true.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4724400"/>
            <a:ext cx="6553200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		</a:t>
            </a:r>
          </a:p>
          <a:p>
            <a:pPr algn="ctr"/>
            <a:r>
              <a:rPr lang="en-US" sz="2800" dirty="0" smtClean="0"/>
              <a:t>Valid + All True Premises = Sound</a:t>
            </a:r>
          </a:p>
          <a:p>
            <a:pPr algn="ctr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 of sound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AutoNum type="arabicParenBoth"/>
            </a:pPr>
            <a:r>
              <a:rPr lang="en-US" sz="2000" dirty="0" smtClean="0"/>
              <a:t>If Christian Bale played the Joker, then the actor who played the Joker is still alive.</a:t>
            </a:r>
            <a:endParaRPr lang="en-US" sz="2000" dirty="0" smtClean="0"/>
          </a:p>
          <a:p>
            <a:pPr marL="457200" indent="-457200">
              <a:buAutoNum type="arabicParenBoth"/>
            </a:pPr>
            <a:r>
              <a:rPr lang="en-US" sz="2000" dirty="0" smtClean="0"/>
              <a:t>It is false that the actor who played the Joker is still alive.</a:t>
            </a:r>
            <a:endParaRPr lang="en-US" sz="2000" dirty="0" smtClean="0"/>
          </a:p>
          <a:p>
            <a:pPr marL="457200" indent="-457200">
              <a:buAutoNum type="arabicParenBoth"/>
            </a:pPr>
            <a:r>
              <a:rPr lang="en-US" sz="2000" dirty="0" smtClean="0"/>
              <a:t>Therefore, </a:t>
            </a:r>
            <a:r>
              <a:rPr lang="en-US" sz="2000" dirty="0" smtClean="0"/>
              <a:t>Christian Bale did not play the Joker. 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Both"/>
            </a:pPr>
            <a:endParaRPr lang="en-US" dirty="0" smtClean="0"/>
          </a:p>
          <a:p>
            <a:pPr marL="457200" indent="-457200">
              <a:buAutoNum type="arabicParenBoth"/>
            </a:pPr>
            <a:endParaRPr lang="en-US" dirty="0" smtClean="0"/>
          </a:p>
          <a:p>
            <a:pPr marL="457200" indent="-457200">
              <a:buAutoNum type="arabicParenBoth"/>
            </a:pPr>
            <a:r>
              <a:rPr lang="en-US" sz="2000" dirty="0" smtClean="0"/>
              <a:t>Either </a:t>
            </a:r>
            <a:r>
              <a:rPr lang="en-US" sz="2000" dirty="0" err="1" smtClean="0"/>
              <a:t>Obama</a:t>
            </a:r>
            <a:r>
              <a:rPr lang="en-US" sz="2000" dirty="0" smtClean="0"/>
              <a:t> </a:t>
            </a:r>
            <a:r>
              <a:rPr lang="en-US" sz="2000" dirty="0" smtClean="0"/>
              <a:t>won the democratic primary or Hilary Clinton won the democratic primary.</a:t>
            </a:r>
            <a:endParaRPr lang="en-US" sz="2000" dirty="0" smtClean="0"/>
          </a:p>
          <a:p>
            <a:pPr marL="457200" indent="-457200">
              <a:buAutoNum type="arabicParenBoth"/>
            </a:pPr>
            <a:r>
              <a:rPr lang="en-US" sz="2000" dirty="0" smtClean="0"/>
              <a:t>Hilary Clinton did not win the democratic primary.</a:t>
            </a:r>
            <a:endParaRPr lang="en-US" sz="2000" dirty="0" smtClean="0"/>
          </a:p>
          <a:p>
            <a:pPr marL="457200" indent="-457200">
              <a:buAutoNum type="arabicParenBoth"/>
            </a:pPr>
            <a:r>
              <a:rPr lang="en-US" sz="2000" dirty="0" smtClean="0"/>
              <a:t>Thus, </a:t>
            </a:r>
            <a:r>
              <a:rPr lang="en-US" sz="2000" dirty="0" err="1" smtClean="0"/>
              <a:t>Obama</a:t>
            </a:r>
            <a:r>
              <a:rPr lang="en-US" sz="2000" dirty="0" smtClean="0"/>
              <a:t> won the democratic </a:t>
            </a:r>
            <a:r>
              <a:rPr lang="en-US" sz="2000" dirty="0" smtClean="0"/>
              <a:t>primary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Valid? Sound?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905000"/>
            <a:ext cx="4038600" cy="20574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arenBoth"/>
            </a:pPr>
            <a:r>
              <a:rPr lang="en-US" dirty="0" smtClean="0"/>
              <a:t>Today is Thursday or the earth rests on the shell of a giant turtle.</a:t>
            </a:r>
            <a:endParaRPr lang="en-US" dirty="0" smtClean="0"/>
          </a:p>
          <a:p>
            <a:pPr marL="457200" indent="-457200">
              <a:buAutoNum type="arabicParenBoth"/>
            </a:pPr>
            <a:r>
              <a:rPr lang="en-US" dirty="0" smtClean="0"/>
              <a:t>The earth does not rest on the shell of a giant turtle.</a:t>
            </a:r>
            <a:endParaRPr lang="en-US" dirty="0" smtClean="0"/>
          </a:p>
          <a:p>
            <a:pPr marL="457200" indent="-457200">
              <a:buAutoNum type="arabicParenBoth"/>
            </a:pPr>
            <a:r>
              <a:rPr lang="en-US" dirty="0" smtClean="0"/>
              <a:t>Therefore, </a:t>
            </a:r>
            <a:r>
              <a:rPr lang="en-US" dirty="0" smtClean="0"/>
              <a:t>today is Thursday.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2438400"/>
            <a:ext cx="4038600" cy="27432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arenBoth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Uma</a:t>
            </a:r>
            <a:r>
              <a:rPr lang="en-US" dirty="0" smtClean="0"/>
              <a:t> Thurman is a ninja, then she is stealthy.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Uma</a:t>
            </a:r>
            <a:r>
              <a:rPr lang="en-US" dirty="0" smtClean="0"/>
              <a:t> is not a ninja.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So, </a:t>
            </a:r>
            <a:r>
              <a:rPr lang="en-US" dirty="0" err="1" smtClean="0"/>
              <a:t>Uma</a:t>
            </a:r>
            <a:r>
              <a:rPr lang="en-US" dirty="0" smtClean="0"/>
              <a:t> is not stealthy. 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267200"/>
            <a:ext cx="4038600" cy="1828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AutoNum type="arabicParenBoth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it rained last night, then my car is wet.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AutoNum type="arabicParenBoth"/>
              <a:tabLst/>
              <a:defRPr/>
            </a:pPr>
            <a:r>
              <a:rPr lang="en-US" sz="2100" dirty="0" smtClean="0"/>
              <a:t>My car is wet.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AutoNum type="arabicParenBoth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Thus, it rained last night.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7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Valid? Sound?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905000"/>
            <a:ext cx="4038600" cy="1524000"/>
          </a:xfrm>
        </p:spPr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en-US" sz="2100" dirty="0" smtClean="0"/>
              <a:t>Reptiles are robots.</a:t>
            </a:r>
          </a:p>
          <a:p>
            <a:pPr marL="457200" indent="-457200">
              <a:buAutoNum type="arabicParenBoth"/>
            </a:pPr>
            <a:r>
              <a:rPr lang="en-US" sz="2100" dirty="0" smtClean="0"/>
              <a:t>Snow is green.</a:t>
            </a:r>
          </a:p>
          <a:p>
            <a:pPr marL="457200" indent="-457200">
              <a:buAutoNum type="arabicParenBoth"/>
            </a:pPr>
            <a:r>
              <a:rPr lang="en-US" sz="2100" dirty="0" smtClean="0"/>
              <a:t>Therefore, 2 + 2 =4.</a:t>
            </a:r>
            <a:endParaRPr lang="en-US" sz="21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Both"/>
            </a:pPr>
            <a:endParaRPr lang="en-US" dirty="0" smtClean="0"/>
          </a:p>
          <a:p>
            <a:pPr marL="457200" indent="-457200">
              <a:buAutoNum type="arabicParenBoth"/>
            </a:pPr>
            <a:endParaRPr lang="en-US" dirty="0" smtClean="0"/>
          </a:p>
          <a:p>
            <a:pPr marL="457200" indent="-457200">
              <a:buAutoNum type="arabicParenBoth"/>
            </a:pPr>
            <a:r>
              <a:rPr lang="en-US" sz="2100" dirty="0" smtClean="0"/>
              <a:t>Caesar sneezed on his wedding night.</a:t>
            </a:r>
            <a:endParaRPr lang="en-US" sz="2100" dirty="0" smtClean="0"/>
          </a:p>
          <a:p>
            <a:pPr marL="457200" indent="-457200">
              <a:buAutoNum type="arabicParenBoth"/>
            </a:pPr>
            <a:r>
              <a:rPr lang="en-US" sz="2100" dirty="0" smtClean="0"/>
              <a:t>Caesar sneezed on his wedding </a:t>
            </a:r>
            <a:r>
              <a:rPr lang="en-US" sz="2100" dirty="0" smtClean="0"/>
              <a:t>night only if someone sneezed on Caesar’s wedding night.</a:t>
            </a:r>
            <a:endParaRPr lang="en-US" sz="2100" dirty="0" smtClean="0"/>
          </a:p>
          <a:p>
            <a:pPr marL="457200" indent="-457200">
              <a:buAutoNum type="arabicParenBoth"/>
            </a:pPr>
            <a:r>
              <a:rPr lang="en-US" sz="2100" dirty="0" smtClean="0"/>
              <a:t>Thus</a:t>
            </a:r>
            <a:r>
              <a:rPr lang="en-US" sz="2100" dirty="0" smtClean="0"/>
              <a:t>, </a:t>
            </a:r>
            <a:r>
              <a:rPr lang="en-US" sz="2100" dirty="0" smtClean="0"/>
              <a:t>someone sneezed on Caesar’s wedding night.</a:t>
            </a:r>
            <a:endParaRPr lang="en-US" sz="21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657600"/>
            <a:ext cx="4267200" cy="30480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AutoNum type="arabicParenBoth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possessing </a:t>
            </a:r>
            <a:r>
              <a:rPr kumimoji="0" lang="en-US" sz="2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human brain is required for having mentality, then my cat doesn’t have mentality. 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AutoNum type="arabicParenBoth"/>
              <a:tabLst/>
              <a:defRPr/>
            </a:pPr>
            <a:r>
              <a:rPr lang="en-US" sz="2500" dirty="0" smtClean="0"/>
              <a:t>But my cat does have mentality.</a:t>
            </a:r>
            <a:endParaRPr lang="en-US" sz="2500" dirty="0" smtClean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AutoNum type="arabicParenBoth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Thus,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false that possessing a human</a:t>
            </a:r>
            <a:r>
              <a:rPr kumimoji="0" lang="en-US" sz="2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brain is required for having mentality.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Famous Valid </a:t>
            </a:r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466850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sz="2500" b="1" i="1" dirty="0" smtClean="0"/>
              <a:t>Modus Ponens</a:t>
            </a:r>
          </a:p>
          <a:p>
            <a:r>
              <a:rPr lang="en-US" sz="2500" b="1" i="1" dirty="0" smtClean="0"/>
              <a:t>Modus </a:t>
            </a:r>
            <a:r>
              <a:rPr lang="en-US" sz="2500" b="1" i="1" dirty="0" err="1" smtClean="0"/>
              <a:t>Tollens</a:t>
            </a:r>
            <a:endParaRPr lang="en-US" sz="2500" b="1" i="1" dirty="0" smtClean="0"/>
          </a:p>
          <a:p>
            <a:r>
              <a:rPr lang="en-US" sz="2500" b="1" i="1" dirty="0" smtClean="0"/>
              <a:t>Hypothetical Syllogism</a:t>
            </a:r>
          </a:p>
          <a:p>
            <a:r>
              <a:rPr lang="en-US" sz="2500" b="1" i="1" dirty="0" smtClean="0"/>
              <a:t>Disjunctive Syllogism</a:t>
            </a:r>
          </a:p>
          <a:p>
            <a:r>
              <a:rPr lang="en-US" sz="2500" b="1" i="1" dirty="0" smtClean="0"/>
              <a:t>Constructive Dilemma</a:t>
            </a:r>
          </a:p>
        </p:txBody>
      </p:sp>
      <p:pic>
        <p:nvPicPr>
          <p:cNvPr id="7" name="Content Placeholder 6" descr="CON1664.jpg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3810000" y="1295400"/>
            <a:ext cx="3386008" cy="18209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1200000" algn="ctr" rotWithShape="0">
              <a:srgbClr val="000000">
                <a:alpha val="43137"/>
              </a:srgb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Modus ponens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Compare these two arguments: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AutoNum type="arabicParenBoth"/>
            </a:pPr>
            <a:r>
              <a:rPr lang="en-US" dirty="0" smtClean="0"/>
              <a:t>If the litmus paper turns green, then the solution contains acid.</a:t>
            </a:r>
          </a:p>
          <a:p>
            <a:pPr marL="457200" indent="-457200">
              <a:buAutoNum type="arabicParenBoth"/>
            </a:pPr>
            <a:r>
              <a:rPr lang="en-US" dirty="0" smtClean="0"/>
              <a:t>The litmus paper turns green.</a:t>
            </a:r>
          </a:p>
          <a:p>
            <a:pPr marL="457200" indent="-457200">
              <a:buAutoNum type="arabicParenBoth"/>
            </a:pPr>
            <a:r>
              <a:rPr lang="en-US" dirty="0" smtClean="0"/>
              <a:t>Thus, the solution contains acid.</a:t>
            </a:r>
          </a:p>
          <a:p>
            <a:pPr>
              <a:buNone/>
            </a:pPr>
            <a:endParaRPr lang="en-US" sz="2100" dirty="0" smtClean="0"/>
          </a:p>
          <a:p>
            <a:pPr marL="457200" indent="-457200">
              <a:buAutoNum type="arabicParenBoth"/>
            </a:pPr>
            <a:r>
              <a:rPr lang="en-US" dirty="0" smtClean="0"/>
              <a:t>If </a:t>
            </a:r>
            <a:r>
              <a:rPr lang="en-US" dirty="0" smtClean="0"/>
              <a:t>today is Friday, </a:t>
            </a:r>
            <a:r>
              <a:rPr lang="en-US" dirty="0" smtClean="0"/>
              <a:t>then </a:t>
            </a:r>
            <a:r>
              <a:rPr lang="en-US" dirty="0" smtClean="0"/>
              <a:t>tomorrow is Saturday.</a:t>
            </a:r>
            <a:endParaRPr lang="en-US" dirty="0" smtClean="0"/>
          </a:p>
          <a:p>
            <a:pPr marL="457200" indent="-457200">
              <a:buAutoNum type="arabicParenBoth"/>
            </a:pPr>
            <a:r>
              <a:rPr lang="en-US" dirty="0" smtClean="0"/>
              <a:t>Today is Friday.</a:t>
            </a:r>
            <a:endParaRPr lang="en-US" dirty="0" smtClean="0"/>
          </a:p>
          <a:p>
            <a:pPr marL="457200" indent="-457200">
              <a:buAutoNum type="arabicParenBoth"/>
            </a:pPr>
            <a:r>
              <a:rPr lang="en-US" dirty="0" smtClean="0"/>
              <a:t>Thus, </a:t>
            </a:r>
            <a:r>
              <a:rPr lang="en-US" dirty="0" smtClean="0"/>
              <a:t>tomorrow is Saturday.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267200" y="1828800"/>
            <a:ext cx="3657600" cy="4572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They both have the following form: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700" dirty="0" smtClean="0"/>
              <a:t>If P then Q.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700" dirty="0" smtClean="0"/>
              <a:t>P.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700" dirty="0" smtClean="0"/>
              <a:t>Therefore Q.</a:t>
            </a:r>
            <a:endParaRPr lang="en-US" sz="27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</a:t>
            </a:r>
            <a:r>
              <a:rPr lang="en-US" dirty="0" smtClean="0"/>
              <a:t>here P and Q are variables that stand for complete statements.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Modus ponens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Compare these two arguments: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AutoNum type="arabicParenBoth"/>
            </a:pPr>
            <a:r>
              <a:rPr lang="en-US" dirty="0" smtClean="0"/>
              <a:t>If </a:t>
            </a:r>
            <a:r>
              <a:rPr lang="en-US" dirty="0" smtClean="0">
                <a:solidFill>
                  <a:schemeClr val="accent2"/>
                </a:solidFill>
              </a:rPr>
              <a:t>the litmus paper turns green</a:t>
            </a:r>
            <a:r>
              <a:rPr lang="en-US" dirty="0" smtClean="0"/>
              <a:t>, then </a:t>
            </a:r>
            <a:r>
              <a:rPr lang="en-US" dirty="0" smtClean="0">
                <a:solidFill>
                  <a:schemeClr val="accent4"/>
                </a:solidFill>
              </a:rPr>
              <a:t>the solution contains acid</a:t>
            </a:r>
            <a:r>
              <a:rPr lang="en-US" dirty="0" smtClean="0"/>
              <a:t>.</a:t>
            </a:r>
          </a:p>
          <a:p>
            <a:pPr marL="457200" indent="-457200">
              <a:buAutoNum type="arabicParenBoth"/>
            </a:pPr>
            <a:r>
              <a:rPr lang="en-US" dirty="0" smtClean="0">
                <a:solidFill>
                  <a:schemeClr val="accent2"/>
                </a:solidFill>
              </a:rPr>
              <a:t>The litmus paper turns green</a:t>
            </a:r>
            <a:r>
              <a:rPr lang="en-US" dirty="0" smtClean="0"/>
              <a:t>.</a:t>
            </a:r>
          </a:p>
          <a:p>
            <a:pPr marL="457200" indent="-457200">
              <a:buAutoNum type="arabicParenBoth"/>
            </a:pPr>
            <a:r>
              <a:rPr lang="en-US" dirty="0" smtClean="0"/>
              <a:t>Thus, </a:t>
            </a:r>
            <a:r>
              <a:rPr lang="en-US" dirty="0" smtClean="0">
                <a:solidFill>
                  <a:schemeClr val="accent4"/>
                </a:solidFill>
              </a:rPr>
              <a:t>the solution contains acid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AutoNum type="arabicParenBoth"/>
            </a:pPr>
            <a:r>
              <a:rPr lang="en-US" dirty="0" smtClean="0"/>
              <a:t>If </a:t>
            </a:r>
            <a:r>
              <a:rPr lang="en-US" dirty="0" smtClean="0">
                <a:solidFill>
                  <a:schemeClr val="accent2"/>
                </a:solidFill>
              </a:rPr>
              <a:t>today is Friday</a:t>
            </a:r>
            <a:r>
              <a:rPr lang="en-US" dirty="0" smtClean="0"/>
              <a:t>, </a:t>
            </a:r>
            <a:r>
              <a:rPr lang="en-US" dirty="0" smtClean="0"/>
              <a:t>then </a:t>
            </a:r>
            <a:r>
              <a:rPr lang="en-US" dirty="0" smtClean="0">
                <a:solidFill>
                  <a:schemeClr val="accent4"/>
                </a:solidFill>
              </a:rPr>
              <a:t>tomorrow is Saturday</a:t>
            </a:r>
            <a:r>
              <a:rPr lang="en-US" dirty="0" smtClean="0"/>
              <a:t>.</a:t>
            </a:r>
            <a:endParaRPr lang="en-US" dirty="0" smtClean="0"/>
          </a:p>
          <a:p>
            <a:pPr marL="457200" indent="-457200">
              <a:buAutoNum type="arabicParenBoth"/>
            </a:pPr>
            <a:r>
              <a:rPr lang="en-US" dirty="0" smtClean="0">
                <a:solidFill>
                  <a:schemeClr val="accent2"/>
                </a:solidFill>
              </a:rPr>
              <a:t>Today is Friday</a:t>
            </a:r>
            <a:r>
              <a:rPr lang="en-US" dirty="0" smtClean="0"/>
              <a:t>.</a:t>
            </a:r>
            <a:endParaRPr lang="en-US" dirty="0" smtClean="0"/>
          </a:p>
          <a:p>
            <a:pPr marL="457200" indent="-457200">
              <a:buAutoNum type="arabicParenBoth"/>
            </a:pPr>
            <a:r>
              <a:rPr lang="en-US" dirty="0" smtClean="0"/>
              <a:t>Thus, </a:t>
            </a:r>
            <a:r>
              <a:rPr lang="en-US" dirty="0" smtClean="0">
                <a:solidFill>
                  <a:schemeClr val="accent4"/>
                </a:solidFill>
              </a:rPr>
              <a:t>tomorrow is Saturday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343400" y="2057400"/>
            <a:ext cx="3657600" cy="4572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They both have the following form: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If </a:t>
            </a:r>
            <a:r>
              <a:rPr lang="en-US" sz="3200" dirty="0" smtClean="0">
                <a:solidFill>
                  <a:schemeClr val="accent2"/>
                </a:solidFill>
              </a:rPr>
              <a:t>P</a:t>
            </a:r>
            <a:r>
              <a:rPr lang="en-US" sz="3200" dirty="0" smtClean="0"/>
              <a:t> then </a:t>
            </a:r>
            <a:r>
              <a:rPr lang="en-US" sz="3200" dirty="0" smtClean="0">
                <a:solidFill>
                  <a:schemeClr val="accent4"/>
                </a:solidFill>
              </a:rPr>
              <a:t>Q</a:t>
            </a:r>
            <a:r>
              <a:rPr lang="en-US" sz="3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chemeClr val="accent2"/>
                </a:solidFill>
              </a:rPr>
              <a:t>P</a:t>
            </a:r>
            <a:r>
              <a:rPr lang="en-US" sz="3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Therefore </a:t>
            </a:r>
            <a:r>
              <a:rPr lang="en-US" sz="3200" dirty="0" smtClean="0">
                <a:solidFill>
                  <a:schemeClr val="accent4"/>
                </a:solidFill>
              </a:rPr>
              <a:t>Q</a:t>
            </a:r>
            <a:r>
              <a:rPr lang="en-US" sz="3200" dirty="0" smtClean="0"/>
              <a:t>.</a:t>
            </a:r>
            <a:endParaRPr lang="en-US" sz="32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</a:t>
            </a:r>
            <a:r>
              <a:rPr lang="en-US" dirty="0" smtClean="0"/>
              <a:t>here P and Q are variables that stand for complete statements.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259</TotalTime>
  <Words>1363</Words>
  <Application>Microsoft Office PowerPoint</Application>
  <PresentationFormat>On-screen Show (4:3)</PresentationFormat>
  <Paragraphs>240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Oriel</vt:lpstr>
      <vt:lpstr> Today’s Lecture</vt:lpstr>
      <vt:lpstr>Validity (AGAIN)</vt:lpstr>
      <vt:lpstr>soundness</vt:lpstr>
      <vt:lpstr>Examples of sound arguments</vt:lpstr>
      <vt:lpstr>Valid? Sound?</vt:lpstr>
      <vt:lpstr>Valid? Sound?</vt:lpstr>
      <vt:lpstr>5 Famous Valid forms</vt:lpstr>
      <vt:lpstr>Modus ponens</vt:lpstr>
      <vt:lpstr>Modus ponens</vt:lpstr>
      <vt:lpstr>Valid argument forms</vt:lpstr>
      <vt:lpstr>A sub. Instance of modus ponens</vt:lpstr>
      <vt:lpstr>Modus tollens</vt:lpstr>
      <vt:lpstr>Hypothetical syllogism</vt:lpstr>
      <vt:lpstr>Disjunctive syllogism</vt:lpstr>
      <vt:lpstr>Constructive dilemma</vt:lpstr>
      <vt:lpstr>Constructive dilemma</vt:lpstr>
      <vt:lpstr>Famous logical forms summary</vt:lpstr>
      <vt:lpstr>Counterexamples:</vt:lpstr>
      <vt:lpstr>An example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Today’s Lecture</dc:title>
  <dc:creator>Chandler</dc:creator>
  <cp:lastModifiedBy>Chandler</cp:lastModifiedBy>
  <cp:revision>39</cp:revision>
  <dcterms:created xsi:type="dcterms:W3CDTF">2009-01-09T01:12:44Z</dcterms:created>
  <dcterms:modified xsi:type="dcterms:W3CDTF">2009-01-09T05:32:09Z</dcterms:modified>
</cp:coreProperties>
</file>