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9"/>
  </p:notesMasterIdLst>
  <p:sldIdLst>
    <p:sldId id="264" r:id="rId2"/>
    <p:sldId id="265" r:id="rId3"/>
    <p:sldId id="263" r:id="rId4"/>
    <p:sldId id="266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1" r:id="rId17"/>
    <p:sldId id="280" r:id="rId18"/>
    <p:sldId id="288" r:id="rId19"/>
    <p:sldId id="290" r:id="rId20"/>
    <p:sldId id="293" r:id="rId21"/>
    <p:sldId id="284" r:id="rId22"/>
    <p:sldId id="283" r:id="rId23"/>
    <p:sldId id="285" r:id="rId24"/>
    <p:sldId id="286" r:id="rId25"/>
    <p:sldId id="289" r:id="rId26"/>
    <p:sldId id="291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623" autoAdjust="0"/>
    <p:restoredTop sz="94647" autoAdjust="0"/>
  </p:normalViewPr>
  <p:slideViewPr>
    <p:cSldViewPr>
      <p:cViewPr>
        <p:scale>
          <a:sx n="100" d="100"/>
          <a:sy n="100" d="100"/>
        </p:scale>
        <p:origin x="-918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EBAC5C-924B-4008-BB42-E3442D2553A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D5F8C0-9593-4383-A97E-7ADF82A431BC}">
      <dgm:prSet/>
      <dgm:spPr>
        <a:solidFill>
          <a:schemeClr val="tx2"/>
        </a:solidFill>
      </dgm:spPr>
      <dgm:t>
        <a:bodyPr/>
        <a:lstStyle/>
        <a:p>
          <a:pPr rtl="0"/>
          <a:r>
            <a:rPr lang="en-US" dirty="0" smtClean="0"/>
            <a:t>A </a:t>
          </a:r>
          <a:r>
            <a:rPr lang="en-US" b="1" dirty="0" smtClean="0">
              <a:solidFill>
                <a:schemeClr val="tx1"/>
              </a:solidFill>
            </a:rPr>
            <a:t>deductive argument </a:t>
          </a:r>
          <a:r>
            <a:rPr lang="en-US" dirty="0" smtClean="0"/>
            <a:t>is one in which the premises are intended to </a:t>
          </a:r>
          <a:r>
            <a:rPr lang="en-US" i="1" dirty="0" smtClean="0"/>
            <a:t>guarantee</a:t>
          </a:r>
          <a:r>
            <a:rPr lang="en-US" dirty="0" smtClean="0"/>
            <a:t> the conclusion. </a:t>
          </a:r>
          <a:endParaRPr lang="en-US" dirty="0"/>
        </a:p>
      </dgm:t>
    </dgm:pt>
    <dgm:pt modelId="{87643FB0-BF58-48E0-B08B-AA0599000C9F}" type="parTrans" cxnId="{5FD92AA1-4F44-40F0-99DB-C8235D7679FC}">
      <dgm:prSet/>
      <dgm:spPr/>
      <dgm:t>
        <a:bodyPr/>
        <a:lstStyle/>
        <a:p>
          <a:endParaRPr lang="en-US"/>
        </a:p>
      </dgm:t>
    </dgm:pt>
    <dgm:pt modelId="{14E38C7A-8FB9-420D-992A-ABA17B053EB1}" type="sibTrans" cxnId="{5FD92AA1-4F44-40F0-99DB-C8235D7679FC}">
      <dgm:prSet/>
      <dgm:spPr/>
      <dgm:t>
        <a:bodyPr/>
        <a:lstStyle/>
        <a:p>
          <a:endParaRPr lang="en-US"/>
        </a:p>
      </dgm:t>
    </dgm:pt>
    <dgm:pt modelId="{41A21049-4466-4E75-8AC1-97129F277D16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/>
            <a:t>An </a:t>
          </a:r>
          <a:r>
            <a:rPr lang="en-US" b="1" dirty="0" smtClean="0">
              <a:solidFill>
                <a:schemeClr val="tx1"/>
              </a:solidFill>
            </a:rPr>
            <a:t>inductive argument </a:t>
          </a:r>
          <a:r>
            <a:rPr lang="en-US" dirty="0" smtClean="0"/>
            <a:t>is one in which the premises are intended to make the conclusion </a:t>
          </a:r>
          <a:r>
            <a:rPr lang="en-US" i="1" dirty="0" smtClean="0"/>
            <a:t>probable</a:t>
          </a:r>
          <a:r>
            <a:rPr lang="en-US" dirty="0" smtClean="0"/>
            <a:t>, without guaranteeing it.   (pg 3 of </a:t>
          </a:r>
          <a:r>
            <a:rPr lang="en-US" i="1" dirty="0" smtClean="0"/>
            <a:t>TPOL</a:t>
          </a:r>
          <a:r>
            <a:rPr lang="en-US" dirty="0" smtClean="0"/>
            <a:t>)</a:t>
          </a:r>
          <a:endParaRPr lang="en-US" dirty="0"/>
        </a:p>
      </dgm:t>
    </dgm:pt>
    <dgm:pt modelId="{23B02A45-D867-49F7-8541-289E138825E1}" type="parTrans" cxnId="{F60E35C1-6627-470C-865D-1A4127559385}">
      <dgm:prSet/>
      <dgm:spPr/>
      <dgm:t>
        <a:bodyPr/>
        <a:lstStyle/>
        <a:p>
          <a:endParaRPr lang="en-US"/>
        </a:p>
      </dgm:t>
    </dgm:pt>
    <dgm:pt modelId="{21FDD454-F071-4062-80A1-F05F331174E7}" type="sibTrans" cxnId="{F60E35C1-6627-470C-865D-1A4127559385}">
      <dgm:prSet/>
      <dgm:spPr/>
      <dgm:t>
        <a:bodyPr/>
        <a:lstStyle/>
        <a:p>
          <a:endParaRPr lang="en-US"/>
        </a:p>
      </dgm:t>
    </dgm:pt>
    <dgm:pt modelId="{F25FF8DE-02F2-416A-A6D2-A4592428FAD2}" type="pres">
      <dgm:prSet presAssocID="{F3EBAC5C-924B-4008-BB42-E3442D2553A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8E620D5-4912-4FF2-B5D4-097AF9AA0195}" type="pres">
      <dgm:prSet presAssocID="{CDD5F8C0-9593-4383-A97E-7ADF82A431BC}" presName="horFlow" presStyleCnt="0"/>
      <dgm:spPr/>
    </dgm:pt>
    <dgm:pt modelId="{D4FDBF13-1D0E-417D-B20E-C7F3BF5D34F8}" type="pres">
      <dgm:prSet presAssocID="{CDD5F8C0-9593-4383-A97E-7ADF82A431BC}" presName="bigChev" presStyleLbl="node1" presStyleIdx="0" presStyleCnt="2" custScaleX="185374"/>
      <dgm:spPr/>
      <dgm:t>
        <a:bodyPr/>
        <a:lstStyle/>
        <a:p>
          <a:endParaRPr lang="en-US"/>
        </a:p>
      </dgm:t>
    </dgm:pt>
    <dgm:pt modelId="{0DD051FC-BD47-486F-878D-E57AB2CE0275}" type="pres">
      <dgm:prSet presAssocID="{CDD5F8C0-9593-4383-A97E-7ADF82A431BC}" presName="vSp" presStyleCnt="0"/>
      <dgm:spPr/>
    </dgm:pt>
    <dgm:pt modelId="{0C9B6A3D-374E-4D2B-A094-78F2F17854E8}" type="pres">
      <dgm:prSet presAssocID="{41A21049-4466-4E75-8AC1-97129F277D16}" presName="horFlow" presStyleCnt="0"/>
      <dgm:spPr/>
    </dgm:pt>
    <dgm:pt modelId="{E3D4AB87-D2E2-4254-8AEE-89DEDD8F7024}" type="pres">
      <dgm:prSet presAssocID="{41A21049-4466-4E75-8AC1-97129F277D16}" presName="bigChev" presStyleLbl="node1" presStyleIdx="1" presStyleCnt="2" custScaleX="182900"/>
      <dgm:spPr/>
    </dgm:pt>
  </dgm:ptLst>
  <dgm:cxnLst>
    <dgm:cxn modelId="{1B84AE49-BF02-4B02-97CD-C2E1126BA7B7}" type="presOf" srcId="{41A21049-4466-4E75-8AC1-97129F277D16}" destId="{E3D4AB87-D2E2-4254-8AEE-89DEDD8F7024}" srcOrd="0" destOrd="0" presId="urn:microsoft.com/office/officeart/2005/8/layout/lProcess3"/>
    <dgm:cxn modelId="{9A0D36AB-9F40-42D0-B02D-A22B07B46773}" type="presOf" srcId="{CDD5F8C0-9593-4383-A97E-7ADF82A431BC}" destId="{D4FDBF13-1D0E-417D-B20E-C7F3BF5D34F8}" srcOrd="0" destOrd="0" presId="urn:microsoft.com/office/officeart/2005/8/layout/lProcess3"/>
    <dgm:cxn modelId="{F60E35C1-6627-470C-865D-1A4127559385}" srcId="{F3EBAC5C-924B-4008-BB42-E3442D2553AA}" destId="{41A21049-4466-4E75-8AC1-97129F277D16}" srcOrd="1" destOrd="0" parTransId="{23B02A45-D867-49F7-8541-289E138825E1}" sibTransId="{21FDD454-F071-4062-80A1-F05F331174E7}"/>
    <dgm:cxn modelId="{50793424-FAC5-4DE3-B62F-01E61A62657F}" type="presOf" srcId="{F3EBAC5C-924B-4008-BB42-E3442D2553AA}" destId="{F25FF8DE-02F2-416A-A6D2-A4592428FAD2}" srcOrd="0" destOrd="0" presId="urn:microsoft.com/office/officeart/2005/8/layout/lProcess3"/>
    <dgm:cxn modelId="{5FD92AA1-4F44-40F0-99DB-C8235D7679FC}" srcId="{F3EBAC5C-924B-4008-BB42-E3442D2553AA}" destId="{CDD5F8C0-9593-4383-A97E-7ADF82A431BC}" srcOrd="0" destOrd="0" parTransId="{87643FB0-BF58-48E0-B08B-AA0599000C9F}" sibTransId="{14E38C7A-8FB9-420D-992A-ABA17B053EB1}"/>
    <dgm:cxn modelId="{845E1E2A-FA67-450A-9D2D-8506876FB465}" type="presParOf" srcId="{F25FF8DE-02F2-416A-A6D2-A4592428FAD2}" destId="{98E620D5-4912-4FF2-B5D4-097AF9AA0195}" srcOrd="0" destOrd="0" presId="urn:microsoft.com/office/officeart/2005/8/layout/lProcess3"/>
    <dgm:cxn modelId="{1F36D824-3EC6-49F4-BB9D-A9AD3FA8DF3C}" type="presParOf" srcId="{98E620D5-4912-4FF2-B5D4-097AF9AA0195}" destId="{D4FDBF13-1D0E-417D-B20E-C7F3BF5D34F8}" srcOrd="0" destOrd="0" presId="urn:microsoft.com/office/officeart/2005/8/layout/lProcess3"/>
    <dgm:cxn modelId="{75E309AF-79A7-4E92-B8C3-2366EEA36605}" type="presParOf" srcId="{F25FF8DE-02F2-416A-A6D2-A4592428FAD2}" destId="{0DD051FC-BD47-486F-878D-E57AB2CE0275}" srcOrd="1" destOrd="0" presId="urn:microsoft.com/office/officeart/2005/8/layout/lProcess3"/>
    <dgm:cxn modelId="{0E5000C8-DE44-48D8-A2E0-34945C6CC4C9}" type="presParOf" srcId="{F25FF8DE-02F2-416A-A6D2-A4592428FAD2}" destId="{0C9B6A3D-374E-4D2B-A094-78F2F17854E8}" srcOrd="2" destOrd="0" presId="urn:microsoft.com/office/officeart/2005/8/layout/lProcess3"/>
    <dgm:cxn modelId="{AA6CE8A1-0EA9-40DE-993B-C4D523B180E1}" type="presParOf" srcId="{0C9B6A3D-374E-4D2B-A094-78F2F17854E8}" destId="{E3D4AB87-D2E2-4254-8AEE-89DEDD8F7024}" srcOrd="0" destOrd="0" presId="urn:microsoft.com/office/officeart/2005/8/layout/l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8A67D-8C08-4143-94EA-B8058BEFB8C9}" type="datetimeFigureOut">
              <a:rPr lang="en-US" smtClean="0"/>
              <a:t>1/6/2009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12EBA-0D9A-48AC-BDF3-A2F8DA3520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try</a:t>
            </a:r>
            <a:r>
              <a:rPr lang="en-US" baseline="0" dirty="0" smtClean="0"/>
              <a:t> not to get wrapped up in your own beliefs about the truth or falsity of any of these claims – we are interested in the structures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2EBA-0D9A-48AC-BDF3-A2F8DA35200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Fiction, vague predicates, quantum physics, moral claims. Set these aside.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2EBA-0D9A-48AC-BDF3-A2F8DA35200E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premises can provide</a:t>
            </a:r>
            <a:r>
              <a:rPr lang="en-US" baseline="0" dirty="0" smtClean="0"/>
              <a:t> different degrees of support for their conclusions.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2EBA-0D9A-48AC-BDF3-A2F8DA35200E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premises can provide</a:t>
            </a:r>
            <a:r>
              <a:rPr lang="en-US" baseline="0" dirty="0" smtClean="0"/>
              <a:t> different degrees of support for their conclusions.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2EBA-0D9A-48AC-BDF3-A2F8DA35200E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corresponding branches of logic: deductive logic and inductive logic.  We are interested in deductive logic.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2EBA-0D9A-48AC-BDF3-A2F8DA35200E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Intentions only go so</a:t>
            </a:r>
            <a:r>
              <a:rPr lang="en-US" baseline="0" dirty="0" smtClean="0"/>
              <a:t> far.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2EBA-0D9A-48AC-BDF3-A2F8DA35200E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2EBA-0D9A-48AC-BDF3-A2F8DA35200E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2EBA-0D9A-48AC-BDF3-A2F8DA35200E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FE1F-4B3A-4B14-A834-CFA819443BA2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07665CE-11BD-4E2F-B40A-AC6F5369D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FE1F-4B3A-4B14-A834-CFA819443BA2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65CE-11BD-4E2F-B40A-AC6F5369D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07665CE-11BD-4E2F-B40A-AC6F5369D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FE1F-4B3A-4B14-A834-CFA819443BA2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FE1F-4B3A-4B14-A834-CFA819443BA2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07665CE-11BD-4E2F-B40A-AC6F5369D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FE1F-4B3A-4B14-A834-CFA819443BA2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07665CE-11BD-4E2F-B40A-AC6F5369D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27FFE1F-4B3A-4B14-A834-CFA819443BA2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65CE-11BD-4E2F-B40A-AC6F5369D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FE1F-4B3A-4B14-A834-CFA819443BA2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07665CE-11BD-4E2F-B40A-AC6F5369D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FE1F-4B3A-4B14-A834-CFA819443BA2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07665CE-11BD-4E2F-B40A-AC6F5369D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FE1F-4B3A-4B14-A834-CFA819443BA2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7665CE-11BD-4E2F-B40A-AC6F5369D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07665CE-11BD-4E2F-B40A-AC6F5369D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FE1F-4B3A-4B14-A834-CFA819443BA2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07665CE-11BD-4E2F-B40A-AC6F5369D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27FFE1F-4B3A-4B14-A834-CFA819443BA2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27FFE1F-4B3A-4B14-A834-CFA819443BA2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07665CE-11BD-4E2F-B40A-AC6F5369D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09800"/>
            <a:ext cx="23622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Today’s Lecture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4800" y="3352800"/>
            <a:ext cx="2362200" cy="762001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 algn="ctr"/>
            <a:r>
              <a:rPr lang="en-US" sz="2800" dirty="0" smtClean="0"/>
              <a:t>1/7/09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638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Goal of an argument</a:t>
            </a:r>
          </a:p>
          <a:p>
            <a:endParaRPr lang="en-US" dirty="0" smtClean="0"/>
          </a:p>
          <a:p>
            <a:r>
              <a:rPr lang="en-US" dirty="0" smtClean="0"/>
              <a:t>Statements vs. non-statements</a:t>
            </a:r>
          </a:p>
          <a:p>
            <a:endParaRPr lang="en-US" dirty="0" smtClean="0"/>
          </a:p>
          <a:p>
            <a:r>
              <a:rPr lang="en-US" dirty="0" smtClean="0"/>
              <a:t>Deductive vs. Inductive arguments</a:t>
            </a:r>
          </a:p>
          <a:p>
            <a:endParaRPr lang="en-US" dirty="0" smtClean="0"/>
          </a:p>
          <a:p>
            <a:r>
              <a:rPr lang="en-US" dirty="0" smtClean="0"/>
              <a:t>Validity and Soundness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 statement =</a:t>
            </a:r>
            <a:r>
              <a:rPr lang="en-US" baseline="-25000" dirty="0" err="1" smtClean="0"/>
              <a:t>df</a:t>
            </a:r>
            <a:r>
              <a:rPr lang="en-US" dirty="0" smtClean="0"/>
              <a:t>  a declarative sentence that is either true or false.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Examples: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dirty="0" smtClean="0"/>
              <a:t>- We are living in the 21</a:t>
            </a:r>
            <a:r>
              <a:rPr lang="en-US" baseline="30000" dirty="0" smtClean="0"/>
              <a:t>st</a:t>
            </a:r>
            <a:r>
              <a:rPr lang="en-US" dirty="0" smtClean="0"/>
              <a:t> century. </a:t>
            </a:r>
          </a:p>
          <a:p>
            <a:pPr>
              <a:buNone/>
            </a:pPr>
            <a:r>
              <a:rPr lang="en-US" dirty="0" smtClean="0"/>
              <a:t>	- GWB eats kittens for breakfast.</a:t>
            </a:r>
          </a:p>
          <a:p>
            <a:pPr>
              <a:buNone/>
            </a:pPr>
            <a:r>
              <a:rPr lang="en-US" dirty="0" smtClean="0"/>
              <a:t>	- Alex Bundy has 5 kids to feed.</a:t>
            </a:r>
          </a:p>
          <a:p>
            <a:pPr>
              <a:buNone/>
            </a:pPr>
            <a:r>
              <a:rPr lang="en-US" dirty="0" smtClean="0"/>
              <a:t>	- Chris </a:t>
            </a:r>
            <a:r>
              <a:rPr lang="en-US" dirty="0" err="1" smtClean="0"/>
              <a:t>Noffsinger</a:t>
            </a:r>
            <a:r>
              <a:rPr lang="en-US" dirty="0" smtClean="0"/>
              <a:t> teaches at SBCC. </a:t>
            </a:r>
            <a:endParaRPr lang="en-US" dirty="0"/>
          </a:p>
        </p:txBody>
      </p:sp>
      <p:pic>
        <p:nvPicPr>
          <p:cNvPr id="4" name="Picture 3" descr="GeorgeBushEatingA_kitten.jp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43600" y="2667000"/>
            <a:ext cx="220980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/>
              <a:t>Statements </a:t>
            </a:r>
            <a:r>
              <a:rPr sz="2800" smtClean="0"/>
              <a:t>≠</a:t>
            </a:r>
            <a:r>
              <a:rPr smtClean="0"/>
              <a:t>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Statements </a:t>
            </a:r>
            <a:r>
              <a:rPr lang="en-US" sz="2400" dirty="0" smtClean="0"/>
              <a:t>≠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1000" y="2438400"/>
            <a:ext cx="4041648" cy="381840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Is Billy going to burning man?</a:t>
            </a:r>
          </a:p>
          <a:p>
            <a:r>
              <a:rPr lang="en-US" dirty="0" smtClean="0"/>
              <a:t>Don’t you want to live the dream?</a:t>
            </a:r>
          </a:p>
          <a:p>
            <a:r>
              <a:rPr lang="en-US" dirty="0" smtClean="0"/>
              <a:t>Why do I exist?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Come with me if you want to live.</a:t>
            </a:r>
          </a:p>
          <a:p>
            <a:r>
              <a:rPr lang="en-US" dirty="0" smtClean="0"/>
              <a:t>Shut your bark hole!</a:t>
            </a:r>
          </a:p>
          <a:p>
            <a:r>
              <a:rPr lang="en-US" dirty="0" smtClean="0"/>
              <a:t>You want to grab me a drink while you’re up.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well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200" dirty="0" smtClean="0"/>
              <a:t>Questions and commands cannot figure into an argument because they are not the sort of thing capable of being true or being false.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000" dirty="0" smtClean="0"/>
              <a:t>   </a:t>
            </a:r>
            <a:r>
              <a:rPr lang="en-US" sz="4000" dirty="0" smtClean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/borderline     </a:t>
            </a:r>
          </a:p>
          <a:p>
            <a:pPr>
              <a:buNone/>
            </a:pPr>
            <a:r>
              <a:rPr lang="en-US" sz="4000" dirty="0" smtClean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 </a:t>
            </a:r>
            <a:r>
              <a:rPr lang="en-US" sz="4000" dirty="0" smtClean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        cases</a:t>
            </a:r>
            <a:r>
              <a:rPr lang="en-US" sz="4000" dirty="0" smtClean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/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Hamlet </a:t>
            </a:r>
            <a:r>
              <a:rPr lang="en-US" dirty="0" smtClean="0"/>
              <a:t>killed his uncle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slithey</a:t>
            </a:r>
            <a:r>
              <a:rPr lang="en-US" dirty="0" smtClean="0"/>
              <a:t> </a:t>
            </a:r>
            <a:r>
              <a:rPr lang="en-US" dirty="0" err="1" smtClean="0"/>
              <a:t>toves</a:t>
            </a:r>
            <a:r>
              <a:rPr lang="en-US" dirty="0" smtClean="0"/>
              <a:t> did gyre and </a:t>
            </a:r>
            <a:r>
              <a:rPr lang="en-US" dirty="0" err="1" smtClean="0"/>
              <a:t>gimble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Harry is bald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position of electron e is </a:t>
            </a:r>
            <a:r>
              <a:rPr lang="en-US" dirty="0" smtClean="0"/>
              <a:t>&lt;</a:t>
            </a:r>
            <a:r>
              <a:rPr lang="en-US" dirty="0" err="1" smtClean="0"/>
              <a:t>x,y</a:t>
            </a:r>
            <a:r>
              <a:rPr lang="en-US" dirty="0" smtClean="0"/>
              <a:t>&gt; </a:t>
            </a:r>
            <a:r>
              <a:rPr lang="en-US" i="1" dirty="0" smtClean="0"/>
              <a:t>and</a:t>
            </a:r>
            <a:r>
              <a:rPr lang="en-US" dirty="0" smtClean="0"/>
              <a:t> the velocity of e is 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Stealing is morally wrong.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Deductive</a:t>
            </a:r>
          </a:p>
          <a:p>
            <a:r>
              <a:rPr lang="en-US" dirty="0" smtClean="0"/>
              <a:t>Vs</a:t>
            </a:r>
          </a:p>
          <a:p>
            <a:r>
              <a:rPr lang="en-US" dirty="0" smtClean="0"/>
              <a:t>inductive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argument kinds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ontrast these: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038600" cy="468172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P1:  All of </a:t>
            </a:r>
            <a:r>
              <a:rPr lang="en-US" sz="2800" dirty="0" smtClean="0"/>
              <a:t>the marbles in </a:t>
            </a:r>
            <a:r>
              <a:rPr lang="en-US" sz="2800" dirty="0" smtClean="0"/>
              <a:t>this </a:t>
            </a:r>
            <a:r>
              <a:rPr lang="en-US" sz="2800" dirty="0" smtClean="0"/>
              <a:t>bag are </a:t>
            </a:r>
            <a:r>
              <a:rPr lang="en-US" sz="2800" dirty="0" smtClean="0"/>
              <a:t>black.</a:t>
            </a: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So,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C:  The </a:t>
            </a:r>
            <a:r>
              <a:rPr lang="en-US" sz="2800" dirty="0" smtClean="0"/>
              <a:t>first marble I pick </a:t>
            </a:r>
            <a:r>
              <a:rPr lang="en-US" sz="2800" dirty="0" smtClean="0"/>
              <a:t>from </a:t>
            </a:r>
            <a:r>
              <a:rPr lang="en-US" sz="2800" dirty="0" smtClean="0"/>
              <a:t>this bag will be </a:t>
            </a:r>
            <a:r>
              <a:rPr lang="en-US" sz="2800" dirty="0" smtClean="0"/>
              <a:t>black.</a:t>
            </a: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4038600" cy="468172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P1:  </a:t>
            </a:r>
            <a:r>
              <a:rPr lang="en-US" sz="2800" dirty="0" smtClean="0"/>
              <a:t>95% of </a:t>
            </a:r>
            <a:r>
              <a:rPr lang="en-US" sz="2800" dirty="0" smtClean="0"/>
              <a:t>the marbles in this bag are black.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So,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C:  The first marble I pick from this bag will be black.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these: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038600" cy="468172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P1:  All humans have a genome.</a:t>
            </a: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So,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C:  You (a human) have a genome.</a:t>
            </a: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191000" cy="468172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P1:  </a:t>
            </a:r>
            <a:r>
              <a:rPr lang="en-US" sz="2800" dirty="0" smtClean="0"/>
              <a:t>Smoking cigarettes is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 a leading cause of cancer.</a:t>
            </a: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So,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C:  </a:t>
            </a:r>
            <a:r>
              <a:rPr lang="en-US" sz="2800" dirty="0" smtClean="0"/>
              <a:t>If you smoke cigarettes, you will get cancer.</a:t>
            </a: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81000" y="1828800"/>
          <a:ext cx="850392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95400" y="3352800"/>
            <a:ext cx="6480174" cy="16732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Validity, invalidity </a:t>
            </a:r>
          </a:p>
          <a:p>
            <a:r>
              <a:rPr lang="en-US" sz="2800" dirty="0" smtClean="0"/>
              <a:t>&amp; </a:t>
            </a:r>
          </a:p>
          <a:p>
            <a:r>
              <a:rPr lang="en-US" sz="2800" dirty="0" smtClean="0"/>
              <a:t>Soundness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892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Deductive arguments are classified as either </a:t>
            </a:r>
            <a:r>
              <a:rPr lang="en-US" i="1" dirty="0" smtClean="0"/>
              <a:t>valid </a:t>
            </a:r>
            <a:r>
              <a:rPr lang="en-US" dirty="0" smtClean="0"/>
              <a:t>or </a:t>
            </a:r>
            <a:r>
              <a:rPr lang="en-US" i="1" dirty="0" smtClean="0"/>
              <a:t>invalid</a:t>
            </a:r>
            <a:r>
              <a:rPr lang="en-US" dirty="0" smtClean="0"/>
              <a:t>, but not both.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is validity?  The intuitive idea is that the truth of an argument’s premise(s) guarantees in a strict way the truth of its conclusion.  More precisely: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4572000"/>
            <a:ext cx="8382000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/>
              <a:t>A </a:t>
            </a:r>
            <a:r>
              <a:rPr lang="en-US" sz="2800" b="1" dirty="0" smtClean="0"/>
              <a:t>valid</a:t>
            </a:r>
            <a:r>
              <a:rPr lang="en-US" sz="2800" dirty="0" smtClean="0"/>
              <a:t> argument is one in which it is necessary that, </a:t>
            </a:r>
            <a:r>
              <a:rPr lang="en-US" sz="2800" i="1" dirty="0" smtClean="0"/>
              <a:t>if</a:t>
            </a:r>
            <a:r>
              <a:rPr lang="en-US" sz="2800" dirty="0" smtClean="0"/>
              <a:t> the premises are true, then the conclusion is true. 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76300" y="2209800"/>
            <a:ext cx="7391400" cy="2743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An argument is a set of statements where some of the statements, called the </a:t>
            </a:r>
            <a:r>
              <a:rPr lang="en-US" sz="3200" i="1" dirty="0" smtClean="0"/>
              <a:t>premises</a:t>
            </a:r>
            <a:r>
              <a:rPr lang="en-US" sz="3200" dirty="0" smtClean="0"/>
              <a:t>, are intended to support another, called the </a:t>
            </a:r>
            <a:r>
              <a:rPr lang="en-US" sz="3200" i="1" dirty="0" smtClean="0"/>
              <a:t>conclusion</a:t>
            </a:r>
            <a:r>
              <a:rPr lang="en-US" sz="3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905000"/>
            <a:ext cx="8382000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/>
              <a:t>An </a:t>
            </a:r>
            <a:r>
              <a:rPr lang="en-US" sz="2800" b="1" dirty="0" smtClean="0"/>
              <a:t>invalid</a:t>
            </a:r>
            <a:r>
              <a:rPr lang="en-US" sz="2800" dirty="0" smtClean="0"/>
              <a:t> </a:t>
            </a:r>
            <a:r>
              <a:rPr lang="en-US" sz="2800" dirty="0" smtClean="0"/>
              <a:t>argument is one in which it is </a:t>
            </a:r>
            <a:r>
              <a:rPr lang="en-US" sz="2800" dirty="0" smtClean="0"/>
              <a:t>not necessary that </a:t>
            </a:r>
            <a:r>
              <a:rPr lang="en-US" sz="2800" dirty="0" smtClean="0"/>
              <a:t>if the premises are true, then the conclusion is true. </a:t>
            </a:r>
          </a:p>
        </p:txBody>
      </p:sp>
      <p:sp>
        <p:nvSpPr>
          <p:cNvPr id="8" name="Up Arrow 7"/>
          <p:cNvSpPr/>
          <p:nvPr/>
        </p:nvSpPr>
        <p:spPr>
          <a:xfrm>
            <a:off x="5867400" y="3657600"/>
            <a:ext cx="9144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 rot="10800000">
            <a:off x="1828800" y="3657600"/>
            <a:ext cx="9144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4724400"/>
            <a:ext cx="838200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/>
              <a:t>An </a:t>
            </a:r>
            <a:r>
              <a:rPr lang="en-US" sz="2800" b="1" dirty="0" smtClean="0"/>
              <a:t>invalid</a:t>
            </a:r>
            <a:r>
              <a:rPr lang="en-US" sz="2800" dirty="0" smtClean="0"/>
              <a:t> </a:t>
            </a:r>
            <a:r>
              <a:rPr lang="en-US" sz="2800" dirty="0" smtClean="0"/>
              <a:t>argument is one in which it is </a:t>
            </a:r>
            <a:r>
              <a:rPr lang="en-US" sz="2800" dirty="0" smtClean="0"/>
              <a:t>possible to have true premises and a false conclusion.</a:t>
            </a:r>
            <a:endParaRPr lang="en-US" sz="28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352800" y="3733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en-US" dirty="0" smtClean="0"/>
              <a:t>s equivalent 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 of confusion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267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Only arguments are valid or </a:t>
            </a:r>
          </a:p>
          <a:p>
            <a:pPr>
              <a:buNone/>
            </a:pPr>
            <a:r>
              <a:rPr lang="en-US" dirty="0" smtClean="0"/>
              <a:t>invalid.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 statements.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Not feelings.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Not thoughts.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Not trees.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Not rocks.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Content Placeholder 4" descr="Confusion-and-Angst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241" y="1371600"/>
            <a:ext cx="3461318" cy="4681538"/>
          </a:xfrm>
          <a:effectLst>
            <a:outerShdw blurRad="558800" sx="108000" sy="108000" algn="ctr" rotWithShape="0">
              <a:srgbClr val="000000"/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0" y="57912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- only arguments -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Both"/>
            </a:pPr>
            <a:endParaRPr lang="en-US" dirty="0" smtClean="0"/>
          </a:p>
          <a:p>
            <a:pPr marL="457200" indent="-457200">
              <a:buAutoNum type="arabicParenBoth"/>
            </a:pP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Alex is taller than John.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John is taller than David Sedaris.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Therefore, Alex is taller than David Sedaris.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Both"/>
            </a:pPr>
            <a:endParaRPr lang="en-US" dirty="0" smtClean="0"/>
          </a:p>
          <a:p>
            <a:pPr marL="457200" indent="-457200">
              <a:buAutoNum type="arabicParenBoth"/>
            </a:pP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If the litmus paper turns green, then the solution contains acid.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The litmus paper turns green.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Thus, the solution contains acid.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4040188" cy="732974"/>
          </a:xfrm>
        </p:spPr>
        <p:txBody>
          <a:bodyPr/>
          <a:lstStyle/>
          <a:p>
            <a:pPr algn="ctr"/>
            <a:r>
              <a:rPr lang="en-US" dirty="0" smtClean="0"/>
              <a:t>F</a:t>
            </a:r>
            <a:r>
              <a:rPr smtClean="0"/>
              <a:t>alse conclusions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False premises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2786417"/>
          </a:xfrm>
        </p:spPr>
        <p:txBody>
          <a:bodyPr>
            <a:normAutofit/>
          </a:bodyPr>
          <a:lstStyle/>
          <a:p>
            <a:pPr marL="457200" indent="-457200">
              <a:buFont typeface="Wingdings 2"/>
              <a:buAutoNum type="arabicParenBoth"/>
            </a:pPr>
            <a:r>
              <a:rPr lang="en-US" dirty="0" smtClean="0"/>
              <a:t>Apples are rocks or lemons </a:t>
            </a:r>
            <a:r>
              <a:rPr lang="en-US" dirty="0" smtClean="0"/>
              <a:t>are </a:t>
            </a:r>
            <a:r>
              <a:rPr lang="en-US" dirty="0" smtClean="0"/>
              <a:t>blue.</a:t>
            </a: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Its false that apples are rocks.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So, lemons are blue.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2786417"/>
          </a:xfrm>
        </p:spPr>
        <p:txBody>
          <a:bodyPr/>
          <a:lstStyle/>
          <a:p>
            <a:pPr marL="457200" indent="-457200">
              <a:buAutoNum type="arabicParenBoth"/>
            </a:pPr>
            <a:r>
              <a:rPr lang="en-US" dirty="0" smtClean="0"/>
              <a:t>If lawn grass is purple, then something is purple.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Lawn grass is purple.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Thus, something is purple.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 can have …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5410200"/>
            <a:ext cx="792480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Remember : an argument is valid =</a:t>
            </a:r>
            <a:r>
              <a:rPr lang="en-US" sz="2000" baseline="-25000" dirty="0" err="1" smtClean="0"/>
              <a:t>df</a:t>
            </a:r>
            <a:r>
              <a:rPr lang="en-US" sz="2000" dirty="0" smtClean="0"/>
              <a:t>  </a:t>
            </a:r>
            <a:r>
              <a:rPr lang="en-US" sz="2000" i="1" dirty="0" smtClean="0"/>
              <a:t>if</a:t>
            </a:r>
            <a:r>
              <a:rPr lang="en-US" sz="2000" dirty="0" smtClean="0"/>
              <a:t> the premises are true, then the conclusion must follow.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Valid arguments can even have all false premises and a false conclusion: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rabicParenBoth"/>
            </a:pPr>
            <a:r>
              <a:rPr lang="en-US" dirty="0" smtClean="0"/>
              <a:t>All squids are mammals.			</a:t>
            </a:r>
          </a:p>
          <a:p>
            <a:pPr marL="514350" indent="-514350">
              <a:buAutoNum type="arabicParenBoth"/>
            </a:pPr>
            <a:r>
              <a:rPr lang="en-US" dirty="0" smtClean="0"/>
              <a:t>All mammals give birth to live young. </a:t>
            </a:r>
          </a:p>
          <a:p>
            <a:pPr marL="514350" indent="-514350">
              <a:buAutoNum type="arabicParenBoth"/>
            </a:pPr>
            <a:r>
              <a:rPr lang="en-US" dirty="0" smtClean="0"/>
              <a:t>Therefore, all squids give birth to live young. </a:t>
            </a:r>
            <a:endParaRPr lang="en-US" dirty="0" smtClean="0"/>
          </a:p>
          <a:p>
            <a:pPr marL="514350" indent="-514350">
              <a:buAutoNum type="arabicParenBoth"/>
            </a:pPr>
            <a:endParaRPr lang="en-US" dirty="0" smtClean="0"/>
          </a:p>
          <a:p>
            <a:pPr marL="514350" indent="-514350">
              <a:buAutoNum type="arabicParenBoth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905000"/>
            <a:ext cx="8503920" cy="12923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If an argument is valid and the premises are true, then the argument is sound.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3886200"/>
            <a:ext cx="838200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/>
              <a:t>A </a:t>
            </a:r>
            <a:r>
              <a:rPr lang="en-US" sz="2800" b="1" dirty="0" smtClean="0"/>
              <a:t>sound </a:t>
            </a:r>
            <a:r>
              <a:rPr lang="en-US" sz="2800" dirty="0" smtClean="0"/>
              <a:t>argument </a:t>
            </a:r>
            <a:r>
              <a:rPr lang="en-US" sz="2800" dirty="0" smtClean="0"/>
              <a:t>is </a:t>
            </a:r>
            <a:r>
              <a:rPr lang="en-US" sz="2800" dirty="0" smtClean="0"/>
              <a:t>a valid argument in which all of the premises are true. 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sound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Both"/>
            </a:pPr>
            <a:endParaRPr lang="en-US" dirty="0" smtClean="0"/>
          </a:p>
          <a:p>
            <a:pPr marL="457200" indent="-457200">
              <a:buAutoNum type="arabicParenBoth"/>
            </a:pP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Alex is taller than John.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John is taller than David Sedaris.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Therefore, Alex is taller than David Sedaris.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Both"/>
            </a:pPr>
            <a:endParaRPr lang="en-US" dirty="0" smtClean="0"/>
          </a:p>
          <a:p>
            <a:pPr marL="457200" indent="-457200">
              <a:buAutoNum type="arabicParenBoth"/>
            </a:pP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Either </a:t>
            </a:r>
            <a:r>
              <a:rPr lang="en-US" dirty="0" err="1" smtClean="0"/>
              <a:t>Obama</a:t>
            </a:r>
            <a:r>
              <a:rPr lang="en-US" dirty="0" smtClean="0"/>
              <a:t> is the next president or McCain is the next president.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McCain is not the next president.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Thus, </a:t>
            </a:r>
            <a:r>
              <a:rPr lang="en-US" dirty="0" err="1" smtClean="0"/>
              <a:t>Obama</a:t>
            </a:r>
            <a:r>
              <a:rPr lang="en-US" dirty="0" smtClean="0"/>
              <a:t> is the next president.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Valid? Sound?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" y="1905000"/>
            <a:ext cx="4038600" cy="1828800"/>
          </a:xfrm>
        </p:spPr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dirty="0" smtClean="0"/>
              <a:t>Reptiles are robots.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Snow is green.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Therefore, 2 + 2 =4.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Both"/>
            </a:pPr>
            <a:endParaRPr lang="en-US" dirty="0" smtClean="0"/>
          </a:p>
          <a:p>
            <a:pPr marL="457200" indent="-457200">
              <a:buAutoNum type="arabicParenBoth"/>
            </a:pP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Either </a:t>
            </a:r>
            <a:r>
              <a:rPr lang="en-US" dirty="0" err="1" smtClean="0"/>
              <a:t>Obama</a:t>
            </a:r>
            <a:r>
              <a:rPr lang="en-US" dirty="0" smtClean="0"/>
              <a:t> is the next president or McCain is the next president.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McCain is not the next president.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Thus, </a:t>
            </a:r>
            <a:r>
              <a:rPr lang="en-US" dirty="0" err="1" smtClean="0"/>
              <a:t>Obama</a:t>
            </a:r>
            <a:r>
              <a:rPr lang="en-US" dirty="0" smtClean="0"/>
              <a:t> is the next president.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3962400"/>
            <a:ext cx="4038600" cy="18288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AutoNum type="arabicParenBoth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it rained last night, then my car is wet.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AutoNum type="arabicParenBoth"/>
              <a:tabLst/>
              <a:defRPr/>
            </a:pPr>
            <a:r>
              <a:rPr lang="en-US" sz="2500" dirty="0" smtClean="0"/>
              <a:t>My car is wet.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AutoNum type="arabicParenBoth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Thus, it rained last night.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Both"/>
            </a:pP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Rational thought depends on having a natural language.</a:t>
            </a: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Bees do not have a natural lan</a:t>
            </a:r>
            <a:r>
              <a:rPr lang="en-US" dirty="0" smtClean="0"/>
              <a:t>guage.</a:t>
            </a:r>
            <a:endParaRPr lang="en-US" dirty="0" smtClean="0"/>
          </a:p>
          <a:p>
            <a:pPr marL="457200" indent="-457200">
              <a:buAutoNum type="arabicParenBoth"/>
            </a:pPr>
            <a:endParaRPr lang="en-US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Thus </a:t>
            </a:r>
            <a:r>
              <a:rPr lang="en-US" dirty="0" smtClean="0"/>
              <a:t>bees do not have the capacity for rational thought.</a:t>
            </a:r>
            <a:endParaRPr lang="en-US" dirty="0" smtClean="0"/>
          </a:p>
          <a:p>
            <a:pPr marL="457200" indent="-457200">
              <a:buAutoNum type="arabicParenBoth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Both"/>
            </a:pPr>
            <a:endParaRPr lang="en-US" sz="2400" dirty="0" smtClean="0"/>
          </a:p>
          <a:p>
            <a:pPr marL="457200" indent="-457200">
              <a:buAutoNum type="arabicParenBoth"/>
            </a:pPr>
            <a:r>
              <a:rPr lang="en-US" sz="2400" dirty="0" smtClean="0"/>
              <a:t>A fetus is a person.</a:t>
            </a:r>
          </a:p>
          <a:p>
            <a:pPr marL="457200" indent="-457200">
              <a:buAutoNum type="arabicParenBoth"/>
            </a:pPr>
            <a:r>
              <a:rPr lang="en-US" sz="2400" dirty="0" smtClean="0"/>
              <a:t>Intentionally killing a person is morally wrong.</a:t>
            </a:r>
          </a:p>
          <a:p>
            <a:pPr marL="457200" indent="-457200">
              <a:buAutoNum type="arabicParenBoth"/>
            </a:pPr>
            <a:endParaRPr lang="en-US" sz="2400" dirty="0" smtClean="0"/>
          </a:p>
          <a:p>
            <a:pPr marL="457200" indent="-457200">
              <a:buFont typeface="Wingdings 2"/>
              <a:buAutoNum type="arabicParenBoth"/>
            </a:pPr>
            <a:r>
              <a:rPr lang="en-US" sz="2400" dirty="0" smtClean="0"/>
              <a:t>So intentionally killing a fetus is morally wrong.</a:t>
            </a:r>
          </a:p>
          <a:p>
            <a:pPr marL="457200" indent="-457200">
              <a:buAutoNum type="arabicParenBoth"/>
            </a:pPr>
            <a:endParaRPr lang="en-US" sz="2400" dirty="0" smtClean="0"/>
          </a:p>
          <a:p>
            <a:pPr marL="457200" indent="-457200">
              <a:buAutoNum type="arabicParenBoth"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Arguments, like other things, are tools that we use for certain purposes.  Good arguments are those that serve their purpose well.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Two questions: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(</a:t>
            </a:r>
            <a:r>
              <a:rPr lang="en-US" dirty="0" err="1" smtClean="0"/>
              <a:t>i</a:t>
            </a:r>
            <a:r>
              <a:rPr lang="en-US" dirty="0" smtClean="0"/>
              <a:t>)  What is the goal of an argument?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(ii) Why, in general, should you care?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dirty="0" smtClean="0"/>
              <a:t>he goal of an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Is it </a:t>
            </a:r>
            <a:r>
              <a:rPr lang="en-US" dirty="0" smtClean="0"/>
              <a:t>to convince somebody (/yourself) </a:t>
            </a:r>
            <a:r>
              <a:rPr lang="en-US" dirty="0" smtClean="0"/>
              <a:t>of some claim</a:t>
            </a:r>
            <a:r>
              <a:rPr lang="en-US" dirty="0" smtClean="0"/>
              <a:t>?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 T</a:t>
            </a:r>
            <a:r>
              <a:rPr lang="en-US" dirty="0" smtClean="0"/>
              <a:t>his is too broad, making the goodness of an argument dependent on the gullibility of a subject (and the drugs you give them).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After putting Nyquil in your drink, I say:  (</a:t>
            </a:r>
            <a:r>
              <a:rPr lang="en-US" dirty="0" err="1" smtClean="0"/>
              <a:t>i</a:t>
            </a:r>
            <a:r>
              <a:rPr lang="en-US" dirty="0" smtClean="0"/>
              <a:t>)  My fortune cookie said you will win $1 million today. (ii)  Therefore you will win $1 million today.   And suppose you come to believe that you will.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sz="2200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On the present criteria, this would be considered a good argument if you were convinced.   But its obviously bad reasoning.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dirty="0" smtClean="0"/>
              <a:t>he goal of an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Is </a:t>
            </a:r>
            <a:r>
              <a:rPr lang="en-US" dirty="0" smtClean="0"/>
              <a:t>the goal to just arrive at true beliefs?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lang="en-US" dirty="0" smtClean="0"/>
              <a:t>This is better, but still not good enough.  Consider: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Harry tells you that the Lakers beat the Celtics in their last game.  You conclude that the Lakers beat the Celtics.  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The conclusion is true but this kind of inference is not in general a good one:  (</a:t>
            </a:r>
            <a:r>
              <a:rPr lang="en-US" dirty="0" err="1" smtClean="0"/>
              <a:t>i</a:t>
            </a:r>
            <a:r>
              <a:rPr lang="en-US" dirty="0" smtClean="0"/>
              <a:t>)  Somebody says blah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r>
              <a:rPr lang="en-US" dirty="0" err="1" smtClean="0"/>
              <a:t>blah</a:t>
            </a:r>
            <a:r>
              <a:rPr lang="en-US" dirty="0" smtClean="0"/>
              <a:t>, (ii) therefore blah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r>
              <a:rPr lang="en-US" dirty="0" err="1" smtClean="0"/>
              <a:t>blah</a:t>
            </a:r>
            <a:r>
              <a:rPr lang="en-US" dirty="0" smtClean="0"/>
              <a:t> is true.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dirty="0" smtClean="0"/>
              <a:t>he goal of an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The goal of an argument is to arrive at true beliefs </a:t>
            </a:r>
            <a:r>
              <a:rPr lang="en-US" i="1" dirty="0" smtClean="0"/>
              <a:t>in the right way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Good arguments do not take you from true beliefs to false beliefs:  if the premises are true, then the conclusion will also be true.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(Arguments with this property are called 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smtClean="0"/>
              <a:t>          truth-preserving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w</a:t>
            </a:r>
            <a:r>
              <a:rPr lang="en-US" dirty="0" smtClean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hy should you care?</a:t>
            </a:r>
            <a:endParaRPr lang="en-US" dirty="0">
              <a:effectLst>
                <a:outerShdw blurRad="50800" dist="50800" dir="5400000" algn="ctr" rotWithShape="0">
                  <a:schemeClr val="accent1"/>
                </a:outerShdw>
              </a:effectLst>
            </a:endParaRPr>
          </a:p>
        </p:txBody>
      </p:sp>
      <p:pic>
        <p:nvPicPr>
          <p:cNvPr id="5" name="Content Placeholder 4" descr="Holland_Third-Eye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1828800"/>
            <a:ext cx="3206672" cy="3912140"/>
          </a:xfrm>
          <a:effectLst>
            <a:outerShdw blurRad="1270000" dist="533400" dir="5400000" algn="ctr" rotWithShape="0">
              <a:srgbClr val="000000"/>
            </a:outerShdw>
          </a:effec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Decrease chances of being duped</a:t>
            </a:r>
            <a:endParaRPr lang="en-US" dirty="0" smtClean="0"/>
          </a:p>
          <a:p>
            <a:r>
              <a:rPr lang="en-US" dirty="0" smtClean="0"/>
              <a:t>Better understanding of yourself and the world</a:t>
            </a:r>
            <a:endParaRPr lang="en-US" dirty="0" smtClean="0"/>
          </a:p>
          <a:p>
            <a:r>
              <a:rPr lang="en-US" dirty="0" smtClean="0"/>
              <a:t>So you can do well in </a:t>
            </a:r>
            <a:r>
              <a:rPr lang="en-US" dirty="0" smtClean="0"/>
              <a:t>college, as </a:t>
            </a:r>
            <a:r>
              <a:rPr lang="en-US" dirty="0" smtClean="0"/>
              <a:t>m</a:t>
            </a:r>
            <a:r>
              <a:rPr lang="en-US" dirty="0" smtClean="0"/>
              <a:t>ost </a:t>
            </a:r>
            <a:r>
              <a:rPr lang="en-US" dirty="0" smtClean="0"/>
              <a:t>disciplines engage in some form of </a:t>
            </a:r>
            <a:r>
              <a:rPr lang="en-US" dirty="0" smtClean="0"/>
              <a:t>argumentation</a:t>
            </a:r>
            <a:endParaRPr lang="en-US" dirty="0" smtClean="0"/>
          </a:p>
          <a:p>
            <a:r>
              <a:rPr lang="en-US" dirty="0" smtClean="0"/>
              <a:t>So you can do well on standardized tests (e.g. GRE, LSAT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and distinguished</a:t>
            </a:r>
          </a:p>
          <a:p>
            <a:r>
              <a:rPr lang="en-US" dirty="0" smtClean="0"/>
              <a:t>From</a:t>
            </a:r>
          </a:p>
          <a:p>
            <a:r>
              <a:rPr lang="en-US" dirty="0" smtClean="0"/>
              <a:t>Non-statements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570</TotalTime>
  <Words>1296</Words>
  <Application>Microsoft Office PowerPoint</Application>
  <PresentationFormat>On-screen Show (4:3)</PresentationFormat>
  <Paragraphs>227</Paragraphs>
  <Slides>27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Civic</vt:lpstr>
      <vt:lpstr> Today’s Lecture</vt:lpstr>
      <vt:lpstr>Slide 2</vt:lpstr>
      <vt:lpstr>examples</vt:lpstr>
      <vt:lpstr>Slide 4</vt:lpstr>
      <vt:lpstr>the goal of an argument</vt:lpstr>
      <vt:lpstr>the goal of an argument</vt:lpstr>
      <vt:lpstr>the goal of an argument</vt:lpstr>
      <vt:lpstr>why should you care?</vt:lpstr>
      <vt:lpstr>Statements</vt:lpstr>
      <vt:lpstr>Slide 10</vt:lpstr>
      <vt:lpstr>note well</vt:lpstr>
      <vt:lpstr>the main idea</vt:lpstr>
      <vt:lpstr>Slide 13</vt:lpstr>
      <vt:lpstr>Different argument kinds</vt:lpstr>
      <vt:lpstr>contrast these:</vt:lpstr>
      <vt:lpstr>contrast these:</vt:lpstr>
      <vt:lpstr>Slide 17</vt:lpstr>
      <vt:lpstr>Slide 18</vt:lpstr>
      <vt:lpstr>validity</vt:lpstr>
      <vt:lpstr>invalidity</vt:lpstr>
      <vt:lpstr>beware of confusion !</vt:lpstr>
      <vt:lpstr>Examples of valid arguments</vt:lpstr>
      <vt:lpstr>Valid arguments can have …</vt:lpstr>
      <vt:lpstr>Slide 24</vt:lpstr>
      <vt:lpstr>soundness</vt:lpstr>
      <vt:lpstr>Examples of sound arguments</vt:lpstr>
      <vt:lpstr>Valid? Sound?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Philos</dc:title>
  <dc:creator>Chandler</dc:creator>
  <cp:lastModifiedBy>Chandler</cp:lastModifiedBy>
  <cp:revision>73</cp:revision>
  <dcterms:created xsi:type="dcterms:W3CDTF">2009-01-05T04:13:46Z</dcterms:created>
  <dcterms:modified xsi:type="dcterms:W3CDTF">2009-01-07T04:29:17Z</dcterms:modified>
</cp:coreProperties>
</file>