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ppt/media/audio3.bin" ContentType="audio/unknown"/>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media/audio5.bin" ContentType="audio/unknown"/>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media/audio2.bin" ContentType="audio/unknown"/>
  <Override PartName="/ppt/slides/slide13.xml" ContentType="application/vnd.openxmlformats-officedocument.presentationml.slide+xml"/>
  <Override PartName="/ppt/slides/slide14.xml" ContentType="application/vnd.openxmlformats-officedocument.presentationml.slide+xml"/>
  <Override PartName="/ppt/media/audio1.bin" ContentType="audio/unknown"/>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Layouts/slideLayout7.xml" ContentType="application/vnd.openxmlformats-officedocument.presentationml.slideLayout+xml"/>
  <Override PartName="/ppt/media/audio4.bin" ContentType="audio/unknown"/>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slideLayouts/slideLayout15.xml" ContentType="application/vnd.openxmlformats-officedocument.presentationml.slideLayout+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4075"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6" r:id="rId14"/>
    <p:sldId id="277"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p:restoredLeft sz="15620"/>
    <p:restoredTop sz="94660"/>
  </p:normalViewPr>
  <p:slideViewPr>
    <p:cSldViewPr snapToObjects="1">
      <p:cViewPr varScale="1">
        <p:scale>
          <a:sx n="98" d="100"/>
          <a:sy n="98" d="100"/>
        </p:scale>
        <p:origin x="-40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heme" Target="theme/theme1.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ableStyles" Target="tableStyles.xml"/><Relationship Id="rId26" Type="http://schemas.openxmlformats.org/officeDocument/2006/relationships/viewProps" Target="viewProp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CED98-2107-404B-84FF-6ED7A0E5432D}" type="datetimeFigureOut">
              <a:rPr lang="en-US" smtClean="0"/>
              <a:pPr/>
              <a:t>11/18/09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4A2037-077F-E146-AC0D-756EABC383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Perhaps Bob is a sports car enthusiast, ($200,000)</a:t>
            </a:r>
            <a:r>
              <a:rPr lang="en-US" baseline="0" dirty="0" smtClean="0"/>
              <a:t> </a:t>
            </a:r>
          </a:p>
          <a:p>
            <a:r>
              <a:rPr lang="en-US" baseline="0" dirty="0" smtClean="0"/>
              <a:t>Perhaps like me he prefers the stylish antique </a:t>
            </a:r>
            <a:r>
              <a:rPr lang="en-US" baseline="0" dirty="0" err="1" smtClean="0"/>
              <a:t>Bugattis</a:t>
            </a:r>
            <a:r>
              <a:rPr lang="en-US" baseline="0" dirty="0" smtClean="0"/>
              <a:t>. (2-3 Million)</a:t>
            </a:r>
            <a:endParaRPr lang="en-US" dirty="0"/>
          </a:p>
        </p:txBody>
      </p:sp>
      <p:sp>
        <p:nvSpPr>
          <p:cNvPr id="4" name="Slide Number Placeholder 3"/>
          <p:cNvSpPr>
            <a:spLocks noGrp="1"/>
          </p:cNvSpPr>
          <p:nvPr>
            <p:ph type="sldNum" sz="quarter" idx="10"/>
          </p:nvPr>
        </p:nvSpPr>
        <p:spPr/>
        <p:txBody>
          <a:bodyPr/>
          <a:lstStyle/>
          <a:p>
            <a:fld id="{A94A2037-077F-E146-AC0D-756EABC383C9}"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who is going to die?</a:t>
            </a:r>
          </a:p>
          <a:p>
            <a:r>
              <a:rPr lang="en-US" dirty="0" smtClean="0"/>
              <a:t>The </a:t>
            </a:r>
            <a:r>
              <a:rPr lang="en-US" dirty="0" err="1" smtClean="0"/>
              <a:t>Bugatti</a:t>
            </a:r>
            <a:r>
              <a:rPr lang="en-US" dirty="0" smtClean="0"/>
              <a:t>? AKA Bob’s life savings?</a:t>
            </a:r>
            <a:r>
              <a:rPr lang="en-US" baseline="0" dirty="0" smtClean="0"/>
              <a:t> (Click)</a:t>
            </a:r>
          </a:p>
          <a:p>
            <a:r>
              <a:rPr lang="en-US" baseline="0" dirty="0" smtClean="0"/>
              <a:t>Or the Child?? (Click)</a:t>
            </a:r>
          </a:p>
          <a:p>
            <a:r>
              <a:rPr lang="en-US" baseline="0" dirty="0" smtClean="0"/>
              <a:t>Click</a:t>
            </a:r>
          </a:p>
          <a:p>
            <a:endParaRPr lang="en-US" dirty="0" smtClean="0"/>
          </a:p>
        </p:txBody>
      </p:sp>
      <p:sp>
        <p:nvSpPr>
          <p:cNvPr id="4" name="Slide Number Placeholder 3"/>
          <p:cNvSpPr>
            <a:spLocks noGrp="1"/>
          </p:cNvSpPr>
          <p:nvPr>
            <p:ph type="sldNum" sz="quarter" idx="10"/>
          </p:nvPr>
        </p:nvSpPr>
        <p:spPr/>
        <p:txBody>
          <a:bodyPr/>
          <a:lstStyle/>
          <a:p>
            <a:fld id="{A94A2037-077F-E146-AC0D-756EABC383C9}"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which will it be???? Quickly!! The train is getting closer! </a:t>
            </a:r>
          </a:p>
          <a:p>
            <a:r>
              <a:rPr lang="en-US" dirty="0" smtClean="0"/>
              <a:t>Hands for the </a:t>
            </a:r>
            <a:r>
              <a:rPr lang="en-US" dirty="0" err="1" smtClean="0"/>
              <a:t>Bugatti</a:t>
            </a:r>
            <a:r>
              <a:rPr lang="en-US" dirty="0" smtClean="0"/>
              <a:t> gets</a:t>
            </a:r>
            <a:r>
              <a:rPr lang="en-US" baseline="0" dirty="0" smtClean="0"/>
              <a:t> it!!!</a:t>
            </a:r>
          </a:p>
          <a:p>
            <a:r>
              <a:rPr lang="en-US" baseline="0" dirty="0" smtClean="0"/>
              <a:t>Hands for the Kid gets it!!!!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94A2037-077F-E146-AC0D-756EABC383C9}"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Imagine if Bob doesn’t</a:t>
            </a:r>
            <a:r>
              <a:rPr lang="en-US" baseline="0" dirty="0" smtClean="0"/>
              <a:t> flip the switch and allows the child to die.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Even if we thought the two relevant </a:t>
            </a:r>
            <a:r>
              <a:rPr lang="en-US" dirty="0" err="1" smtClean="0"/>
              <a:t>disanalogies</a:t>
            </a:r>
            <a:r>
              <a:rPr lang="en-US" dirty="0" smtClean="0"/>
              <a:t> in the Dora case were sufficient to isolate our conclusions from that case from the morality of affluent consumers the </a:t>
            </a:r>
            <a:r>
              <a:rPr lang="en-US" dirty="0" err="1" smtClean="0"/>
              <a:t>Bugatti</a:t>
            </a:r>
            <a:r>
              <a:rPr lang="en-US" dirty="0" smtClean="0"/>
              <a:t> case is removes</a:t>
            </a:r>
            <a:r>
              <a:rPr lang="en-US" baseline="0" dirty="0" smtClean="0"/>
              <a:t> these two objections to Singer’s conclusions.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Singer focuses on </a:t>
            </a:r>
            <a:r>
              <a:rPr lang="en-US" baseline="0" dirty="0" err="1" smtClean="0"/>
              <a:t>childrens</a:t>
            </a:r>
            <a:r>
              <a:rPr lang="en-US" baseline="0" dirty="0" smtClean="0"/>
              <a:t> lives, not because they are more important than adult lives, but because it simplifies things. Arguments like “well the </a:t>
            </a:r>
            <a:r>
              <a:rPr lang="en-US" baseline="0" dirty="0" err="1" smtClean="0"/>
              <a:t>thrid</a:t>
            </a:r>
            <a:r>
              <a:rPr lang="en-US" baseline="0" dirty="0" smtClean="0"/>
              <a:t> world brought their poverty on themselves” because obviously the children didn’t.  </a:t>
            </a:r>
            <a:endParaRPr lang="en-US" dirty="0" smtClean="0"/>
          </a:p>
          <a:p>
            <a:endParaRPr lang="en-US" dirty="0"/>
          </a:p>
        </p:txBody>
      </p:sp>
      <p:sp>
        <p:nvSpPr>
          <p:cNvPr id="4" name="Slide Number Placeholder 3"/>
          <p:cNvSpPr>
            <a:spLocks noGrp="1"/>
          </p:cNvSpPr>
          <p:nvPr>
            <p:ph type="sldNum" sz="quarter" idx="10"/>
          </p:nvPr>
        </p:nvSpPr>
        <p:spPr/>
        <p:txBody>
          <a:bodyPr/>
          <a:lstStyle/>
          <a:p>
            <a:fld id="{A94A2037-077F-E146-AC0D-756EABC383C9}"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54AB02A5-4FE5-49D9-9E24-09F23B90C450}" type="datetimeFigureOut">
              <a:rPr lang="en-US" smtClean="0"/>
              <a:pPr/>
              <a:t>11/18/09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E2C07CB-DA48-0447-8604-D20A04FD1410}" type="datetimeFigureOut">
              <a:rPr lang="en-US" smtClean="0"/>
              <a:pPr/>
              <a:t>11/18/09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89A9C-0CAF-2740-986D-22A1679DA8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C07CB-DA48-0447-8604-D20A04FD1410}" type="datetimeFigureOut">
              <a:rPr lang="en-US" smtClean="0"/>
              <a:pPr/>
              <a:t>11/18/09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89A9C-0CAF-2740-986D-22A1679DA8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18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C07CB-DA48-0447-8604-D20A04FD1410}" type="datetimeFigureOut">
              <a:rPr lang="en-US" smtClean="0"/>
              <a:pPr/>
              <a:t>11/18/09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89A9C-0CAF-2740-986D-22A1679DA8F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E2C07CB-DA48-0447-8604-D20A04FD1410}" type="datetimeFigureOut">
              <a:rPr lang="en-US" smtClean="0"/>
              <a:pPr/>
              <a:t>11/18/09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89A9C-0CAF-2740-986D-22A1679DA8F5}" type="slidenum">
              <a:rPr lang="en-US" smtClean="0"/>
              <a:pPr/>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18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E2C07CB-DA48-0447-8604-D20A04FD1410}" type="datetimeFigureOut">
              <a:rPr lang="en-US" smtClean="0"/>
              <a:pPr/>
              <a:t>11/18/09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89A9C-0CAF-2740-986D-22A1679DA8F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E2C07CB-DA48-0447-8604-D20A04FD1410}" type="datetimeFigureOut">
              <a:rPr lang="en-US" smtClean="0"/>
              <a:pPr/>
              <a:t>11/18/09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89A9C-0CAF-2740-986D-22A1679DA8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E2C07CB-DA48-0447-8604-D20A04FD1410}" type="datetimeFigureOut">
              <a:rPr lang="en-US" smtClean="0"/>
              <a:pPr/>
              <a:t>11/18/09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89A9C-0CAF-2740-986D-22A1679DA8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1E2C07CB-DA48-0447-8604-D20A04FD1410}" type="datetimeFigureOut">
              <a:rPr lang="en-US" smtClean="0"/>
              <a:pPr/>
              <a:t>11/18/09</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76389A9C-0CAF-2740-986D-22A1679DA8F5}" type="slidenum">
              <a:rPr lang="en-US" smtClean="0"/>
              <a:pPr/>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C3F416CD-67A3-4CF0-A210-F6AF31AC147F}" type="datetimeFigureOut">
              <a:rPr lang="en-US" smtClean="0"/>
              <a:pPr/>
              <a:t>11/18/09</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kumimoji="0"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E2C07CB-DA48-0447-8604-D20A04FD1410}" type="datetimeFigureOut">
              <a:rPr lang="en-US" smtClean="0"/>
              <a:pPr/>
              <a:t>11/18/09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89A9C-0CAF-2740-986D-22A1679DA8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E2C07CB-DA48-0447-8604-D20A04FD1410}" type="datetimeFigureOut">
              <a:rPr lang="en-US" smtClean="0"/>
              <a:pPr/>
              <a:t>11/18/09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89A9C-0CAF-2740-986D-22A1679DA8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E2C07CB-DA48-0447-8604-D20A04FD1410}" type="datetimeFigureOut">
              <a:rPr lang="en-US" smtClean="0"/>
              <a:pPr/>
              <a:t>11/18/09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89A9C-0CAF-2740-986D-22A1679DA8F5}" type="slidenum">
              <a:rPr lang="en-US" smtClean="0"/>
              <a:pPr/>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E2C07CB-DA48-0447-8604-D20A04FD1410}" type="datetimeFigureOut">
              <a:rPr lang="en-US" smtClean="0"/>
              <a:pPr/>
              <a:t>11/18/09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89A9C-0CAF-2740-986D-22A1679DA8F5}" type="slidenum">
              <a:rPr lang="en-US" smtClean="0"/>
              <a:pPr/>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E2C07CB-DA48-0447-8604-D20A04FD1410}" type="datetimeFigureOut">
              <a:rPr lang="en-US" smtClean="0"/>
              <a:pPr/>
              <a:t>11/18/09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89A9C-0CAF-2740-986D-22A1679DA8F5}" type="slidenum">
              <a:rPr lang="en-US" smtClean="0"/>
              <a:pPr/>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theme" Target="../theme/theme1.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1E2C07CB-DA48-0447-8604-D20A04FD1410}" type="datetimeFigureOut">
              <a:rPr lang="en-US" smtClean="0"/>
              <a:pPr/>
              <a:t>11/18/09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76389A9C-0CAF-2740-986D-22A1679DA8F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0"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2057400" indent="-457200"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4.bin"/><Relationship Id="rId3"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audio" Target="../media/audio4.bin"/><Relationship Id="rId5" Type="http://schemas.openxmlformats.org/officeDocument/2006/relationships/image" Target="../media/image12.jpeg"/><Relationship Id="rId7"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audio" Target="../media/audio2.bin"/><Relationship Id="rId6" Type="http://schemas.openxmlformats.org/officeDocument/2006/relationships/image" Target="../media/image11.jpeg"/></Relationships>
</file>

<file path=ppt/slides/_rels/slide12.xml.rels><?xml version="1.0" encoding="UTF-8" standalone="yes"?>
<Relationships xmlns="http://schemas.openxmlformats.org/package/2006/relationships"><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audio" Target="../media/audio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image" Target="../media/image9.jpeg"/><Relationship Id="rId4" Type="http://schemas.openxmlformats.org/officeDocument/2006/relationships/audio" Target="../media/audio2.bin"/><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audio" Target="../media/audio1.bin"/><Relationship Id="rId5"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audio" Target="../media/audio3.bin"/><Relationship Id="rId3"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Peter Singer</a:t>
            </a:r>
            <a:endParaRPr lang="en-US" dirty="0"/>
          </a:p>
        </p:txBody>
      </p:sp>
      <p:sp>
        <p:nvSpPr>
          <p:cNvPr id="3" name="Subtitle 2"/>
          <p:cNvSpPr>
            <a:spLocks noGrp="1"/>
          </p:cNvSpPr>
          <p:nvPr>
            <p:ph type="subTitle" idx="1"/>
          </p:nvPr>
        </p:nvSpPr>
        <p:spPr/>
        <p:txBody>
          <a:bodyPr/>
          <a:lstStyle/>
          <a:p>
            <a:r>
              <a:rPr lang="en-US" dirty="0" smtClean="0"/>
              <a:t>Utilitarian Morality and World Poverty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Looking down the main track to where the train is headed Bob sees the small figure of a child very likely to be killed by the runaway train. </a:t>
            </a:r>
          </a:p>
          <a:p>
            <a:endParaRPr lang="en-US" dirty="0"/>
          </a:p>
        </p:txBody>
      </p:sp>
      <p:pic>
        <p:nvPicPr>
          <p:cNvPr id="4" name="Picture 3" descr="traintracks-1.jpg"/>
          <p:cNvPicPr>
            <a:picLocks noChangeAspect="1"/>
          </p:cNvPicPr>
          <p:nvPr/>
        </p:nvPicPr>
        <p:blipFill>
          <a:blip r:embed="rId3"/>
          <a:stretch>
            <a:fillRect/>
          </a:stretch>
        </p:blipFill>
        <p:spPr>
          <a:xfrm>
            <a:off x="0" y="-1219200"/>
            <a:ext cx="9144000" cy="9439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heartbea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 can’t stop the train and the child is too far away to warn!</a:t>
            </a:r>
          </a:p>
          <a:p>
            <a:r>
              <a:rPr lang="en-US" dirty="0" smtClean="0"/>
              <a:t>But Bob realizes he has a choice! In front of him is the rail switch!</a:t>
            </a:r>
          </a:p>
          <a:p>
            <a:endParaRPr lang="en-US" dirty="0"/>
          </a:p>
        </p:txBody>
      </p:sp>
      <p:pic>
        <p:nvPicPr>
          <p:cNvPr id="4" name="Picture 3" descr="locust_point_train_tracks.jpg"/>
          <p:cNvPicPr>
            <a:picLocks noChangeAspect="1"/>
          </p:cNvPicPr>
          <p:nvPr/>
        </p:nvPicPr>
        <p:blipFill>
          <a:blip r:embed="rId5"/>
          <a:stretch>
            <a:fillRect/>
          </a:stretch>
        </p:blipFill>
        <p:spPr>
          <a:xfrm>
            <a:off x="-228600" y="0"/>
            <a:ext cx="10058400" cy="7543800"/>
          </a:xfrm>
          <a:prstGeom prst="rect">
            <a:avLst/>
          </a:prstGeom>
        </p:spPr>
      </p:pic>
      <p:pic>
        <p:nvPicPr>
          <p:cNvPr id="5" name="Picture 4" descr="traintracks-1.jpg"/>
          <p:cNvPicPr>
            <a:picLocks noChangeAspect="1"/>
          </p:cNvPicPr>
          <p:nvPr/>
        </p:nvPicPr>
        <p:blipFill>
          <a:blip r:embed="rId6"/>
          <a:stretch>
            <a:fillRect/>
          </a:stretch>
        </p:blipFill>
        <p:spPr>
          <a:xfrm>
            <a:off x="6248400" y="330934"/>
            <a:ext cx="838200" cy="1255819"/>
          </a:xfrm>
          <a:prstGeom prst="rect">
            <a:avLst/>
          </a:prstGeom>
        </p:spPr>
      </p:pic>
      <p:pic>
        <p:nvPicPr>
          <p:cNvPr id="6" name="Picture 5" descr="t57scat4.jpg"/>
          <p:cNvPicPr>
            <a:picLocks noChangeAspect="1"/>
          </p:cNvPicPr>
          <p:nvPr/>
        </p:nvPicPr>
        <p:blipFill>
          <a:blip r:embed="rId7"/>
          <a:stretch>
            <a:fillRect/>
          </a:stretch>
        </p:blipFill>
        <p:spPr>
          <a:xfrm>
            <a:off x="2819400" y="670464"/>
            <a:ext cx="1371600" cy="9162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mph" presetSubtype="0" accel="50000" decel="50000" fill="hold" nodeType="clickEffect">
                                  <p:stCondLst>
                                    <p:cond delay="0"/>
                                  </p:stCondLst>
                                  <p:childTnLst>
                                    <p:animScale>
                                      <p:cBhvr>
                                        <p:cTn id="20" dur="2000" fill="hold"/>
                                        <p:tgtEl>
                                          <p:spTgt spid="6"/>
                                        </p:tgtEl>
                                      </p:cBhvr>
                                      <p:by x="150000" y="150000"/>
                                    </p:animScale>
                                  </p:childTnLst>
                                  <p:subTnLst>
                                    <p:audio>
                                      <p:cMediaNode>
                                        <p:cTn display="0" masterRel="sameClick">
                                          <p:stCondLst>
                                            <p:cond evt="begin" delay="0">
                                              <p:tn val="19"/>
                                            </p:cond>
                                          </p:stCondLst>
                                          <p:endCondLst>
                                            <p:cond evt="onStopAudio" delay="0">
                                              <p:tgtEl>
                                                <p:sldTgt/>
                                              </p:tgtEl>
                                            </p:cond>
                                          </p:endCondLst>
                                        </p:cTn>
                                        <p:tgtEl>
                                          <p:sndTgt r:embed="rId3" name="Horn"/>
                                        </p:tgtEl>
                                      </p:cMediaNode>
                                    </p:audio>
                                  </p:subTnLst>
                                </p:cTn>
                              </p:par>
                            </p:childTnLst>
                          </p:cTn>
                        </p:par>
                      </p:childTnLst>
                    </p:cTn>
                  </p:par>
                  <p:par>
                    <p:cTn id="21" fill="hold">
                      <p:stCondLst>
                        <p:cond delay="indefinite"/>
                      </p:stCondLst>
                      <p:childTnLst>
                        <p:par>
                          <p:cTn id="22" fill="hold">
                            <p:stCondLst>
                              <p:cond delay="0"/>
                            </p:stCondLst>
                            <p:childTnLst>
                              <p:par>
                                <p:cTn id="23" presetID="6" presetClass="emph" presetSubtype="0" accel="50000" decel="50000" fill="hold" nodeType="clickEffect">
                                  <p:stCondLst>
                                    <p:cond delay="0"/>
                                  </p:stCondLst>
                                  <p:childTnLst>
                                    <p:animScale>
                                      <p:cBhvr>
                                        <p:cTn id="24" dur="2000" fill="hold"/>
                                        <p:tgtEl>
                                          <p:spTgt spid="5"/>
                                        </p:tgtEl>
                                      </p:cBhvr>
                                      <p:by x="150000" y="150000"/>
                                    </p:animScale>
                                  </p:childTnLst>
                                  <p:subTnLst>
                                    <p:audio>
                                      <p:cMediaNode>
                                        <p:cTn display="0" masterRel="sameClick">
                                          <p:stCondLst>
                                            <p:cond evt="begin" delay="0">
                                              <p:tn val="23"/>
                                            </p:cond>
                                          </p:stCondLst>
                                          <p:endCondLst>
                                            <p:cond evt="onStopAudio" delay="0">
                                              <p:tgtEl>
                                                <p:sldTgt/>
                                              </p:tgtEl>
                                            </p:cond>
                                          </p:endCondLst>
                                        </p:cTn>
                                        <p:tgtEl>
                                          <p:sndTgt r:embed="rId4" name="heartbea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 name="Content Placeholder 8" descr="traintracks.jpg"/>
          <p:cNvPicPr>
            <a:picLocks noGrp="1" noChangeAspect="1"/>
          </p:cNvPicPr>
          <p:nvPr>
            <p:ph idx="1"/>
          </p:nvPr>
        </p:nvPicPr>
        <p:blipFill>
          <a:blip r:embed="rId4"/>
          <a:srcRect l="-34132" r="-34132"/>
          <a:stretch>
            <a:fillRect/>
          </a:stretch>
        </p:blipFill>
        <p:spPr>
          <a:xfrm>
            <a:off x="-3505200" y="-228600"/>
            <a:ext cx="16154400" cy="740484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upbellwhistl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Bob’s </a:t>
            </a:r>
            <a:r>
              <a:rPr lang="en-US" dirty="0" err="1" smtClean="0"/>
              <a:t>Bugatti</a:t>
            </a:r>
            <a:endParaRPr lang="en-US" dirty="0"/>
          </a:p>
        </p:txBody>
      </p:sp>
      <p:sp>
        <p:nvSpPr>
          <p:cNvPr id="3" name="Content Placeholder 2"/>
          <p:cNvSpPr>
            <a:spLocks noGrp="1"/>
          </p:cNvSpPr>
          <p:nvPr>
            <p:ph idx="1"/>
          </p:nvPr>
        </p:nvSpPr>
        <p:spPr>
          <a:xfrm>
            <a:off x="726141" y="1586753"/>
            <a:ext cx="7691719" cy="5271247"/>
          </a:xfrm>
        </p:spPr>
        <p:txBody>
          <a:bodyPr>
            <a:normAutofit/>
          </a:bodyPr>
          <a:lstStyle/>
          <a:p>
            <a:r>
              <a:rPr lang="en-US" dirty="0" smtClean="0"/>
              <a:t>If Bob doesn’t flip the switch and allows the child to die it seems he would be deeply morally condemned. To choose possessions over a child’s life in this case seems deeply callous and viciously negligent. </a:t>
            </a:r>
          </a:p>
          <a:p>
            <a:pPr lvl="1">
              <a:buFont typeface="+mj-lt"/>
              <a:buAutoNum type="arabicPeriod"/>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Bob’s </a:t>
            </a:r>
            <a:r>
              <a:rPr lang="en-US" dirty="0" err="1" smtClean="0"/>
              <a:t>Bugatti</a:t>
            </a:r>
            <a:endParaRPr lang="en-US" dirty="0"/>
          </a:p>
        </p:txBody>
      </p:sp>
      <p:sp>
        <p:nvSpPr>
          <p:cNvPr id="3" name="Content Placeholder 2"/>
          <p:cNvSpPr>
            <a:spLocks noGrp="1"/>
          </p:cNvSpPr>
          <p:nvPr>
            <p:ph idx="1"/>
          </p:nvPr>
        </p:nvSpPr>
        <p:spPr/>
        <p:txBody>
          <a:bodyPr/>
          <a:lstStyle/>
          <a:p>
            <a:r>
              <a:rPr lang="en-US" dirty="0" smtClean="0"/>
              <a:t>Why the </a:t>
            </a:r>
            <a:r>
              <a:rPr lang="en-US" dirty="0" err="1" smtClean="0"/>
              <a:t>Bugatti</a:t>
            </a:r>
            <a:r>
              <a:rPr lang="en-US" dirty="0" smtClean="0"/>
              <a:t> case is even more damning than the Dora case. </a:t>
            </a:r>
          </a:p>
          <a:p>
            <a:pPr lvl="1">
              <a:buFont typeface="+mj-lt"/>
              <a:buAutoNum type="arabicPeriod"/>
            </a:pPr>
            <a:r>
              <a:rPr lang="en-US" dirty="0" smtClean="0"/>
              <a:t>Bob is not face to face with the child in some morally relevant sense. The child is a figure on the horizon. 	</a:t>
            </a:r>
          </a:p>
          <a:p>
            <a:pPr lvl="1">
              <a:buFont typeface="+mj-lt"/>
              <a:buAutoNum type="arabicPeriod"/>
            </a:pPr>
            <a:r>
              <a:rPr lang="en-US" dirty="0" smtClean="0"/>
              <a:t>Bob does not himself usher the child to its bitter fate, instead, like affluent consumers, he stands by and watches as a fate independent of Bob overtakes the child. (or perhaps he turns away and doesn’t watch, like we do to the 3</a:t>
            </a:r>
            <a:r>
              <a:rPr lang="en-US" baseline="30000" dirty="0" smtClean="0"/>
              <a:t>rd</a:t>
            </a:r>
            <a:r>
              <a:rPr lang="en-US" dirty="0" smtClean="0"/>
              <a:t> world)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Bob’s </a:t>
            </a:r>
            <a:r>
              <a:rPr lang="en-US" dirty="0" err="1" smtClean="0"/>
              <a:t>Bugatti</a:t>
            </a:r>
            <a:endParaRPr lang="en-US" dirty="0"/>
          </a:p>
        </p:txBody>
      </p:sp>
      <p:sp>
        <p:nvSpPr>
          <p:cNvPr id="3" name="Content Placeholder 2"/>
          <p:cNvSpPr>
            <a:spLocks noGrp="1"/>
          </p:cNvSpPr>
          <p:nvPr>
            <p:ph idx="1"/>
          </p:nvPr>
        </p:nvSpPr>
        <p:spPr/>
        <p:txBody>
          <a:bodyPr>
            <a:normAutofit lnSpcReduction="10000"/>
          </a:bodyPr>
          <a:lstStyle/>
          <a:p>
            <a:r>
              <a:rPr lang="en-US" dirty="0" smtClean="0"/>
              <a:t>If we consider what must be at stake before we allow Bob not to throw the switch, things get farcical quickly…</a:t>
            </a:r>
          </a:p>
          <a:p>
            <a:pPr lvl="1"/>
            <a:r>
              <a:rPr lang="en-US" dirty="0" smtClean="0"/>
              <a:t>What if Bob has a toe stuck on the tracks so that it will get cut off if he throws the switch and saves the child?</a:t>
            </a:r>
          </a:p>
          <a:p>
            <a:pPr lvl="2"/>
            <a:r>
              <a:rPr lang="en-US" dirty="0" smtClean="0"/>
              <a:t>Or an arm?</a:t>
            </a:r>
          </a:p>
          <a:p>
            <a:pPr lvl="2"/>
            <a:r>
              <a:rPr lang="en-US" dirty="0" smtClean="0"/>
              <a:t>Or a leg?</a:t>
            </a:r>
          </a:p>
          <a:p>
            <a:pPr lvl="1"/>
            <a:r>
              <a:rPr lang="en-US" dirty="0" smtClean="0"/>
              <a:t>The point is that we the sacrifice must be very great before we allow Bob to ignore the switch and the child. </a:t>
            </a:r>
          </a:p>
          <a:p>
            <a:pPr lvl="2"/>
            <a:r>
              <a:rPr lang="en-US" dirty="0" smtClean="0"/>
              <a:t>Consider this in light of the fact that the price of the </a:t>
            </a:r>
            <a:r>
              <a:rPr lang="en-US" dirty="0" err="1" smtClean="0"/>
              <a:t>Bugatti</a:t>
            </a:r>
            <a:r>
              <a:rPr lang="en-US" dirty="0" smtClean="0"/>
              <a:t> ($1-2 mill. for the antique) could save 5,000-10,000 children, not just one!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Bob’s </a:t>
            </a:r>
            <a:r>
              <a:rPr lang="en-US" dirty="0" err="1" smtClean="0"/>
              <a:t>Bugatti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analog in the affluent consumer’s case to Bob’s sacrifice is the amount that the consumer must give away relative to her income. </a:t>
            </a:r>
          </a:p>
          <a:p>
            <a:r>
              <a:rPr lang="en-US" dirty="0" smtClean="0"/>
              <a:t>Ideally “An American household with an income of $50,000 spends about $30,000 annually on necessities […] Therefore, for a household bringing in $50,000 a year, donations to help the world’s poor should be as close as possible to $20,000.” </a:t>
            </a:r>
          </a:p>
          <a:p>
            <a:r>
              <a:rPr lang="en-US" dirty="0" smtClean="0"/>
              <a:t>Much higher percentage for higher incomes. </a:t>
            </a:r>
          </a:p>
          <a:p>
            <a:r>
              <a:rPr lang="en-US" dirty="0" smtClean="0"/>
              <a:t>In reality Singer “wouldn’t go out of [his] way to chastise [those] who give, say, 10 percent of their income.”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 to Singer</a:t>
            </a:r>
            <a:endParaRPr lang="en-US" dirty="0"/>
          </a:p>
        </p:txBody>
      </p:sp>
      <p:sp>
        <p:nvSpPr>
          <p:cNvPr id="3" name="Content Placeholder 2"/>
          <p:cNvSpPr>
            <a:spLocks noGrp="1"/>
          </p:cNvSpPr>
          <p:nvPr>
            <p:ph idx="1"/>
          </p:nvPr>
        </p:nvSpPr>
        <p:spPr/>
        <p:txBody>
          <a:bodyPr/>
          <a:lstStyle/>
          <a:p>
            <a:r>
              <a:rPr lang="en-US" dirty="0" smtClean="0"/>
              <a:t>Three Responses to Singer:</a:t>
            </a:r>
          </a:p>
          <a:p>
            <a:pPr lvl="1">
              <a:buFont typeface="+mj-lt"/>
              <a:buAutoNum type="arabicPeriod"/>
            </a:pPr>
            <a:r>
              <a:rPr lang="en-US" dirty="0" smtClean="0"/>
              <a:t>The ‘Fair Share’ Argument</a:t>
            </a:r>
          </a:p>
          <a:p>
            <a:pPr lvl="1">
              <a:buFont typeface="+mj-lt"/>
              <a:buAutoNum type="arabicPeriod"/>
            </a:pPr>
            <a:r>
              <a:rPr lang="en-US" dirty="0" smtClean="0"/>
              <a:t>The “Government’s Job” Argument</a:t>
            </a:r>
          </a:p>
          <a:p>
            <a:pPr lvl="1">
              <a:buFont typeface="+mj-lt"/>
              <a:buAutoNum type="arabicPeriod"/>
            </a:pPr>
            <a:r>
              <a:rPr lang="en-US" dirty="0" smtClean="0"/>
              <a:t>The Psychological Argument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 to Singer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 The “Fair Share” Argument:</a:t>
            </a:r>
          </a:p>
          <a:p>
            <a:pPr lvl="1"/>
            <a:r>
              <a:rPr lang="en-US" dirty="0" smtClean="0"/>
              <a:t>“But if everyone gave, not just me, I wouldn’t have to give nearly this much. So you are asking me to do more than my fair share!”</a:t>
            </a:r>
          </a:p>
          <a:p>
            <a:r>
              <a:rPr lang="en-US" dirty="0" smtClean="0"/>
              <a:t>Unfortunately the decision we face, much like Bob’s might very well require us to do more than our “fair share.”</a:t>
            </a:r>
            <a:r>
              <a:rPr lang="en-US" dirty="0" smtClean="0"/>
              <a:t> </a:t>
            </a:r>
            <a:r>
              <a:rPr lang="en-US" dirty="0" smtClean="0"/>
              <a:t>W</a:t>
            </a:r>
            <a:r>
              <a:rPr lang="en-US" dirty="0" smtClean="0"/>
              <a:t>e </a:t>
            </a:r>
            <a:r>
              <a:rPr lang="en-US" dirty="0" smtClean="0"/>
              <a:t>face these decisions in the real world, not an ideal world where everyone does</a:t>
            </a:r>
            <a:r>
              <a:rPr lang="en-US" dirty="0" smtClean="0"/>
              <a:t> their fair share. </a:t>
            </a:r>
            <a:endParaRPr lang="en-US" dirty="0" smtClean="0"/>
          </a:p>
          <a:p>
            <a:r>
              <a:rPr lang="en-US" dirty="0" smtClean="0"/>
              <a:t>“While the idea that no one need do more than his or her fair share is a </a:t>
            </a:r>
            <a:r>
              <a:rPr lang="en-US" smtClean="0"/>
              <a:t>powerful </a:t>
            </a:r>
            <a:r>
              <a:rPr lang="en-US" smtClean="0"/>
              <a:t>one, </a:t>
            </a:r>
            <a:r>
              <a:rPr lang="en-US" dirty="0" smtClean="0"/>
              <a:t>should it prevail if we know that others are not doing their fair share and that children will die preventable deaths unless we do more than our fair share? That would be taking fairness too far.”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 to Singer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2. The “Government’s Job” Argument:</a:t>
            </a:r>
          </a:p>
          <a:p>
            <a:pPr lvl="1"/>
            <a:r>
              <a:rPr lang="en-US" dirty="0" smtClean="0"/>
              <a:t>“The government ought to increase its overseas aid allocations, since that would spread the burden more equitably across all taxpayers.”</a:t>
            </a:r>
          </a:p>
          <a:p>
            <a:r>
              <a:rPr lang="en-US" dirty="0" smtClean="0"/>
              <a:t>Again, the decision we face is framed by the realities of this world, in which “the United States government is not going to meet even the very modest target, recommended by the United Nations, of 0.7% of gross national product; at the moment it lags far below that, at 0.09%, not even half of Japan’s 0.22% or a tenth of Denmark’s 0.97%. Thus we know that the money we can give beyond that theoretical ‘fair share’ is still going to save lives that would otherwise be lost.”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 Singer</a:t>
            </a:r>
            <a:endParaRPr lang="en-US" dirty="0"/>
          </a:p>
        </p:txBody>
      </p:sp>
      <p:sp>
        <p:nvSpPr>
          <p:cNvPr id="3" name="Content Placeholder 2"/>
          <p:cNvSpPr>
            <a:spLocks noGrp="1"/>
          </p:cNvSpPr>
          <p:nvPr>
            <p:ph idx="1"/>
          </p:nvPr>
        </p:nvSpPr>
        <p:spPr/>
        <p:txBody>
          <a:bodyPr/>
          <a:lstStyle/>
          <a:p>
            <a:r>
              <a:rPr lang="en-US" dirty="0" smtClean="0"/>
              <a:t>Peter Singer: Australian philosopher who in 1972 published “Famine, Affluence and Morality.”</a:t>
            </a:r>
          </a:p>
          <a:p>
            <a:r>
              <a:rPr lang="en-US" dirty="0" smtClean="0"/>
              <a:t>Very controversial article regarding the moral duties of those living in affluent countries vis-à-vis third world populations. </a:t>
            </a:r>
          </a:p>
          <a:p>
            <a:r>
              <a:rPr lang="en-US" dirty="0" smtClean="0"/>
              <a:t>Now at Princeton. When he moved here in 1999 there was an uproar from conservatives regarding his appointment. The NY Times invited Singer to explain his views in an article. That is the article we will discuss.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 to Singer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Psychological argument:</a:t>
            </a:r>
          </a:p>
          <a:p>
            <a:pPr lvl="1"/>
            <a:r>
              <a:rPr lang="en-US" dirty="0" smtClean="0"/>
              <a:t>“evolutionary psychologists will tell us that human nature just isn’t sufficiently altruistic to make it plausible that many people will sacrifice so much for strangers.”</a:t>
            </a:r>
          </a:p>
          <a:p>
            <a:r>
              <a:rPr lang="en-US" dirty="0" smtClean="0"/>
              <a:t>First point: This is a descriptive claim, has no normative implications by itself, so it cannot be claimed that just because people won’t actually do it, it is not something morality requires of us. </a:t>
            </a:r>
          </a:p>
          <a:p>
            <a:r>
              <a:rPr lang="en-US" dirty="0" smtClean="0"/>
              <a:t>“We need to face this dilemma head-on […] not because it is good to wallow in guilt but because knowing where we should be going is the first step toward heading in that direction.”</a:t>
            </a:r>
          </a:p>
          <a:p>
            <a:pPr lvl="1"/>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a:t>
            </a:r>
            <a:endParaRPr lang="en-US" dirty="0"/>
          </a:p>
        </p:txBody>
      </p:sp>
      <p:sp>
        <p:nvSpPr>
          <p:cNvPr id="3" name="Content Placeholder 2"/>
          <p:cNvSpPr>
            <a:spLocks noGrp="1"/>
          </p:cNvSpPr>
          <p:nvPr>
            <p:ph idx="1"/>
          </p:nvPr>
        </p:nvSpPr>
        <p:spPr/>
        <p:txBody>
          <a:bodyPr/>
          <a:lstStyle/>
          <a:p>
            <a:r>
              <a:rPr lang="en-US" dirty="0" smtClean="0"/>
              <a:t>“When Bob first grasped the dilemma that faced him as he stood by that railway switch, he must have thought how extraordinarily unlucky he was to be placed in a situation in which he must choose between the life of an innocent child and the sacrifice of most of his savings. Be he was not unlucky at all. We are all in that situation.”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Famine and Affluence</a:t>
            </a:r>
            <a:endParaRPr lang="en-US" dirty="0"/>
          </a:p>
        </p:txBody>
      </p:sp>
      <p:sp>
        <p:nvSpPr>
          <p:cNvPr id="3" name="Content Placeholder 2"/>
          <p:cNvSpPr>
            <a:spLocks noGrp="1"/>
          </p:cNvSpPr>
          <p:nvPr>
            <p:ph idx="1"/>
          </p:nvPr>
        </p:nvSpPr>
        <p:spPr/>
        <p:txBody>
          <a:bodyPr/>
          <a:lstStyle/>
          <a:p>
            <a:r>
              <a:rPr lang="en-US" dirty="0" smtClean="0"/>
              <a:t>Singer’s position in “Famine, Affluence and Morality.”</a:t>
            </a:r>
          </a:p>
          <a:p>
            <a:r>
              <a:rPr lang="en-US" dirty="0" smtClean="0"/>
              <a:t>“It is indefensible for people to spend money on luxuries while the less fortunate are starving. If we can prevent something bad from happening without sacrificing anything of comparable moral importance, then we ought to do so!”</a:t>
            </a:r>
          </a:p>
          <a:p>
            <a:r>
              <a:rPr lang="en-US" dirty="0" smtClean="0"/>
              <a:t>How is this a Utilitarian Argument?</a:t>
            </a:r>
          </a:p>
          <a:p>
            <a:r>
              <a:rPr lang="en-US" dirty="0" smtClean="0"/>
              <a:t>The argument seems far too demanding, yet it is very hard to refute—hence the controversy.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Dora</a:t>
            </a:r>
            <a:endParaRPr lang="en-US" dirty="0"/>
          </a:p>
        </p:txBody>
      </p:sp>
      <p:sp>
        <p:nvSpPr>
          <p:cNvPr id="3" name="Content Placeholder 2"/>
          <p:cNvSpPr>
            <a:spLocks noGrp="1"/>
          </p:cNvSpPr>
          <p:nvPr>
            <p:ph idx="1"/>
          </p:nvPr>
        </p:nvSpPr>
        <p:spPr/>
        <p:txBody>
          <a:bodyPr>
            <a:normAutofit lnSpcReduction="10000"/>
          </a:bodyPr>
          <a:lstStyle/>
          <a:p>
            <a:r>
              <a:rPr lang="en-US" dirty="0" smtClean="0"/>
              <a:t>Article begins with the story of Dora in the Brazilian film “Central Station.”</a:t>
            </a:r>
          </a:p>
          <a:p>
            <a:r>
              <a:rPr lang="en-US" dirty="0" smtClean="0"/>
              <a:t>Dora delivers a homeless child to a pre-arranged address for $1000, being told the child will be adopted by wealthy foreigners. </a:t>
            </a:r>
          </a:p>
          <a:p>
            <a:r>
              <a:rPr lang="en-US" dirty="0" smtClean="0"/>
              <a:t>Dora buys a big luxury, a TV, with her $1000.</a:t>
            </a:r>
          </a:p>
          <a:p>
            <a:r>
              <a:rPr lang="en-US" dirty="0" smtClean="0"/>
              <a:t>As is pointed out by the neighbor, Dora probably knew the adoption story was too good to be true, and that instead the boy is in for a dark fate (chopped up for organs…sound familiar?)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Dora</a:t>
            </a:r>
            <a:endParaRPr lang="en-US" dirty="0"/>
          </a:p>
        </p:txBody>
      </p:sp>
      <p:sp>
        <p:nvSpPr>
          <p:cNvPr id="3" name="Content Placeholder 2"/>
          <p:cNvSpPr>
            <a:spLocks noGrp="1"/>
          </p:cNvSpPr>
          <p:nvPr>
            <p:ph idx="1"/>
          </p:nvPr>
        </p:nvSpPr>
        <p:spPr/>
        <p:txBody>
          <a:bodyPr>
            <a:normAutofit/>
          </a:bodyPr>
          <a:lstStyle/>
          <a:p>
            <a:r>
              <a:rPr lang="en-US" dirty="0" smtClean="0"/>
              <a:t>Question: “What is the difference between Dora and an American who already has a TV, but upgrades to a bigger better one knowing all the while that the money could be donated to an organization that would use it to save the lives of kids in need?”</a:t>
            </a:r>
          </a:p>
          <a:p>
            <a:r>
              <a:rPr lang="en-US" dirty="0" smtClean="0"/>
              <a:t>What kind of argument is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Dora</a:t>
            </a:r>
            <a:endParaRPr lang="en-US" dirty="0"/>
          </a:p>
        </p:txBody>
      </p:sp>
      <p:sp>
        <p:nvSpPr>
          <p:cNvPr id="3" name="Content Placeholder 2"/>
          <p:cNvSpPr>
            <a:spLocks noGrp="1"/>
          </p:cNvSpPr>
          <p:nvPr>
            <p:ph idx="1"/>
          </p:nvPr>
        </p:nvSpPr>
        <p:spPr/>
        <p:txBody>
          <a:bodyPr>
            <a:normAutofit lnSpcReduction="10000"/>
          </a:bodyPr>
          <a:lstStyle/>
          <a:p>
            <a:r>
              <a:rPr lang="en-US" dirty="0" smtClean="0"/>
              <a:t>Are there relevant </a:t>
            </a:r>
            <a:r>
              <a:rPr lang="en-US" dirty="0" err="1" smtClean="0"/>
              <a:t>disanalogies</a:t>
            </a:r>
            <a:r>
              <a:rPr lang="en-US" dirty="0" smtClean="0"/>
              <a:t>?</a:t>
            </a:r>
          </a:p>
          <a:p>
            <a:pPr lvl="1"/>
            <a:r>
              <a:rPr lang="en-US" dirty="0" smtClean="0"/>
              <a:t>Dora herself is face to face with the child in need.</a:t>
            </a:r>
          </a:p>
          <a:p>
            <a:pPr lvl="1"/>
            <a:r>
              <a:rPr lang="en-US" dirty="0" smtClean="0"/>
              <a:t>She directs him to his fate, instead of standing by while it overtakes him.</a:t>
            </a:r>
          </a:p>
          <a:p>
            <a:pPr marL="457200" lvl="1">
              <a:spcBef>
                <a:spcPts val="2400"/>
              </a:spcBef>
              <a:buClrTx/>
            </a:pPr>
            <a:r>
              <a:rPr lang="en-US" dirty="0" smtClean="0"/>
              <a:t>But are these </a:t>
            </a:r>
            <a:r>
              <a:rPr lang="en-US" dirty="0" err="1" smtClean="0"/>
              <a:t>disanalogies</a:t>
            </a:r>
            <a:r>
              <a:rPr lang="en-US" dirty="0" smtClean="0"/>
              <a:t> enough to blunt the force of the argument?</a:t>
            </a:r>
          </a:p>
          <a:p>
            <a:pPr marL="806450" lvl="2">
              <a:spcBef>
                <a:spcPts val="2400"/>
              </a:spcBef>
            </a:pPr>
            <a:r>
              <a:rPr lang="en-US" dirty="0" smtClean="0"/>
              <a:t>On the first count, should proximity really matter all that much? A life in need is a life in need.</a:t>
            </a:r>
          </a:p>
          <a:p>
            <a:pPr marL="806450" lvl="2">
              <a:spcBef>
                <a:spcPts val="2400"/>
              </a:spcBef>
            </a:pPr>
            <a:r>
              <a:rPr lang="en-US" dirty="0" smtClean="0"/>
              <a:t>On the second count, do we believe in the difference between killing and letting die?</a:t>
            </a:r>
          </a:p>
          <a:p>
            <a:pPr marL="806450" lvl="2">
              <a:spcBef>
                <a:spcPts val="2400"/>
              </a:spcBef>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Dora</a:t>
            </a:r>
            <a:endParaRPr lang="en-US" dirty="0"/>
          </a:p>
        </p:txBody>
      </p:sp>
      <p:sp>
        <p:nvSpPr>
          <p:cNvPr id="3" name="Content Placeholder 2"/>
          <p:cNvSpPr>
            <a:spLocks noGrp="1"/>
          </p:cNvSpPr>
          <p:nvPr>
            <p:ph idx="1"/>
          </p:nvPr>
        </p:nvSpPr>
        <p:spPr/>
        <p:txBody>
          <a:bodyPr/>
          <a:lstStyle/>
          <a:p>
            <a:r>
              <a:rPr lang="en-US" dirty="0" smtClean="0"/>
              <a:t>Whatever side one comes down on regarding the moral differences between Dora and us (yes it is you and me Singer is talking about) Singer argues we must at least accept that:</a:t>
            </a:r>
          </a:p>
          <a:p>
            <a:pPr lvl="2"/>
            <a:r>
              <a:rPr lang="en-US" dirty="0" smtClean="0"/>
              <a:t>“There is a troubling incongruity in being so quick to condemn Dora for taking the child to the organ peddlers while, at the same time, not regarding the American consumer’s behavior as raising a serious moral issue!”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Bob’s </a:t>
            </a:r>
            <a:r>
              <a:rPr lang="en-US" dirty="0" err="1" smtClean="0"/>
              <a:t>Bugatti</a:t>
            </a:r>
            <a:r>
              <a:rPr lang="en-US" dirty="0" smtClean="0"/>
              <a:t/>
            </a:r>
            <a:br>
              <a:rPr lang="en-US" dirty="0" smtClean="0"/>
            </a:br>
            <a:r>
              <a:rPr lang="en-US" sz="2000" dirty="0" smtClean="0"/>
              <a:t>(By Peter Unger)</a:t>
            </a:r>
            <a:endParaRPr lang="en-US" sz="2000" dirty="0"/>
          </a:p>
        </p:txBody>
      </p:sp>
      <p:sp>
        <p:nvSpPr>
          <p:cNvPr id="3" name="Content Placeholder 2"/>
          <p:cNvSpPr>
            <a:spLocks noGrp="1"/>
          </p:cNvSpPr>
          <p:nvPr>
            <p:ph idx="1"/>
          </p:nvPr>
        </p:nvSpPr>
        <p:spPr/>
        <p:txBody>
          <a:bodyPr/>
          <a:lstStyle/>
          <a:p>
            <a:r>
              <a:rPr lang="en-US" dirty="0" smtClean="0"/>
              <a:t>Bob has invested his life-savings into a </a:t>
            </a:r>
            <a:r>
              <a:rPr lang="en-US" dirty="0" err="1" smtClean="0"/>
              <a:t>Bugatti</a:t>
            </a:r>
            <a:r>
              <a:rPr lang="en-US" dirty="0" smtClean="0"/>
              <a:t>. </a:t>
            </a:r>
            <a:endParaRPr lang="en-US" dirty="0"/>
          </a:p>
        </p:txBody>
      </p:sp>
      <p:pic>
        <p:nvPicPr>
          <p:cNvPr id="4" name="Picture 3" descr="Bugatti4.jpg"/>
          <p:cNvPicPr>
            <a:picLocks noChangeAspect="1"/>
          </p:cNvPicPr>
          <p:nvPr/>
        </p:nvPicPr>
        <p:blipFill>
          <a:blip r:embed="rId5"/>
          <a:stretch>
            <a:fillRect/>
          </a:stretch>
        </p:blipFill>
        <p:spPr>
          <a:xfrm>
            <a:off x="726141" y="2220352"/>
            <a:ext cx="6705600" cy="4436012"/>
          </a:xfrm>
          <a:prstGeom prst="rect">
            <a:avLst/>
          </a:prstGeom>
        </p:spPr>
      </p:pic>
      <p:pic>
        <p:nvPicPr>
          <p:cNvPr id="5" name="Picture 4" descr="t57scat4.jpg"/>
          <p:cNvPicPr>
            <a:picLocks noChangeAspect="1"/>
          </p:cNvPicPr>
          <p:nvPr/>
        </p:nvPicPr>
        <p:blipFill>
          <a:blip r:embed="rId6"/>
          <a:stretch>
            <a:fillRect/>
          </a:stretch>
        </p:blipFill>
        <p:spPr>
          <a:xfrm>
            <a:off x="1219200" y="2174744"/>
            <a:ext cx="6708570" cy="4481620"/>
          </a:xfrm>
          <a:prstGeom prst="rect">
            <a:avLst/>
          </a:prstGeom>
        </p:spPr>
      </p:pic>
      <p:sp>
        <p:nvSpPr>
          <p:cNvPr id="7" name="TextBox 6"/>
          <p:cNvSpPr txBox="1"/>
          <p:nvPr/>
        </p:nvSpPr>
        <p:spPr>
          <a:xfrm>
            <a:off x="0" y="1586753"/>
            <a:ext cx="9144000" cy="1200329"/>
          </a:xfrm>
          <a:prstGeom prst="rect">
            <a:avLst/>
          </a:prstGeom>
          <a:solidFill>
            <a:schemeClr val="accent1"/>
          </a:solidFill>
        </p:spPr>
        <p:txBody>
          <a:bodyPr wrap="square" rtlCol="0">
            <a:spAutoFit/>
          </a:bodyPr>
          <a:lstStyle/>
          <a:p>
            <a:r>
              <a:rPr lang="en-US" dirty="0" smtClean="0"/>
              <a:t>Bob has not been able to insure the </a:t>
            </a:r>
            <a:r>
              <a:rPr lang="en-US" dirty="0" err="1" smtClean="0"/>
              <a:t>Bugatti</a:t>
            </a:r>
            <a:r>
              <a:rPr lang="en-US" dirty="0" smtClean="0"/>
              <a:t>. But so far that has worked out OK. He still enjoys driving the car, and it still retains and is indeed gaining in value, and Bob is close to retirement.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Drive By"/>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subTnLst>
                                    <p:audio>
                                      <p:cMediaNode>
                                        <p:cTn display="0" masterRel="sameClick">
                                          <p:stCondLst>
                                            <p:cond evt="begin" delay="0">
                                              <p:tn val="15"/>
                                            </p:cond>
                                          </p:stCondLst>
                                          <p:endCondLst>
                                            <p:cond evt="onStopAudio" delay="0">
                                              <p:tgtEl>
                                                <p:sldTgt/>
                                              </p:tgtEl>
                                            </p:cond>
                                          </p:endCondLst>
                                        </p:cTn>
                                        <p:tgtEl>
                                          <p:sndTgt r:embed="rId4" name="Horn"/>
                                        </p:tgtEl>
                                      </p:cMediaNode>
                                    </p:audio>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Bob’s </a:t>
            </a:r>
            <a:r>
              <a:rPr lang="en-US" dirty="0" err="1" smtClean="0"/>
              <a:t>Bugatti</a:t>
            </a:r>
            <a:endParaRPr lang="en-US" dirty="0"/>
          </a:p>
        </p:txBody>
      </p:sp>
      <p:sp>
        <p:nvSpPr>
          <p:cNvPr id="3" name="Content Placeholder 2"/>
          <p:cNvSpPr>
            <a:spLocks noGrp="1"/>
          </p:cNvSpPr>
          <p:nvPr>
            <p:ph idx="1"/>
          </p:nvPr>
        </p:nvSpPr>
        <p:spPr/>
        <p:txBody>
          <a:bodyPr>
            <a:normAutofit/>
          </a:bodyPr>
          <a:lstStyle/>
          <a:p>
            <a:r>
              <a:rPr lang="en-US" dirty="0" smtClean="0"/>
              <a:t>One day, Bob parks the </a:t>
            </a:r>
            <a:r>
              <a:rPr lang="en-US" dirty="0" err="1" smtClean="0"/>
              <a:t>Bugatti</a:t>
            </a:r>
            <a:r>
              <a:rPr lang="en-US" dirty="0" smtClean="0"/>
              <a:t> near the end of a railway siding and goes for a walk up the track. </a:t>
            </a:r>
          </a:p>
          <a:p>
            <a:r>
              <a:rPr lang="en-US" dirty="0" smtClean="0"/>
              <a:t>Coming to the railway switch for the siding he is strolling along Bob looks up the train tracks and sees a runaway train bearing down on him. </a:t>
            </a:r>
          </a:p>
        </p:txBody>
      </p:sp>
      <p:pic>
        <p:nvPicPr>
          <p:cNvPr id="5" name="Content Placeholder 3" descr="traintracks.jpg"/>
          <p:cNvPicPr>
            <a:picLocks noChangeAspect="1"/>
          </p:cNvPicPr>
          <p:nvPr/>
        </p:nvPicPr>
        <p:blipFill>
          <a:blip r:embed="rId3"/>
          <a:srcRect l="-34132" r="-34132"/>
          <a:stretch>
            <a:fillRect/>
          </a:stretch>
        </p:blipFill>
        <p:spPr>
          <a:xfrm>
            <a:off x="-3352800" y="0"/>
            <a:ext cx="15849600" cy="68579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2" name="updieselhor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260</TotalTime>
  <Words>1722</Words>
  <Application>Microsoft Macintosh PowerPoint</Application>
  <PresentationFormat>On-screen Show (4:3)</PresentationFormat>
  <Paragraphs>96</Paragraphs>
  <Slides>21</Slides>
  <Notes>4</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Venture</vt:lpstr>
      <vt:lpstr>Peter Singer</vt:lpstr>
      <vt:lpstr>Peter Singer</vt:lpstr>
      <vt:lpstr>Famine and Affluence</vt:lpstr>
      <vt:lpstr>Dora</vt:lpstr>
      <vt:lpstr>Dora</vt:lpstr>
      <vt:lpstr>Dora</vt:lpstr>
      <vt:lpstr>Dora</vt:lpstr>
      <vt:lpstr>Bob’s Bugatti (By Peter Unger)</vt:lpstr>
      <vt:lpstr>Bob’s Bugatti</vt:lpstr>
      <vt:lpstr>Slide 10</vt:lpstr>
      <vt:lpstr>Slide 11</vt:lpstr>
      <vt:lpstr>Slide 12</vt:lpstr>
      <vt:lpstr>Bob’s Bugatti</vt:lpstr>
      <vt:lpstr>Bob’s Bugatti</vt:lpstr>
      <vt:lpstr>Bob’s Bugatti</vt:lpstr>
      <vt:lpstr>Bob’s Bugatti</vt:lpstr>
      <vt:lpstr>Objections to Singer</vt:lpstr>
      <vt:lpstr>Objections to Singer</vt:lpstr>
      <vt:lpstr>Objections to Singer</vt:lpstr>
      <vt:lpstr>Objections to Singer</vt:lpstr>
      <vt:lpstr>Final Thought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Peter Singer</dc:title>
  <dc:creator>walter siewert</dc:creator>
  <cp:lastModifiedBy>walter siewert</cp:lastModifiedBy>
  <cp:revision>13</cp:revision>
  <dcterms:created xsi:type="dcterms:W3CDTF">2009-11-18T19:11:53Z</dcterms:created>
  <dcterms:modified xsi:type="dcterms:W3CDTF">2009-11-18T19:13:29Z</dcterms:modified>
</cp:coreProperties>
</file>