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6.xml" ContentType="application/vnd.openxmlformats-officedocument.presentationml.notes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Layouts/slideLayout12.xml" ContentType="application/vnd.openxmlformats-officedocument.presentationml.slideLayout+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879" r:id="rId1"/>
  </p:sldMasterIdLst>
  <p:notesMasterIdLst>
    <p:notesMasterId r:id="rId21"/>
  </p:notesMasterIdLst>
  <p:handoutMasterIdLst>
    <p:handoutMasterId r:id="rId22"/>
  </p:handoutMasterIdLst>
  <p:sldIdLst>
    <p:sldId id="256" r:id="rId2"/>
    <p:sldId id="257" r:id="rId3"/>
    <p:sldId id="267" r:id="rId4"/>
    <p:sldId id="269" r:id="rId5"/>
    <p:sldId id="270" r:id="rId6"/>
    <p:sldId id="271" r:id="rId7"/>
    <p:sldId id="264" r:id="rId8"/>
    <p:sldId id="263" r:id="rId9"/>
    <p:sldId id="293" r:id="rId10"/>
    <p:sldId id="273" r:id="rId11"/>
    <p:sldId id="277" r:id="rId12"/>
    <p:sldId id="279" r:id="rId13"/>
    <p:sldId id="294" r:id="rId14"/>
    <p:sldId id="295" r:id="rId15"/>
    <p:sldId id="282" r:id="rId16"/>
    <p:sldId id="283" r:id="rId17"/>
    <p:sldId id="284" r:id="rId18"/>
    <p:sldId id="287" r:id="rId19"/>
    <p:sldId id="29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Objects="1">
      <p:cViewPr varScale="1">
        <p:scale>
          <a:sx n="98" d="100"/>
          <a:sy n="98" d="100"/>
        </p:scale>
        <p:origin x="-416"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presProps" Target="presProps.xml"/><Relationship Id="rId25" Type="http://schemas.openxmlformats.org/officeDocument/2006/relationships/viewProps" Target="viewProp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tableStyles" Target="tableStyles.xml"/><Relationship Id="rId14" Type="http://schemas.openxmlformats.org/officeDocument/2006/relationships/slide" Target="slides/slide13.xml"/><Relationship Id="rId23" Type="http://schemas.openxmlformats.org/officeDocument/2006/relationships/printerSettings" Target="printerSettings/printerSettings1.bin"/><Relationship Id="rId4" Type="http://schemas.openxmlformats.org/officeDocument/2006/relationships/slide" Target="slides/slide3.xml"/><Relationship Id="rId26" Type="http://schemas.openxmlformats.org/officeDocument/2006/relationships/theme" Target="theme/theme1.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2553DF-8C17-0640-9F09-DFA855E40B56}" type="datetimeFigureOut">
              <a:rPr lang="en-US" smtClean="0"/>
              <a:pPr/>
              <a:t>11/4/09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C09EB4-0369-CC40-825A-5698CA3ECEFB}"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991778-A53F-7A44-85E0-10BF4A77AF34}" type="datetimeFigureOut">
              <a:rPr lang="en-US" smtClean="0"/>
              <a:pPr/>
              <a:t>11/4/09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A75C81-93AF-6C46-AFAC-77907FB2ED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discuss</a:t>
            </a:r>
            <a:r>
              <a:rPr lang="en-US" baseline="0" dirty="0" smtClean="0"/>
              <a:t> these in detail individually in turn. </a:t>
            </a:r>
            <a:endParaRPr lang="en-US" dirty="0"/>
          </a:p>
        </p:txBody>
      </p:sp>
      <p:sp>
        <p:nvSpPr>
          <p:cNvPr id="4" name="Slide Number Placeholder 3"/>
          <p:cNvSpPr>
            <a:spLocks noGrp="1"/>
          </p:cNvSpPr>
          <p:nvPr>
            <p:ph type="sldNum" sz="quarter" idx="10"/>
          </p:nvPr>
        </p:nvSpPr>
        <p:spPr/>
        <p:txBody>
          <a:bodyPr/>
          <a:lstStyle/>
          <a:p>
            <a:fld id="{2DA75C81-93AF-6C46-AFAC-77907FB2EDE6}"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75C81-93AF-6C46-AFAC-77907FB2EDE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it comes to objections each part</a:t>
            </a:r>
            <a:r>
              <a:rPr lang="en-US" baseline="0" dirty="0" smtClean="0"/>
              <a:t> of AU can be objected to independently. And it is important to remember that in successfully undermining any one of the parts of AU we are undermining the entire theory, because it consists of a conjunction of all of its parts. </a:t>
            </a:r>
            <a:endParaRPr lang="en-US" dirty="0" smtClean="0"/>
          </a:p>
          <a:p>
            <a:endParaRPr lang="en-US" dirty="0" smtClean="0"/>
          </a:p>
          <a:p>
            <a:r>
              <a:rPr lang="en-US" dirty="0" smtClean="0"/>
              <a:t>We will address 1</a:t>
            </a:r>
            <a:r>
              <a:rPr lang="en-US" baseline="0" dirty="0" smtClean="0"/>
              <a:t> first. Why worthy of swine? What is the implication here? What kind of pleasures is this objector referring to?</a:t>
            </a:r>
            <a:endParaRPr lang="en-US" dirty="0"/>
          </a:p>
        </p:txBody>
      </p:sp>
      <p:sp>
        <p:nvSpPr>
          <p:cNvPr id="4" name="Slide Number Placeholder 3"/>
          <p:cNvSpPr>
            <a:spLocks noGrp="1"/>
          </p:cNvSpPr>
          <p:nvPr>
            <p:ph type="sldNum" sz="quarter" idx="10"/>
          </p:nvPr>
        </p:nvSpPr>
        <p:spPr/>
        <p:txBody>
          <a:bodyPr/>
          <a:lstStyle/>
          <a:p>
            <a:fld id="{2DA75C81-93AF-6C46-AFAC-77907FB2EDE6}"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75C81-93AF-6C46-AFAC-77907FB2EDE6}"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75C81-93AF-6C46-AFAC-77907FB2EDE6}"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75C81-93AF-6C46-AFAC-77907FB2EDE6}"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75C81-93AF-6C46-AFAC-77907FB2EDE6}"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75C81-93AF-6C46-AFAC-77907FB2EDE6}"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75C81-93AF-6C46-AFAC-77907FB2EDE6}"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75C81-93AF-6C46-AFAC-77907FB2EDE6}"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vert="horz" lIns="91440" tIns="45720" rIns="91440" bIns="45720" rtlCol="0" anchor="b" anchorCtr="0">
            <a:noAutofit/>
          </a:bodyPr>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93776" y="5257800"/>
            <a:ext cx="7196328" cy="987552"/>
          </a:xfrm>
        </p:spPr>
        <p:txBody>
          <a:bodyPr vert="horz" lIns="91440" tIns="45720" rIns="91440" bIns="45720" rtlCol="0" anchor="t" anchorCtr="0">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09176C0F-1A08-BF4B-815C-42EE0009AE39}" type="datetime1">
              <a:rPr lang="en-US" smtClean="0"/>
              <a:pPr/>
              <a:t>11/4/09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overrideClrMapping bg1="lt1" tx1="dk1" bg2="lt2" tx2="dk2" accent1="accent1" accent2="accent2" accent3="accent3" accent4="accent4" accent5="accent5" accent6="accent6" hlink="hlink" folHlink="folHlink"/>
  </p:clrMapOvr>
  <p:transition spd="med">
    <p:dissolv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en-US" smtClean="0"/>
              <a:t>Click to edit Master title style</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vert="horz" lIns="91440" tIns="45720" rIns="91440" bIns="45720" rtlCol="0">
            <a:normAutofit/>
          </a:bodyPr>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65175" y="5443538"/>
            <a:ext cx="7612063" cy="804862"/>
          </a:xfrm>
        </p:spPr>
        <p:txBody>
          <a:bodyPr>
            <a:normAutofit/>
          </a:bodyPr>
          <a:lstStyle>
            <a:lvl1pPr marL="0" indent="0" algn="ctr">
              <a:spcBef>
                <a:spcPts val="300"/>
              </a:spcBef>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DCF7C-84BA-3447-8997-CD06F63DF8BD}" type="datetime1">
              <a:rPr lang="en-US" smtClean="0"/>
              <a:pPr/>
              <a:t>11/4/09</a:t>
            </a:fld>
            <a:endParaRPr lang="en-US"/>
          </a:p>
        </p:txBody>
      </p:sp>
      <p:sp>
        <p:nvSpPr>
          <p:cNvPr id="6" name="Footer Placeholder 5"/>
          <p:cNvSpPr>
            <a:spLocks noGrp="1"/>
          </p:cNvSpPr>
          <p:nvPr>
            <p:ph type="ftr" sz="quarter" idx="11"/>
          </p:nvPr>
        </p:nvSpPr>
        <p:spPr/>
        <p:txBody>
          <a:bodyPr/>
          <a:lstStyle/>
          <a:p>
            <a:r>
              <a:rPr lang="en-US" smtClean="0"/>
              <a:t>Mill and Utilitarianism</a:t>
            </a:r>
            <a:endParaRPr lang="en-US"/>
          </a:p>
        </p:txBody>
      </p:sp>
      <p:sp>
        <p:nvSpPr>
          <p:cNvPr id="7" name="Slide Number Placeholder 6"/>
          <p:cNvSpPr>
            <a:spLocks noGrp="1"/>
          </p:cNvSpPr>
          <p:nvPr>
            <p:ph type="sldNum" sz="quarter" idx="12"/>
          </p:nvPr>
        </p:nvSpPr>
        <p:spPr/>
        <p:txBody>
          <a:bodyPr/>
          <a:lstStyle/>
          <a:p>
            <a:fld id="{74C5038E-74D4-8048-AD6F-DA46D9205328}" type="slidenum">
              <a:rPr lang="en-US" smtClean="0"/>
              <a:pPr/>
              <a:t>‹#›</a:t>
            </a:fld>
            <a:endParaRPr lang="en-US"/>
          </a:p>
        </p:txBody>
      </p:sp>
    </p:spTree>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ct val="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1A33E586-AE5E-8F42-99CF-85A7456CFAFC}" type="datetime1">
              <a:rPr lang="en-US" smtClean="0"/>
              <a:pPr/>
              <a:t>11/4/09</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r>
              <a:rPr lang="en-US" smtClean="0"/>
              <a:t>Mill and Utilitarianism</a:t>
            </a:r>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74C5038E-74D4-8048-AD6F-DA46D9205328}" type="slidenum">
              <a:rPr lang="en-US" smtClean="0"/>
              <a:pPr/>
              <a:t>‹#›</a:t>
            </a:fld>
            <a:endParaRPr lang="en-US"/>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Click icon to add picture</a:t>
            </a:r>
            <a:endParaRPr/>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Click icon to add picture</a:t>
            </a:r>
            <a:endParaRPr/>
          </a:p>
        </p:txBody>
      </p:sp>
    </p:spTree>
  </p:cSld>
  <p:clrMapOvr>
    <a:masterClrMapping/>
  </p:clrMapOvr>
  <p:transition spd="med">
    <p:dissolv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799FAE-1368-B94F-9F6A-AC45912FD9F2}" type="datetime1">
              <a:rPr lang="en-US" smtClean="0"/>
              <a:pPr/>
              <a:t>11/4/09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Slide Number Placeholder 5"/>
          <p:cNvSpPr>
            <a:spLocks noGrp="1"/>
          </p:cNvSpPr>
          <p:nvPr>
            <p:ph type="sldNum" sz="quarter" idx="12"/>
          </p:nvPr>
        </p:nvSpPr>
        <p:spPr/>
        <p:txBody>
          <a:bodyPr/>
          <a:lstStyle/>
          <a:p>
            <a:fld id="{74C5038E-74D4-8048-AD6F-DA46D9205328}" type="slidenum">
              <a:rPr lang="en-US" smtClean="0"/>
              <a:pPr/>
              <a:t>‹#›</a:t>
            </a:fld>
            <a:endParaRPr lang="en-US"/>
          </a:p>
        </p:txBody>
      </p:sp>
    </p:spTree>
  </p:cSld>
  <p:clrMapOvr>
    <a:masterClrMapping/>
  </p:clrMapOvr>
  <p:transition spd="med">
    <p:dissolv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96888" y="457200"/>
            <a:ext cx="6513511" cy="5810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E52A96C-8711-E448-A580-32DDF88408AF}" type="datetime1">
              <a:rPr lang="en-US" smtClean="0"/>
              <a:pPr/>
              <a:t>11/4/09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Slide Number Placeholder 5"/>
          <p:cNvSpPr>
            <a:spLocks noGrp="1"/>
          </p:cNvSpPr>
          <p:nvPr>
            <p:ph type="sldNum" sz="quarter" idx="12"/>
          </p:nvPr>
        </p:nvSpPr>
        <p:spPr/>
        <p:txBody>
          <a:bodyPr/>
          <a:lstStyle/>
          <a:p>
            <a:fld id="{74C5038E-74D4-8048-AD6F-DA46D9205328}" type="slidenum">
              <a:rPr lang="en-US" smtClean="0"/>
              <a:pPr/>
              <a:t>‹#›</a:t>
            </a:fld>
            <a:endParaRPr lang="en-US"/>
          </a:p>
        </p:txBody>
      </p:sp>
    </p:spTree>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6A1E936-4C6A-5C4B-AC13-2CDBB3EA9155}" type="datetime1">
              <a:rPr lang="en-US" smtClean="0"/>
              <a:pPr/>
              <a:t>11/4/09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Slide Number Placeholder 5"/>
          <p:cNvSpPr>
            <a:spLocks noGrp="1"/>
          </p:cNvSpPr>
          <p:nvPr>
            <p:ph type="sldNum" sz="quarter" idx="12"/>
          </p:nvPr>
        </p:nvSpPr>
        <p:spPr/>
        <p:txBody>
          <a:bodyPr/>
          <a:lstStyle/>
          <a:p>
            <a:fld id="{74C5038E-74D4-8048-AD6F-DA46D9205328}" type="slidenum">
              <a:rPr lang="en-US" smtClean="0"/>
              <a:pPr/>
              <a:t>‹#›</a:t>
            </a:fld>
            <a:endParaRPr lang="en-US"/>
          </a:p>
        </p:txBody>
      </p:sp>
    </p:spTree>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nchorCtr="0"/>
          <a:lstStyle>
            <a:lvl1pPr algn="l">
              <a:defRPr sz="4800"/>
            </a:lvl1pPr>
          </a:lstStyle>
          <a:p>
            <a:r>
              <a:rPr lang="en-US" smtClean="0"/>
              <a:t>Click to edit Master title style</a:t>
            </a:r>
            <a:endParaRPr/>
          </a:p>
        </p:txBody>
      </p:sp>
      <p:sp>
        <p:nvSpPr>
          <p:cNvPr id="3" name="Subtitle 2"/>
          <p:cNvSpPr>
            <a:spLocks noGrp="1"/>
          </p:cNvSpPr>
          <p:nvPr>
            <p:ph type="subTitle" idx="1"/>
          </p:nvPr>
        </p:nvSpPr>
        <p:spPr>
          <a:xfrm>
            <a:off x="496888" y="5257800"/>
            <a:ext cx="7199312" cy="990600"/>
          </a:xfrm>
        </p:spPr>
        <p:txBody>
          <a:bodyPr vert="horz" lIns="91440" tIns="45720" rIns="91440" bIns="45720" rtlCol="0" anchor="t" anchorCtr="0">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FF89C2E4-1741-3340-9552-A30A92764F8B}" type="datetime1">
              <a:rPr lang="en-US" smtClean="0"/>
              <a:pPr/>
              <a:t>11/4/09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Click icon to add picture</a:t>
            </a:r>
            <a:endParaRPr/>
          </a:p>
        </p:txBody>
      </p:sp>
    </p:spTree>
  </p:cSld>
  <p:clrMapOvr>
    <a:overrideClrMapping bg1="lt1" tx1="dk1" bg2="lt2" tx2="dk2" accent1="accent1" accent2="accent2" accent3="accent3" accent4="accent4" accent5="accent5" accent6="accent6" hlink="hlink" folHlink="folHlink"/>
  </p:clrMapOvr>
  <p:transition spd="med">
    <p:dissolv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65175" y="3617259"/>
            <a:ext cx="7612063" cy="1500187"/>
          </a:xfrm>
        </p:spPr>
        <p:txBody>
          <a:bodyPr vert="horz" lIns="91440" tIns="45720" rIns="91440" bIns="45720" rtlCol="0" anchor="t" anchorCtr="0">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38DF3F-92F0-D943-889A-7B422A1E5B0F}" type="datetime1">
              <a:rPr lang="en-US" smtClean="0"/>
              <a:pPr/>
              <a:t>11/4/09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Slide Number Placeholder 5"/>
          <p:cNvSpPr>
            <a:spLocks noGrp="1"/>
          </p:cNvSpPr>
          <p:nvPr>
            <p:ph type="sldNum" sz="quarter" idx="12"/>
          </p:nvPr>
        </p:nvSpPr>
        <p:spPr/>
        <p:txBody>
          <a:bodyPr/>
          <a:lstStyle/>
          <a:p>
            <a:fld id="{74C5038E-74D4-8048-AD6F-DA46D9205328}" type="slidenum">
              <a:rPr lang="en-US" smtClean="0"/>
              <a:pPr/>
              <a:t>‹#›</a:t>
            </a:fld>
            <a:endParaRPr lang="en-US"/>
          </a:p>
        </p:txBody>
      </p:sp>
    </p:spTree>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en-US" smtClean="0"/>
              <a:t>Click to edit Master title style</a:t>
            </a:r>
            <a:endParaRPr/>
          </a:p>
        </p:txBody>
      </p:sp>
      <p:sp>
        <p:nvSpPr>
          <p:cNvPr id="3" name="Content Placeholder 2"/>
          <p:cNvSpPr>
            <a:spLocks noGrp="1"/>
          </p:cNvSpPr>
          <p:nvPr>
            <p:ph sz="half" idx="1"/>
          </p:nvPr>
        </p:nvSpPr>
        <p:spPr>
          <a:xfrm>
            <a:off x="765175" y="2084388"/>
            <a:ext cx="3657600" cy="418306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19637" y="2084388"/>
            <a:ext cx="3657600" cy="418306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8757C7A-CDDE-8344-A15D-75B7E654A5AE}" type="datetime1">
              <a:rPr lang="en-US" smtClean="0"/>
              <a:pPr/>
              <a:t>11/4/09</a:t>
            </a:fld>
            <a:endParaRPr lang="en-US"/>
          </a:p>
        </p:txBody>
      </p:sp>
      <p:sp>
        <p:nvSpPr>
          <p:cNvPr id="6" name="Footer Placeholder 5"/>
          <p:cNvSpPr>
            <a:spLocks noGrp="1"/>
          </p:cNvSpPr>
          <p:nvPr>
            <p:ph type="ftr" sz="quarter" idx="11"/>
          </p:nvPr>
        </p:nvSpPr>
        <p:spPr/>
        <p:txBody>
          <a:bodyPr/>
          <a:lstStyle/>
          <a:p>
            <a:r>
              <a:rPr lang="en-US" smtClean="0"/>
              <a:t>Mill and Utilitarianism</a:t>
            </a:r>
            <a:endParaRPr lang="en-US"/>
          </a:p>
        </p:txBody>
      </p:sp>
      <p:sp>
        <p:nvSpPr>
          <p:cNvPr id="7" name="Slide Number Placeholder 6"/>
          <p:cNvSpPr>
            <a:spLocks noGrp="1"/>
          </p:cNvSpPr>
          <p:nvPr>
            <p:ph type="sldNum" sz="quarter" idx="12"/>
          </p:nvPr>
        </p:nvSpPr>
        <p:spPr/>
        <p:txBody>
          <a:bodyPr/>
          <a:lstStyle/>
          <a:p>
            <a:fld id="{74C5038E-74D4-8048-AD6F-DA46D9205328}" type="slidenum">
              <a:rPr lang="en-US" smtClean="0"/>
              <a:pPr/>
              <a:t>‹#›</a:t>
            </a:fld>
            <a:endParaRPr lang="en-US"/>
          </a:p>
        </p:txBody>
      </p:sp>
    </p:spTree>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65174"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5174" y="2649071"/>
            <a:ext cx="3657600" cy="3608293"/>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19637"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9637" y="2649071"/>
            <a:ext cx="3657600" cy="3608293"/>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67A8321-C8FE-AF4F-A02A-6F8E7971E08E}" type="datetime1">
              <a:rPr lang="en-US" smtClean="0"/>
              <a:pPr/>
              <a:t>11/4/09</a:t>
            </a:fld>
            <a:endParaRPr lang="en-US"/>
          </a:p>
        </p:txBody>
      </p:sp>
      <p:sp>
        <p:nvSpPr>
          <p:cNvPr id="8" name="Footer Placeholder 7"/>
          <p:cNvSpPr>
            <a:spLocks noGrp="1"/>
          </p:cNvSpPr>
          <p:nvPr>
            <p:ph type="ftr" sz="quarter" idx="11"/>
          </p:nvPr>
        </p:nvSpPr>
        <p:spPr/>
        <p:txBody>
          <a:bodyPr/>
          <a:lstStyle/>
          <a:p>
            <a:r>
              <a:rPr lang="en-US" smtClean="0"/>
              <a:t>Mill and Utilitarianism</a:t>
            </a:r>
            <a:endParaRPr lang="en-US"/>
          </a:p>
        </p:txBody>
      </p:sp>
      <p:sp>
        <p:nvSpPr>
          <p:cNvPr id="9" name="Slide Number Placeholder 8"/>
          <p:cNvSpPr>
            <a:spLocks noGrp="1"/>
          </p:cNvSpPr>
          <p:nvPr>
            <p:ph type="sldNum" sz="quarter" idx="12"/>
          </p:nvPr>
        </p:nvSpPr>
        <p:spPr/>
        <p:txBody>
          <a:bodyPr/>
          <a:lstStyle/>
          <a:p>
            <a:fld id="{74C5038E-74D4-8048-AD6F-DA46D9205328}" type="slidenum">
              <a:rPr lang="en-US" smtClean="0"/>
              <a:pPr/>
              <a:t>‹#›</a:t>
            </a:fld>
            <a:endParaRPr lang="en-US"/>
          </a:p>
        </p:txBody>
      </p:sp>
    </p:spTree>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5668804-008D-6045-83A6-1375F421BFE1}" type="datetime1">
              <a:rPr lang="en-US" smtClean="0"/>
              <a:pPr/>
              <a:t>11/4/09</a:t>
            </a:fld>
            <a:endParaRPr lang="en-US"/>
          </a:p>
        </p:txBody>
      </p:sp>
      <p:sp>
        <p:nvSpPr>
          <p:cNvPr id="4" name="Footer Placeholder 3"/>
          <p:cNvSpPr>
            <a:spLocks noGrp="1"/>
          </p:cNvSpPr>
          <p:nvPr>
            <p:ph type="ftr" sz="quarter" idx="11"/>
          </p:nvPr>
        </p:nvSpPr>
        <p:spPr/>
        <p:txBody>
          <a:bodyPr/>
          <a:lstStyle/>
          <a:p>
            <a:r>
              <a:rPr lang="en-US" smtClean="0"/>
              <a:t>Mill and Utilitarianism</a:t>
            </a:r>
            <a:endParaRPr lang="en-US"/>
          </a:p>
        </p:txBody>
      </p:sp>
      <p:sp>
        <p:nvSpPr>
          <p:cNvPr id="5" name="Slide Number Placeholder 4"/>
          <p:cNvSpPr>
            <a:spLocks noGrp="1"/>
          </p:cNvSpPr>
          <p:nvPr>
            <p:ph type="sldNum" sz="quarter" idx="12"/>
          </p:nvPr>
        </p:nvSpPr>
        <p:spPr/>
        <p:txBody>
          <a:bodyPr/>
          <a:lstStyle/>
          <a:p>
            <a:fld id="{74C5038E-74D4-8048-AD6F-DA46D9205328}" type="slidenum">
              <a:rPr lang="en-US" smtClean="0"/>
              <a:pPr/>
              <a:t>‹#›</a:t>
            </a:fld>
            <a:endParaRPr lang="en-US"/>
          </a:p>
        </p:txBody>
      </p:sp>
    </p:spTree>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261E3-0B05-3D4D-9FD2-198C9C0A3700}" type="datetime1">
              <a:rPr lang="en-US" smtClean="0"/>
              <a:pPr/>
              <a:t>11/4/09</a:t>
            </a:fld>
            <a:endParaRPr lang="en-US"/>
          </a:p>
        </p:txBody>
      </p:sp>
      <p:sp>
        <p:nvSpPr>
          <p:cNvPr id="3" name="Footer Placeholder 2"/>
          <p:cNvSpPr>
            <a:spLocks noGrp="1"/>
          </p:cNvSpPr>
          <p:nvPr>
            <p:ph type="ftr" sz="quarter" idx="11"/>
          </p:nvPr>
        </p:nvSpPr>
        <p:spPr/>
        <p:txBody>
          <a:bodyPr/>
          <a:lstStyle/>
          <a:p>
            <a:r>
              <a:rPr lang="en-US" smtClean="0"/>
              <a:t>Mill and Utilitarianism</a:t>
            </a:r>
            <a:endParaRPr lang="en-US"/>
          </a:p>
        </p:txBody>
      </p:sp>
      <p:sp>
        <p:nvSpPr>
          <p:cNvPr id="4" name="Slide Number Placeholder 3"/>
          <p:cNvSpPr>
            <a:spLocks noGrp="1"/>
          </p:cNvSpPr>
          <p:nvPr>
            <p:ph type="sldNum" sz="quarter" idx="12"/>
          </p:nvPr>
        </p:nvSpPr>
        <p:spPr/>
        <p:txBody>
          <a:bodyPr/>
          <a:lstStyle/>
          <a:p>
            <a:fld id="{74C5038E-74D4-8048-AD6F-DA46D92053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dissolv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495800" y="381000"/>
            <a:ext cx="4149725" cy="5886450"/>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ct val="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F398AF46-9D1A-9B43-9199-CF09507F350B}" type="datetime1">
              <a:rPr lang="en-US" smtClean="0"/>
              <a:pPr/>
              <a:t>11/4/09</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r>
              <a:rPr lang="en-US" smtClean="0"/>
              <a:t>Mill and Utilitarianism</a:t>
            </a:r>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2D899100-AAA5-1F4D-9EBE-3F29A6AF4765}" type="slidenum">
              <a:rPr lang="en-US" smtClean="0"/>
              <a:pPr/>
              <a:t>‹#›</a:t>
            </a:fld>
            <a:endParaRPr lang="en-US"/>
          </a:p>
        </p:txBody>
      </p:sp>
    </p:spTree>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14" Type="http://schemas.openxmlformats.org/officeDocument/2006/relationships/theme" Target="../theme/theme1.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4" y="79468"/>
            <a:ext cx="7612063" cy="1417638"/>
          </a:xfrm>
          <a:prstGeom prst="rect">
            <a:avLst/>
          </a:prstGeom>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765175" y="2070846"/>
            <a:ext cx="7612064" cy="418203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38CACD70-9557-2E46-AA1B-97C5A4A54056}" type="datetime1">
              <a:rPr lang="en-US" smtClean="0"/>
              <a:pPr/>
              <a:t>11/4/09</a:t>
            </a:fld>
            <a:endParaRPr lang="en-US"/>
          </a:p>
        </p:txBody>
      </p:sp>
      <p:sp>
        <p:nvSpPr>
          <p:cNvPr id="5" name="Footer Placeholder 4"/>
          <p:cNvSpPr>
            <a:spLocks noGrp="1"/>
          </p:cNvSpPr>
          <p:nvPr>
            <p:ph type="ftr" sz="quarter" idx="3"/>
          </p:nvPr>
        </p:nvSpPr>
        <p:spPr>
          <a:xfrm>
            <a:off x="443753" y="6356350"/>
            <a:ext cx="2895600" cy="365125"/>
          </a:xfrm>
          <a:prstGeom prst="rect">
            <a:avLst/>
          </a:prstGeom>
        </p:spPr>
        <p:txBody>
          <a:bodyPr vert="horz" lIns="91440" tIns="45720" rIns="91440" bIns="45720" rtlCol="0" anchor="ctr"/>
          <a:lstStyle>
            <a:lvl1pPr algn="l">
              <a:defRPr sz="1200">
                <a:solidFill>
                  <a:schemeClr val="bg1"/>
                </a:solidFill>
              </a:defRPr>
            </a:lvl1pPr>
          </a:lstStyle>
          <a:p>
            <a:r>
              <a:rPr lang="en-US" smtClean="0"/>
              <a:t>Mill and Utilitarianism</a:t>
            </a:r>
            <a:endParaRPr lang="en-US"/>
          </a:p>
        </p:txBody>
      </p:sp>
      <p:sp>
        <p:nvSpPr>
          <p:cNvPr id="6" name="Slide Number Placeholder 5"/>
          <p:cNvSpPr>
            <a:spLocks noGrp="1"/>
          </p:cNvSpPr>
          <p:nvPr>
            <p:ph type="sldNum" sz="quarter" idx="4"/>
          </p:nvPr>
        </p:nvSpPr>
        <p:spPr>
          <a:xfrm>
            <a:off x="4114800" y="6356350"/>
            <a:ext cx="914400" cy="365125"/>
          </a:xfrm>
          <a:prstGeom prst="rect">
            <a:avLst/>
          </a:prstGeom>
        </p:spPr>
        <p:txBody>
          <a:bodyPr vert="horz" lIns="91440" tIns="45720" rIns="91440" bIns="45720" rtlCol="0" anchor="ctr"/>
          <a:lstStyle>
            <a:lvl1pPr algn="ctr">
              <a:defRPr sz="3600">
                <a:solidFill>
                  <a:schemeClr val="bg1"/>
                </a:solidFill>
              </a:defRPr>
            </a:lvl1pPr>
          </a:lstStyle>
          <a:p>
            <a:fld id="{74C5038E-74D4-8048-AD6F-DA46D92053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Lst>
  <p:transition spd="med">
    <p:dissolve/>
  </p:transition>
  <p:hf hdr="0" dt="0"/>
  <p:txStyles>
    <p:title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p:titleStyle>
    <p:bodyStyle>
      <a:lvl1pPr marL="342900" indent="-342900" algn="l" defTabSz="914400" rtl="0" eaLnBrk="1" latinLnBrk="0" hangingPunct="1">
        <a:spcBef>
          <a:spcPts val="2000"/>
        </a:spcBef>
        <a:buFont typeface="Wingdings 2" pitchFamily="18" charset="2"/>
        <a:buChar char=""/>
        <a:defRPr sz="2400" kern="1200">
          <a:solidFill>
            <a:schemeClr val="bg1"/>
          </a:solidFill>
          <a:effectLst>
            <a:outerShdw blurRad="63500" dist="50800" dir="2700000" algn="tl" rotWithShape="0">
              <a:prstClr val="black">
                <a:alpha val="50000"/>
              </a:prstClr>
            </a:outerShdw>
          </a:effectLst>
          <a:latin typeface="+mn-lt"/>
          <a:ea typeface="+mn-ea"/>
          <a:cs typeface="+mn-cs"/>
        </a:defRPr>
      </a:lvl1pPr>
      <a:lvl2pPr marL="685800" indent="-336550" algn="l" defTabSz="914400" rtl="0" eaLnBrk="1" latinLnBrk="0" hangingPunct="1">
        <a:spcBef>
          <a:spcPts val="600"/>
        </a:spcBef>
        <a:buFont typeface="Wingdings 2" pitchFamily="18" charset="2"/>
        <a:buChar char=""/>
        <a:defRPr sz="2200" kern="1200">
          <a:solidFill>
            <a:schemeClr val="bg1"/>
          </a:solidFill>
          <a:effectLst>
            <a:outerShdw blurRad="63500" dist="50800" dir="2700000" algn="tl" rotWithShape="0">
              <a:prstClr val="black">
                <a:alpha val="50000"/>
              </a:prstClr>
            </a:outerShdw>
          </a:effectLst>
          <a:latin typeface="+mn-lt"/>
          <a:ea typeface="+mn-ea"/>
          <a:cs typeface="+mn-cs"/>
        </a:defRPr>
      </a:lvl2pPr>
      <a:lvl3pPr marL="1035050" indent="-349250" algn="l" defTabSz="914400" rtl="0" eaLnBrk="1" latinLnBrk="0" hangingPunct="1">
        <a:spcBef>
          <a:spcPts val="600"/>
        </a:spcBef>
        <a:buFont typeface="Wingdings 2" pitchFamily="18" charset="2"/>
        <a:buChar char=""/>
        <a:defRPr sz="2000" kern="1200">
          <a:solidFill>
            <a:schemeClr val="bg1"/>
          </a:solidFill>
          <a:effectLst>
            <a:outerShdw blurRad="63500" dist="50800" dir="2700000" algn="tl" rotWithShape="0">
              <a:prstClr val="black">
                <a:alpha val="50000"/>
              </a:prstClr>
            </a:outerShdw>
          </a:effectLst>
          <a:latin typeface="+mn-lt"/>
          <a:ea typeface="+mn-ea"/>
          <a:cs typeface="+mn-cs"/>
        </a:defRPr>
      </a:lvl3pPr>
      <a:lvl4pPr marL="1371600" indent="-3365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4pPr>
      <a:lvl5pPr marL="1720850" indent="-3492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Utilitarianism, Part I</a:t>
            </a:r>
            <a:endParaRPr lang="en-US" dirty="0"/>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Breakdown of Utilitarianism, Again</a:t>
            </a:r>
            <a:endParaRPr lang="en-US" dirty="0"/>
          </a:p>
        </p:txBody>
      </p:sp>
      <p:sp>
        <p:nvSpPr>
          <p:cNvPr id="3" name="Content Placeholder 2"/>
          <p:cNvSpPr>
            <a:spLocks noGrp="1"/>
          </p:cNvSpPr>
          <p:nvPr>
            <p:ph idx="1"/>
          </p:nvPr>
        </p:nvSpPr>
        <p:spPr/>
        <p:txBody>
          <a:bodyPr>
            <a:normAutofit/>
          </a:bodyPr>
          <a:lstStyle/>
          <a:p>
            <a:r>
              <a:rPr lang="en-US" dirty="0" smtClean="0"/>
              <a:t>For our purposes, we will take Mill’s (initial) UT theory to consist of a conjunction of the following three claims:</a:t>
            </a:r>
          </a:p>
          <a:p>
            <a:pPr lvl="1"/>
            <a:r>
              <a:rPr lang="en-US" dirty="0" smtClean="0"/>
              <a:t>(</a:t>
            </a:r>
            <a:r>
              <a:rPr lang="en-US" dirty="0" err="1" smtClean="0"/>
              <a:t>i</a:t>
            </a:r>
            <a:r>
              <a:rPr lang="en-US" dirty="0" smtClean="0"/>
              <a:t>) </a:t>
            </a:r>
            <a:r>
              <a:rPr lang="en-US" dirty="0" smtClean="0">
                <a:solidFill>
                  <a:srgbClr val="FF0000"/>
                </a:solidFill>
              </a:rPr>
              <a:t>Act </a:t>
            </a:r>
            <a:r>
              <a:rPr lang="en-US" dirty="0" err="1" smtClean="0">
                <a:solidFill>
                  <a:srgbClr val="FF0000"/>
                </a:solidFill>
              </a:rPr>
              <a:t>Consequentialism</a:t>
            </a:r>
            <a:r>
              <a:rPr lang="en-US" dirty="0" smtClean="0">
                <a:solidFill>
                  <a:srgbClr val="FF0000"/>
                </a:solidFill>
              </a:rPr>
              <a:t> </a:t>
            </a:r>
          </a:p>
          <a:p>
            <a:pPr lvl="2"/>
            <a:r>
              <a:rPr lang="en-US" dirty="0" smtClean="0">
                <a:solidFill>
                  <a:srgbClr val="F8C000"/>
                </a:solidFill>
              </a:rPr>
              <a:t>(evaluate actions by their consequences only)</a:t>
            </a:r>
          </a:p>
          <a:p>
            <a:pPr lvl="1"/>
            <a:r>
              <a:rPr lang="en-US" dirty="0" smtClean="0"/>
              <a:t>(ii) </a:t>
            </a:r>
            <a:r>
              <a:rPr lang="en-US" dirty="0" smtClean="0">
                <a:solidFill>
                  <a:srgbClr val="FF0000"/>
                </a:solidFill>
              </a:rPr>
              <a:t>Altruistic Hedonism </a:t>
            </a:r>
          </a:p>
          <a:p>
            <a:pPr lvl="2"/>
            <a:r>
              <a:rPr lang="en-US" dirty="0" smtClean="0">
                <a:solidFill>
                  <a:srgbClr val="F8C000"/>
                </a:solidFill>
              </a:rPr>
              <a:t>(Happiness is the fundamental good, everyone’s happiness counts equally)</a:t>
            </a:r>
          </a:p>
          <a:p>
            <a:pPr lvl="1"/>
            <a:r>
              <a:rPr lang="en-US" dirty="0" smtClean="0"/>
              <a:t>(iii) </a:t>
            </a:r>
            <a:r>
              <a:rPr lang="en-US" dirty="0" smtClean="0">
                <a:solidFill>
                  <a:srgbClr val="FF0000"/>
                </a:solidFill>
              </a:rPr>
              <a:t>The Principle of Utility. </a:t>
            </a:r>
          </a:p>
          <a:p>
            <a:pPr lvl="2"/>
            <a:r>
              <a:rPr lang="en-US" dirty="0" smtClean="0">
                <a:solidFill>
                  <a:schemeClr val="accent1"/>
                </a:solidFill>
              </a:rPr>
              <a:t>(The moral action is the one that maximizes aggregate happiness.) </a:t>
            </a:r>
          </a:p>
        </p:txBody>
      </p:sp>
      <p:sp>
        <p:nvSpPr>
          <p:cNvPr id="4" name="Slide Number Placeholder 3"/>
          <p:cNvSpPr>
            <a:spLocks noGrp="1"/>
          </p:cNvSpPr>
          <p:nvPr>
            <p:ph type="sldNum" sz="quarter" idx="12"/>
          </p:nvPr>
        </p:nvSpPr>
        <p:spPr/>
        <p:txBody>
          <a:bodyPr/>
          <a:lstStyle/>
          <a:p>
            <a:fld id="{74C5038E-74D4-8048-AD6F-DA46D920532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Objections to Mill’s UT.</a:t>
            </a:r>
            <a:endParaRPr lang="en-US" dirty="0"/>
          </a:p>
        </p:txBody>
      </p:sp>
      <p:sp>
        <p:nvSpPr>
          <p:cNvPr id="3" name="Content Placeholder 2"/>
          <p:cNvSpPr>
            <a:spLocks noGrp="1"/>
          </p:cNvSpPr>
          <p:nvPr>
            <p:ph idx="1"/>
          </p:nvPr>
        </p:nvSpPr>
        <p:spPr/>
        <p:txBody>
          <a:bodyPr>
            <a:normAutofit/>
          </a:bodyPr>
          <a:lstStyle/>
          <a:p>
            <a:r>
              <a:rPr lang="en-US" sz="4000" dirty="0" smtClean="0"/>
              <a:t>Two objections to altruistic hedonism: </a:t>
            </a:r>
          </a:p>
          <a:p>
            <a:pPr marL="971550" lvl="1" indent="-514350">
              <a:buFont typeface="+mj-lt"/>
              <a:buAutoNum type="arabicPeriod"/>
            </a:pPr>
            <a:r>
              <a:rPr lang="en-US" sz="4000" b="1" u="sng" dirty="0" smtClean="0"/>
              <a:t>The Swine Objection:</a:t>
            </a:r>
            <a:endParaRPr lang="en-US" sz="4000" dirty="0" smtClean="0"/>
          </a:p>
          <a:p>
            <a:pPr marL="971550" lvl="1" indent="-514350">
              <a:buFont typeface="+mj-lt"/>
              <a:buAutoNum type="arabicPeriod"/>
            </a:pPr>
            <a:r>
              <a:rPr lang="en-US" sz="4000" b="1" u="sng" dirty="0" smtClean="0"/>
              <a:t>Nozick’s pleasure machine</a:t>
            </a:r>
            <a:r>
              <a:rPr lang="en-US" sz="4000" dirty="0" smtClean="0"/>
              <a:t>.</a:t>
            </a:r>
          </a:p>
          <a:p>
            <a:pPr>
              <a:buNone/>
            </a:pPr>
            <a:endParaRPr lang="en-US" dirty="0"/>
          </a:p>
        </p:txBody>
      </p:sp>
      <p:sp>
        <p:nvSpPr>
          <p:cNvPr id="4" name="Slide Number Placeholder 3"/>
          <p:cNvSpPr>
            <a:spLocks noGrp="1"/>
          </p:cNvSpPr>
          <p:nvPr>
            <p:ph type="sldNum" sz="quarter" idx="12"/>
          </p:nvPr>
        </p:nvSpPr>
        <p:spPr/>
        <p:txBody>
          <a:bodyPr/>
          <a:lstStyle/>
          <a:p>
            <a:fld id="{74C5038E-74D4-8048-AD6F-DA46D9205328}"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79468"/>
            <a:ext cx="8915400" cy="1417638"/>
          </a:xfrm>
        </p:spPr>
        <p:txBody>
          <a:bodyPr/>
          <a:lstStyle/>
          <a:p>
            <a:r>
              <a:rPr lang="en-US" dirty="0" smtClean="0"/>
              <a:t>Objections to UT’s Hedonism</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sz="4000" b="1" u="sng" dirty="0" smtClean="0"/>
              <a:t>The Swine Objection:</a:t>
            </a:r>
          </a:p>
          <a:p>
            <a:pPr>
              <a:buNone/>
            </a:pPr>
            <a:r>
              <a:rPr lang="en-US" sz="4000" dirty="0" smtClean="0"/>
              <a:t>To suppose that life has no higher end than pleasure is a doctrine worthy only of swine.</a:t>
            </a:r>
            <a:endParaRPr lang="en-US" sz="4000" b="1" u="sng" dirty="0" smtClean="0"/>
          </a:p>
          <a:p>
            <a:pPr>
              <a:buNone/>
            </a:pPr>
            <a:r>
              <a:rPr lang="en-US" sz="4000" dirty="0" smtClean="0"/>
              <a:t>If base pleasures like food, drink and sex are the ultimate moral good, then man is like the basest swine.</a:t>
            </a:r>
            <a:endParaRPr lang="en-US" sz="4000" dirty="0"/>
          </a:p>
        </p:txBody>
      </p:sp>
      <p:sp>
        <p:nvSpPr>
          <p:cNvPr id="4" name="Slide Number Placeholder 3"/>
          <p:cNvSpPr>
            <a:spLocks noGrp="1"/>
          </p:cNvSpPr>
          <p:nvPr>
            <p:ph type="sldNum" sz="quarter" idx="12"/>
          </p:nvPr>
        </p:nvSpPr>
        <p:spPr/>
        <p:txBody>
          <a:bodyPr/>
          <a:lstStyle/>
          <a:p>
            <a:fld id="{74C5038E-74D4-8048-AD6F-DA46D9205328}"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Swine Objection</a:t>
            </a:r>
            <a:endParaRPr lang="en-US" dirty="0"/>
          </a:p>
        </p:txBody>
      </p:sp>
      <p:sp>
        <p:nvSpPr>
          <p:cNvPr id="3" name="Content Placeholder 2"/>
          <p:cNvSpPr>
            <a:spLocks noGrp="1"/>
          </p:cNvSpPr>
          <p:nvPr>
            <p:ph idx="1"/>
          </p:nvPr>
        </p:nvSpPr>
        <p:spPr/>
        <p:txBody>
          <a:bodyPr/>
          <a:lstStyle/>
          <a:p>
            <a:pPr>
              <a:buNone/>
            </a:pPr>
            <a:r>
              <a:rPr lang="en-US" dirty="0" smtClean="0"/>
              <a:t>If this is true, this seems to set this fellow:</a:t>
            </a:r>
            <a:endParaRPr lang="en-US" dirty="0"/>
          </a:p>
        </p:txBody>
      </p:sp>
      <p:pic>
        <p:nvPicPr>
          <p:cNvPr id="4" name="Picture 3" descr="HEF.png"/>
          <p:cNvPicPr>
            <a:picLocks noChangeAspect="1"/>
          </p:cNvPicPr>
          <p:nvPr/>
        </p:nvPicPr>
        <p:blipFill>
          <a:blip r:embed="rId3"/>
          <a:stretch>
            <a:fillRect/>
          </a:stretch>
        </p:blipFill>
        <p:spPr>
          <a:xfrm>
            <a:off x="1905001" y="2740446"/>
            <a:ext cx="4571999" cy="4117554"/>
          </a:xfrm>
          <a:prstGeom prst="rect">
            <a:avLst/>
          </a:prstGeom>
        </p:spPr>
      </p:pic>
      <p:sp>
        <p:nvSpPr>
          <p:cNvPr id="5" name="Slide Number Placeholder 4"/>
          <p:cNvSpPr>
            <a:spLocks noGrp="1"/>
          </p:cNvSpPr>
          <p:nvPr>
            <p:ph type="sldNum" sz="quarter" idx="12"/>
          </p:nvPr>
        </p:nvSpPr>
        <p:spPr/>
        <p:txBody>
          <a:bodyPr/>
          <a:lstStyle/>
          <a:p>
            <a:fld id="{74C5038E-74D4-8048-AD6F-DA46D9205328}"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On a moral equivalent with this young lady:</a:t>
            </a:r>
            <a:endParaRPr lang="en-US" dirty="0"/>
          </a:p>
        </p:txBody>
      </p:sp>
      <p:pic>
        <p:nvPicPr>
          <p:cNvPr id="4" name="Picture 3" descr="mother teresa.png"/>
          <p:cNvPicPr>
            <a:picLocks noChangeAspect="1"/>
          </p:cNvPicPr>
          <p:nvPr/>
        </p:nvPicPr>
        <p:blipFill>
          <a:blip r:embed="rId3"/>
          <a:stretch>
            <a:fillRect/>
          </a:stretch>
        </p:blipFill>
        <p:spPr>
          <a:xfrm>
            <a:off x="2743200" y="2667000"/>
            <a:ext cx="3013689" cy="4191000"/>
          </a:xfrm>
          <a:prstGeom prst="rect">
            <a:avLst/>
          </a:prstGeom>
        </p:spPr>
      </p:pic>
      <p:sp>
        <p:nvSpPr>
          <p:cNvPr id="6" name="Title 1"/>
          <p:cNvSpPr txBox="1">
            <a:spLocks/>
          </p:cNvSpPr>
          <p:nvPr/>
        </p:nvSpPr>
        <p:spPr>
          <a:xfrm>
            <a:off x="917574" y="231868"/>
            <a:ext cx="7612063" cy="1417638"/>
          </a:xfrm>
          <a:prstGeom prst="rect">
            <a:avLst/>
          </a:prstGeom>
        </p:spPr>
        <p:txBody>
          <a:bodyPr vert="horz" lIns="91440" tIns="45720" rIns="91440" bIns="45720" rtlCol="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2"/>
                </a:solidFill>
                <a:effectLst>
                  <a:outerShdw blurRad="50800" dist="25400" dir="2700000" algn="tl" rotWithShape="0">
                    <a:schemeClr val="bg1">
                      <a:alpha val="40000"/>
                    </a:schemeClr>
                  </a:outerShdw>
                </a:effectLst>
                <a:uLnTx/>
                <a:uFillTx/>
                <a:latin typeface="+mj-lt"/>
                <a:ea typeface="+mj-ea"/>
                <a:cs typeface="+mj-cs"/>
              </a:rPr>
              <a:t>The Swine Objection</a:t>
            </a:r>
            <a:endParaRPr kumimoji="0" lang="en-US" sz="4800" b="0" i="0" u="none" strike="noStrike" kern="1200" cap="none" spc="0" normalizeH="0" baseline="0" noProof="0" dirty="0">
              <a:ln>
                <a:noFill/>
              </a:ln>
              <a:solidFill>
                <a:schemeClr val="tx2"/>
              </a:solidFill>
              <a:effectLst>
                <a:outerShdw blurRad="50800" dist="25400" dir="2700000" algn="tl" rotWithShape="0">
                  <a:schemeClr val="bg1">
                    <a:alpha val="40000"/>
                  </a:schemeClr>
                </a:outerShdw>
              </a:effectLst>
              <a:uLnTx/>
              <a:uFillTx/>
              <a:latin typeface="+mj-lt"/>
              <a:ea typeface="+mj-ea"/>
              <a:cs typeface="+mj-cs"/>
            </a:endParaRPr>
          </a:p>
        </p:txBody>
      </p:sp>
      <p:sp>
        <p:nvSpPr>
          <p:cNvPr id="7" name="Slide Number Placeholder 6"/>
          <p:cNvSpPr>
            <a:spLocks noGrp="1"/>
          </p:cNvSpPr>
          <p:nvPr>
            <p:ph type="sldNum" sz="quarter" idx="12"/>
          </p:nvPr>
        </p:nvSpPr>
        <p:spPr/>
        <p:txBody>
          <a:bodyPr/>
          <a:lstStyle/>
          <a:p>
            <a:fld id="{74C5038E-74D4-8048-AD6F-DA46D9205328}" type="slidenum">
              <a:rPr lang="en-US" smtClean="0"/>
              <a:pPr/>
              <a:t>14</a:t>
            </a:fld>
            <a:endParaRPr lang="en-US"/>
          </a:p>
        </p:txBody>
      </p:sp>
      <p:sp>
        <p:nvSpPr>
          <p:cNvPr id="8" name="Footer Placeholder 7"/>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accel="50000" decel="5000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Both have provided a great many pleasures (or at least privations of pain) to a great number of people. But there seems a clear sense in which we want to set Mother Teresa’s work on a higher moral plane.  </a:t>
            </a:r>
            <a:endParaRPr lang="en-US" dirty="0"/>
          </a:p>
        </p:txBody>
      </p:sp>
      <p:pic>
        <p:nvPicPr>
          <p:cNvPr id="4" name="Picture 3" descr="HEF.png"/>
          <p:cNvPicPr>
            <a:picLocks noChangeAspect="1"/>
          </p:cNvPicPr>
          <p:nvPr/>
        </p:nvPicPr>
        <p:blipFill>
          <a:blip r:embed="rId3"/>
          <a:stretch>
            <a:fillRect/>
          </a:stretch>
        </p:blipFill>
        <p:spPr>
          <a:xfrm>
            <a:off x="990600" y="4100085"/>
            <a:ext cx="2557105" cy="2302935"/>
          </a:xfrm>
          <a:prstGeom prst="rect">
            <a:avLst/>
          </a:prstGeom>
        </p:spPr>
      </p:pic>
      <p:pic>
        <p:nvPicPr>
          <p:cNvPr id="5" name="Picture 4" descr="mother teresa.png"/>
          <p:cNvPicPr>
            <a:picLocks noChangeAspect="1"/>
          </p:cNvPicPr>
          <p:nvPr/>
        </p:nvPicPr>
        <p:blipFill>
          <a:blip r:embed="rId4"/>
          <a:stretch>
            <a:fillRect/>
          </a:stretch>
        </p:blipFill>
        <p:spPr>
          <a:xfrm>
            <a:off x="5638800" y="3581400"/>
            <a:ext cx="2191774" cy="3048000"/>
          </a:xfrm>
          <a:prstGeom prst="rect">
            <a:avLst/>
          </a:prstGeom>
        </p:spPr>
      </p:pic>
      <p:sp>
        <p:nvSpPr>
          <p:cNvPr id="7" name="Title 1"/>
          <p:cNvSpPr txBox="1">
            <a:spLocks/>
          </p:cNvSpPr>
          <p:nvPr/>
        </p:nvSpPr>
        <p:spPr>
          <a:xfrm>
            <a:off x="917574" y="231868"/>
            <a:ext cx="7612063" cy="1417638"/>
          </a:xfrm>
          <a:prstGeom prst="rect">
            <a:avLst/>
          </a:prstGeom>
        </p:spPr>
        <p:txBody>
          <a:bodyPr vert="horz" lIns="91440" tIns="45720" rIns="91440" bIns="45720" rtlCol="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2"/>
                </a:solidFill>
                <a:effectLst>
                  <a:outerShdw blurRad="50800" dist="25400" dir="2700000" algn="tl" rotWithShape="0">
                    <a:schemeClr val="bg1">
                      <a:alpha val="40000"/>
                    </a:schemeClr>
                  </a:outerShdw>
                </a:effectLst>
                <a:uLnTx/>
                <a:uFillTx/>
                <a:latin typeface="+mj-lt"/>
                <a:ea typeface="+mj-ea"/>
                <a:cs typeface="+mj-cs"/>
              </a:rPr>
              <a:t>The Swine Objection</a:t>
            </a:r>
            <a:endParaRPr kumimoji="0" lang="en-US" sz="4800" b="0" i="0" u="none" strike="noStrike" kern="1200" cap="none" spc="0" normalizeH="0" baseline="0" noProof="0" dirty="0">
              <a:ln>
                <a:noFill/>
              </a:ln>
              <a:solidFill>
                <a:schemeClr val="tx2"/>
              </a:solidFill>
              <a:effectLst>
                <a:outerShdw blurRad="50800" dist="25400" dir="2700000" algn="tl" rotWithShape="0">
                  <a:schemeClr val="bg1">
                    <a:alpha val="40000"/>
                  </a:schemeClr>
                </a:outerShdw>
              </a:effectLst>
              <a:uLnTx/>
              <a:uFillTx/>
              <a:latin typeface="+mj-lt"/>
              <a:ea typeface="+mj-ea"/>
              <a:cs typeface="+mj-cs"/>
            </a:endParaRPr>
          </a:p>
        </p:txBody>
      </p:sp>
      <p:sp>
        <p:nvSpPr>
          <p:cNvPr id="8" name="Slide Number Placeholder 7"/>
          <p:cNvSpPr>
            <a:spLocks noGrp="1"/>
          </p:cNvSpPr>
          <p:nvPr>
            <p:ph type="sldNum" sz="quarter" idx="12"/>
          </p:nvPr>
        </p:nvSpPr>
        <p:spPr/>
        <p:txBody>
          <a:bodyPr/>
          <a:lstStyle/>
          <a:p>
            <a:fld id="{74C5038E-74D4-8048-AD6F-DA46D9205328}" type="slidenum">
              <a:rPr lang="en-US" smtClean="0"/>
              <a:pPr/>
              <a:t>15</a:t>
            </a:fld>
            <a:endParaRPr lang="en-US"/>
          </a:p>
        </p:txBody>
      </p:sp>
      <p:sp>
        <p:nvSpPr>
          <p:cNvPr id="9" name="Footer Placeholder 8"/>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9468"/>
            <a:ext cx="8534400" cy="1417638"/>
          </a:xfrm>
        </p:spPr>
        <p:txBody>
          <a:bodyPr>
            <a:normAutofit fontScale="90000"/>
          </a:bodyPr>
          <a:lstStyle/>
          <a:p>
            <a:r>
              <a:rPr lang="en-US" dirty="0" smtClean="0"/>
              <a:t>Response to the Swine Objection</a:t>
            </a:r>
            <a:endParaRPr lang="en-US" dirty="0"/>
          </a:p>
        </p:txBody>
      </p:sp>
      <p:sp>
        <p:nvSpPr>
          <p:cNvPr id="3" name="Content Placeholder 2"/>
          <p:cNvSpPr>
            <a:spLocks noGrp="1"/>
          </p:cNvSpPr>
          <p:nvPr>
            <p:ph idx="1"/>
          </p:nvPr>
        </p:nvSpPr>
        <p:spPr/>
        <p:txBody>
          <a:bodyPr>
            <a:normAutofit fontScale="85000" lnSpcReduction="10000"/>
          </a:bodyPr>
          <a:lstStyle/>
          <a:p>
            <a:pPr marL="342900" lvl="2" indent="-342900"/>
            <a:r>
              <a:rPr lang="en-US" sz="3600" dirty="0" smtClean="0"/>
              <a:t>It is not the hedonist, but the objector who represents human nature in a degrading light, for such an objection only holds if human beings are capable of no pleasure except those of which swine are capable.</a:t>
            </a:r>
          </a:p>
          <a:p>
            <a:pPr marL="342900" lvl="2" indent="-342900"/>
            <a:r>
              <a:rPr lang="en-US" sz="3600" dirty="0" smtClean="0"/>
              <a:t>Mill develops a view of pleasure and pain according to which some pleasures/pains count more than others.</a:t>
            </a:r>
          </a:p>
          <a:p>
            <a:pPr>
              <a:buNone/>
            </a:pPr>
            <a:endParaRPr lang="en-US" dirty="0"/>
          </a:p>
        </p:txBody>
      </p:sp>
      <p:sp>
        <p:nvSpPr>
          <p:cNvPr id="4" name="Slide Number Placeholder 3"/>
          <p:cNvSpPr>
            <a:spLocks noGrp="1"/>
          </p:cNvSpPr>
          <p:nvPr>
            <p:ph type="sldNum" sz="quarter" idx="12"/>
          </p:nvPr>
        </p:nvSpPr>
        <p:spPr/>
        <p:txBody>
          <a:bodyPr/>
          <a:lstStyle/>
          <a:p>
            <a:fld id="{74C5038E-74D4-8048-AD6F-DA46D9205328}"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9468"/>
            <a:ext cx="8534400" cy="1417638"/>
          </a:xfrm>
        </p:spPr>
        <p:txBody>
          <a:bodyPr>
            <a:normAutofit fontScale="90000"/>
          </a:bodyPr>
          <a:lstStyle/>
          <a:p>
            <a:r>
              <a:rPr lang="en-US" dirty="0" smtClean="0"/>
              <a:t>Response to the Swine Objection</a:t>
            </a:r>
            <a:endParaRPr lang="en-US" dirty="0"/>
          </a:p>
        </p:txBody>
      </p:sp>
      <p:sp>
        <p:nvSpPr>
          <p:cNvPr id="3" name="Content Placeholder 2"/>
          <p:cNvSpPr>
            <a:spLocks noGrp="1"/>
          </p:cNvSpPr>
          <p:nvPr>
            <p:ph idx="1"/>
          </p:nvPr>
        </p:nvSpPr>
        <p:spPr/>
        <p:txBody>
          <a:bodyPr>
            <a:normAutofit/>
          </a:bodyPr>
          <a:lstStyle/>
          <a:p>
            <a:r>
              <a:rPr lang="en-US" sz="2600" dirty="0" smtClean="0">
                <a:ea typeface="ＭＳ Ｐゴシック" pitchFamily="-65" charset="-128"/>
                <a:cs typeface="ＭＳ Ｐゴシック" pitchFamily="-65" charset="-128"/>
              </a:rPr>
              <a:t>“It is quite compatible with the principle of utility to recognize the fact that some </a:t>
            </a:r>
            <a:r>
              <a:rPr lang="en-US" sz="2600" i="1" dirty="0" smtClean="0">
                <a:ea typeface="ＭＳ Ｐゴシック" pitchFamily="-65" charset="-128"/>
                <a:cs typeface="ＭＳ Ｐゴシック" pitchFamily="-65" charset="-128"/>
              </a:rPr>
              <a:t>kinds</a:t>
            </a:r>
            <a:r>
              <a:rPr lang="en-US" sz="2600" dirty="0" smtClean="0">
                <a:ea typeface="ＭＳ Ｐゴシック" pitchFamily="-65" charset="-128"/>
                <a:cs typeface="ＭＳ Ｐゴシック" pitchFamily="-65" charset="-128"/>
              </a:rPr>
              <a:t> of pleasure are more desirable and more valuable than others. It would be absurd what while, in estimating all other things, quality is considered as well as quantity, [but] the estimation of pleasures should be supposed to depend on quantity alone.” </a:t>
            </a:r>
          </a:p>
          <a:p>
            <a:pPr lvl="1"/>
            <a:r>
              <a:rPr lang="en-US" sz="2600" dirty="0" smtClean="0">
                <a:ea typeface="ＭＳ Ｐゴシック" pitchFamily="-65" charset="-128"/>
                <a:cs typeface="ＭＳ Ｐゴシック" pitchFamily="-65" charset="-128"/>
              </a:rPr>
              <a:t>But how do we determine which pleasures are “of a higher quality”?</a:t>
            </a:r>
          </a:p>
          <a:p>
            <a:pPr>
              <a:buNone/>
            </a:pPr>
            <a:endParaRPr lang="en-US" dirty="0"/>
          </a:p>
        </p:txBody>
      </p:sp>
      <p:sp>
        <p:nvSpPr>
          <p:cNvPr id="4" name="Slide Number Placeholder 3"/>
          <p:cNvSpPr>
            <a:spLocks noGrp="1"/>
          </p:cNvSpPr>
          <p:nvPr>
            <p:ph type="sldNum" sz="quarter" idx="12"/>
          </p:nvPr>
        </p:nvSpPr>
        <p:spPr/>
        <p:txBody>
          <a:bodyPr/>
          <a:lstStyle/>
          <a:p>
            <a:fld id="{74C5038E-74D4-8048-AD6F-DA46D9205328}"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79468"/>
            <a:ext cx="9144000" cy="1417638"/>
          </a:xfrm>
        </p:spPr>
        <p:txBody>
          <a:bodyPr>
            <a:normAutofit fontScale="90000"/>
          </a:bodyPr>
          <a:lstStyle/>
          <a:p>
            <a:r>
              <a:rPr lang="en-US" dirty="0" smtClean="0"/>
              <a:t>Response to the Swine Objection</a:t>
            </a:r>
            <a:br>
              <a:rPr lang="en-US" dirty="0" smtClean="0"/>
            </a:br>
            <a:r>
              <a:rPr lang="en-US" dirty="0" smtClean="0"/>
              <a:t>Ranking Pleasures</a:t>
            </a:r>
            <a:endParaRPr lang="en-US" dirty="0"/>
          </a:p>
        </p:txBody>
      </p:sp>
      <p:sp>
        <p:nvSpPr>
          <p:cNvPr id="3" name="Content Placeholder 2"/>
          <p:cNvSpPr>
            <a:spLocks noGrp="1"/>
          </p:cNvSpPr>
          <p:nvPr>
            <p:ph idx="1"/>
          </p:nvPr>
        </p:nvSpPr>
        <p:spPr/>
        <p:txBody>
          <a:bodyPr>
            <a:normAutofit fontScale="70000" lnSpcReduction="20000"/>
          </a:bodyPr>
          <a:lstStyle/>
          <a:p>
            <a:r>
              <a:rPr lang="en-US" sz="3613" dirty="0" smtClean="0"/>
              <a:t>Mill suggests the following test:</a:t>
            </a:r>
          </a:p>
          <a:p>
            <a:pPr lvl="1">
              <a:buNone/>
            </a:pPr>
            <a:r>
              <a:rPr lang="en-US" sz="3600" dirty="0" smtClean="0"/>
              <a:t>“Of two pleasures, if there be one to which all or almost all who have experience of both give a decided preference, irrespective of any feeling of moral obligation to prefer it, […] and would not resign it for any quantity of the other pleasure their nature is capable of, we are justified in ascribing to the preferred enjoyment a superiority in quality so far outweighing quantity as to render it, in comparison, of small account.” P. 56.</a:t>
            </a:r>
          </a:p>
          <a:p>
            <a:pPr>
              <a:buNone/>
            </a:pPr>
            <a:endParaRPr lang="en-US" dirty="0"/>
          </a:p>
        </p:txBody>
      </p:sp>
      <p:sp>
        <p:nvSpPr>
          <p:cNvPr id="4" name="Slide Number Placeholder 3"/>
          <p:cNvSpPr>
            <a:spLocks noGrp="1"/>
          </p:cNvSpPr>
          <p:nvPr>
            <p:ph type="sldNum" sz="quarter" idx="12"/>
          </p:nvPr>
        </p:nvSpPr>
        <p:spPr/>
        <p:txBody>
          <a:bodyPr/>
          <a:lstStyle/>
          <a:p>
            <a:fld id="{74C5038E-74D4-8048-AD6F-DA46D920532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9468"/>
            <a:ext cx="8686800" cy="1417638"/>
          </a:xfrm>
        </p:spPr>
        <p:txBody>
          <a:bodyPr>
            <a:normAutofit fontScale="90000"/>
          </a:bodyPr>
          <a:lstStyle/>
          <a:p>
            <a:r>
              <a:rPr lang="en-US" dirty="0" smtClean="0"/>
              <a:t>Response to the Swine Objection</a:t>
            </a:r>
            <a:br>
              <a:rPr lang="en-US" dirty="0" smtClean="0"/>
            </a:br>
            <a:r>
              <a:rPr lang="en-US" dirty="0" smtClean="0"/>
              <a:t>Ranking Pleasures</a:t>
            </a:r>
            <a:endParaRPr lang="en-US" dirty="0"/>
          </a:p>
        </p:txBody>
      </p:sp>
      <p:sp>
        <p:nvSpPr>
          <p:cNvPr id="3" name="Content Placeholder 2"/>
          <p:cNvSpPr>
            <a:spLocks noGrp="1"/>
          </p:cNvSpPr>
          <p:nvPr>
            <p:ph idx="1"/>
          </p:nvPr>
        </p:nvSpPr>
        <p:spPr/>
        <p:txBody>
          <a:bodyPr>
            <a:normAutofit/>
          </a:bodyPr>
          <a:lstStyle/>
          <a:p>
            <a:pPr lvl="1"/>
            <a:r>
              <a:rPr lang="en-US" dirty="0" smtClean="0"/>
              <a:t>Mill is confident that the pleasures which will emerge from this test as higher in value will be the “noble” pleasures, the pleasures one derives from the use of one’s “higher faculties.”</a:t>
            </a:r>
          </a:p>
          <a:p>
            <a:pPr>
              <a:buNone/>
            </a:pPr>
            <a:r>
              <a:rPr lang="en-US" b="1" dirty="0" smtClean="0"/>
              <a:t>Question</a:t>
            </a:r>
            <a:r>
              <a:rPr lang="en-US" dirty="0" smtClean="0"/>
              <a:t>: </a:t>
            </a:r>
          </a:p>
          <a:p>
            <a:pPr lvl="1">
              <a:buNone/>
            </a:pPr>
            <a:r>
              <a:rPr lang="en-US" dirty="0" smtClean="0"/>
              <a:t>	Is Mill’s prediction about the outcome of such a test correct?  </a:t>
            </a:r>
          </a:p>
          <a:p>
            <a:pPr lvl="1">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74C5038E-74D4-8048-AD6F-DA46D920532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Utilitarianism of J. S. Mill</a:t>
            </a:r>
            <a:endParaRPr lang="en-US" dirty="0"/>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4" name="Slide Number Placeholder 3"/>
          <p:cNvSpPr>
            <a:spLocks noGrp="1"/>
          </p:cNvSpPr>
          <p:nvPr>
            <p:ph type="sldNum" sz="quarter" idx="12"/>
          </p:nvPr>
        </p:nvSpPr>
        <p:spPr/>
        <p:txBody>
          <a:bodyPr/>
          <a:lstStyle/>
          <a:p>
            <a:fld id="{74C5038E-74D4-8048-AD6F-DA46D9205328}" type="slidenum">
              <a:rPr lang="en-US" smtClean="0"/>
              <a:pPr/>
              <a:t>2</a:t>
            </a:fld>
            <a:endParaRPr lang="en-US"/>
          </a:p>
        </p:txBody>
      </p:sp>
      <p:sp>
        <p:nvSpPr>
          <p:cNvPr id="3" name="Content Placeholder 2"/>
          <p:cNvSpPr>
            <a:spLocks noGrp="1"/>
          </p:cNvSpPr>
          <p:nvPr>
            <p:ph type="subTitle" idx="4294967295"/>
          </p:nvPr>
        </p:nvSpPr>
        <p:spPr>
          <a:xfrm>
            <a:off x="228600" y="1676399"/>
            <a:ext cx="8686801" cy="4679951"/>
          </a:xfrm>
        </p:spPr>
        <p:txBody>
          <a:bodyPr>
            <a:normAutofit lnSpcReduction="10000"/>
          </a:bodyPr>
          <a:lstStyle/>
          <a:p>
            <a:r>
              <a:rPr lang="en-US" sz="4400" dirty="0" smtClean="0"/>
              <a:t>Mill’s theory is composed of three primary claims:</a:t>
            </a:r>
          </a:p>
          <a:p>
            <a:pPr lvl="1"/>
            <a:r>
              <a:rPr lang="en-US" sz="4400" dirty="0" smtClean="0"/>
              <a:t>(a) Act </a:t>
            </a:r>
            <a:r>
              <a:rPr lang="en-US" sz="4400" dirty="0" err="1" smtClean="0"/>
              <a:t>Consequentialism</a:t>
            </a:r>
            <a:r>
              <a:rPr lang="en-US" sz="4400" dirty="0" smtClean="0"/>
              <a:t>;</a:t>
            </a:r>
          </a:p>
          <a:p>
            <a:pPr lvl="1"/>
            <a:r>
              <a:rPr lang="en-US" sz="4400" dirty="0" smtClean="0"/>
              <a:t>(</a:t>
            </a:r>
            <a:r>
              <a:rPr lang="en-US" sz="4400" dirty="0" err="1" smtClean="0"/>
              <a:t>b</a:t>
            </a:r>
            <a:r>
              <a:rPr lang="en-US" sz="4400" dirty="0" smtClean="0"/>
              <a:t>) A theory of value;</a:t>
            </a:r>
          </a:p>
          <a:p>
            <a:pPr lvl="1"/>
            <a:r>
              <a:rPr lang="en-US" sz="4400" dirty="0" smtClean="0"/>
              <a:t>(</a:t>
            </a:r>
            <a:r>
              <a:rPr lang="en-US" sz="4400" dirty="0" err="1" smtClean="0"/>
              <a:t>c</a:t>
            </a:r>
            <a:r>
              <a:rPr lang="en-US" sz="4400" dirty="0" smtClean="0"/>
              <a:t>) A “first” or “general” principle of morality which combines the first two.</a:t>
            </a:r>
          </a:p>
          <a:p>
            <a:pPr lvl="1"/>
            <a:endParaRPr lang="en-US" dirty="0" smtClean="0"/>
          </a:p>
          <a:p>
            <a:pPr lvl="1"/>
            <a:endParaRPr lang="en-US" dirty="0" smtClean="0"/>
          </a:p>
          <a:p>
            <a:endParaRPr 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Act </a:t>
            </a:r>
            <a:r>
              <a:rPr lang="en-US" dirty="0" err="1" smtClean="0"/>
              <a:t>Consequentialism</a:t>
            </a:r>
            <a:endParaRPr lang="en-US" dirty="0"/>
          </a:p>
        </p:txBody>
      </p:sp>
      <p:sp>
        <p:nvSpPr>
          <p:cNvPr id="3" name="Content Placeholder 2"/>
          <p:cNvSpPr>
            <a:spLocks noGrp="1"/>
          </p:cNvSpPr>
          <p:nvPr>
            <p:ph idx="1"/>
          </p:nvPr>
        </p:nvSpPr>
        <p:spPr/>
        <p:txBody>
          <a:bodyPr>
            <a:normAutofit/>
          </a:bodyPr>
          <a:lstStyle/>
          <a:p>
            <a:pPr lvl="1"/>
            <a:r>
              <a:rPr lang="en-US" sz="2800" i="1" dirty="0" smtClean="0"/>
              <a:t>Act </a:t>
            </a:r>
            <a:r>
              <a:rPr lang="en-US" sz="2800" i="1" dirty="0" err="1" smtClean="0"/>
              <a:t>Consequentialism</a:t>
            </a:r>
            <a:r>
              <a:rPr lang="en-US" sz="2800" dirty="0" smtClean="0"/>
              <a:t> (AC): The moral status of an action </a:t>
            </a:r>
            <a:r>
              <a:rPr lang="en-US" sz="2800" i="1" dirty="0" smtClean="0"/>
              <a:t>X</a:t>
            </a:r>
            <a:r>
              <a:rPr lang="en-US" sz="2800" dirty="0" smtClean="0"/>
              <a:t> is determined solely by the consequences of action </a:t>
            </a:r>
            <a:r>
              <a:rPr lang="en-US" sz="2800" i="1" dirty="0" smtClean="0"/>
              <a:t>X</a:t>
            </a:r>
            <a:r>
              <a:rPr lang="en-US" sz="2800" dirty="0" smtClean="0"/>
              <a:t>.</a:t>
            </a:r>
          </a:p>
          <a:p>
            <a:pPr lvl="2"/>
            <a:r>
              <a:rPr lang="en-US" sz="2800" dirty="0" smtClean="0"/>
              <a:t>Neither the nature of the act itself, nor the motives of the actor play any role in the morality of the act. </a:t>
            </a:r>
          </a:p>
          <a:p>
            <a:pPr lvl="2"/>
            <a:endParaRPr lang="en-US" dirty="0" smtClean="0"/>
          </a:p>
        </p:txBody>
      </p:sp>
      <p:sp>
        <p:nvSpPr>
          <p:cNvPr id="4" name="Slide Number Placeholder 3"/>
          <p:cNvSpPr>
            <a:spLocks noGrp="1"/>
          </p:cNvSpPr>
          <p:nvPr>
            <p:ph type="sldNum" sz="quarter" idx="12"/>
          </p:nvPr>
        </p:nvSpPr>
        <p:spPr/>
        <p:txBody>
          <a:bodyPr/>
          <a:lstStyle/>
          <a:p>
            <a:fld id="{74C5038E-74D4-8048-AD6F-DA46D920532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In general, utilitarian theories, including Mill’s, take some version of </a:t>
            </a:r>
            <a:r>
              <a:rPr lang="en-US" i="1" dirty="0" smtClean="0"/>
              <a:t>Hedonism</a:t>
            </a:r>
            <a:r>
              <a:rPr lang="en-US" dirty="0" smtClean="0"/>
              <a:t> as their theory of value. </a:t>
            </a:r>
          </a:p>
          <a:p>
            <a:pPr lvl="1"/>
            <a:r>
              <a:rPr lang="en-US" dirty="0" smtClean="0"/>
              <a:t>Hedonism: the view that the one and only intrinsic good is pleasure/happiness.</a:t>
            </a:r>
          </a:p>
          <a:p>
            <a:r>
              <a:rPr lang="en-US" dirty="0" smtClean="0"/>
              <a:t>“[</a:t>
            </a:r>
            <a:r>
              <a:rPr lang="en-US" dirty="0" err="1" smtClean="0"/>
              <a:t>T]he</a:t>
            </a:r>
            <a:r>
              <a:rPr lang="en-US" dirty="0" smtClean="0"/>
              <a:t> theory of [value] on which [Mill’s] theory of morality is grounded [is] that pleasure and freedom from pain are the only things desirable as ends; and that all desirable things…are desirable either for pleasure inherent in themselves or as means to the promotion of pleasure and the prevention of pain.” Mill, UT P. 55</a:t>
            </a:r>
            <a:r>
              <a:rPr lang="en-US" dirty="0" smtClean="0"/>
              <a:t>.</a:t>
            </a:r>
            <a:endParaRPr lang="en-US" dirty="0" smtClean="0"/>
          </a:p>
        </p:txBody>
      </p:sp>
      <p:sp>
        <p:nvSpPr>
          <p:cNvPr id="8" name="Title 1"/>
          <p:cNvSpPr>
            <a:spLocks noGrp="1"/>
          </p:cNvSpPr>
          <p:nvPr>
            <p:ph type="title"/>
          </p:nvPr>
        </p:nvSpPr>
        <p:spPr>
          <a:xfrm>
            <a:off x="765174" y="79468"/>
            <a:ext cx="7612063" cy="1417638"/>
          </a:xfrm>
        </p:spPr>
        <p:txBody>
          <a:bodyPr/>
          <a:lstStyle/>
          <a:p>
            <a:r>
              <a:rPr lang="en-US" dirty="0" smtClean="0"/>
              <a:t>(</a:t>
            </a:r>
            <a:r>
              <a:rPr lang="en-US" dirty="0" err="1" smtClean="0"/>
              <a:t>b</a:t>
            </a:r>
            <a:r>
              <a:rPr lang="en-US" dirty="0" smtClean="0"/>
              <a:t>) Mill’s Theory of Value</a:t>
            </a:r>
            <a:endParaRPr lang="en-US" dirty="0"/>
          </a:p>
        </p:txBody>
      </p:sp>
      <p:sp>
        <p:nvSpPr>
          <p:cNvPr id="9" name="Slide Number Placeholder 8"/>
          <p:cNvSpPr>
            <a:spLocks noGrp="1"/>
          </p:cNvSpPr>
          <p:nvPr>
            <p:ph type="sldNum" sz="quarter" idx="12"/>
          </p:nvPr>
        </p:nvSpPr>
        <p:spPr/>
        <p:txBody>
          <a:bodyPr/>
          <a:lstStyle/>
          <a:p>
            <a:fld id="{74C5038E-74D4-8048-AD6F-DA46D9205328}" type="slidenum">
              <a:rPr lang="en-US" smtClean="0"/>
              <a:pPr/>
              <a:t>4</a:t>
            </a:fld>
            <a:endParaRPr lang="en-US"/>
          </a:p>
        </p:txBody>
      </p:sp>
      <p:sp>
        <p:nvSpPr>
          <p:cNvPr id="10" name="Footer Placeholder 9"/>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a:bodyPr>
          <a:lstStyle/>
          <a:p>
            <a:endParaRPr lang="en-US" dirty="0" smtClean="0"/>
          </a:p>
          <a:p>
            <a:r>
              <a:rPr lang="en-US" dirty="0" smtClean="0"/>
              <a:t>Whose pleasure matters?</a:t>
            </a:r>
          </a:p>
          <a:p>
            <a:r>
              <a:rPr lang="en-US" dirty="0" smtClean="0"/>
              <a:t>Two possible answers:</a:t>
            </a:r>
          </a:p>
          <a:p>
            <a:pPr marL="971550" lvl="1" indent="-514350">
              <a:buFont typeface="+mj-lt"/>
              <a:buAutoNum type="arabicPeriod"/>
            </a:pPr>
            <a:r>
              <a:rPr lang="en-US" sz="2400" u="sng" dirty="0" smtClean="0"/>
              <a:t>Egoistic Hedonism </a:t>
            </a:r>
            <a:r>
              <a:rPr lang="en-US" sz="2400" dirty="0" smtClean="0"/>
              <a:t>(EH): Only one’s own pleasure is valuable. Another’s pleasure is valuable only insofar as it gives one pleasure when the other has pleasure (so, another’s pleasure is only </a:t>
            </a:r>
            <a:r>
              <a:rPr lang="en-US" sz="2400" i="1" dirty="0" smtClean="0"/>
              <a:t>instrumentally valuable</a:t>
            </a:r>
            <a:r>
              <a:rPr lang="en-US" sz="2400" dirty="0" smtClean="0"/>
              <a:t>).</a:t>
            </a:r>
          </a:p>
          <a:p>
            <a:pPr marL="971550" lvl="1" indent="-514350">
              <a:buFont typeface="+mj-lt"/>
              <a:buAutoNum type="arabicPeriod"/>
            </a:pPr>
            <a:r>
              <a:rPr lang="en-US" sz="2400" u="sng" dirty="0" smtClean="0"/>
              <a:t>Altruistic Hedonism </a:t>
            </a:r>
            <a:r>
              <a:rPr lang="en-US" sz="2400" dirty="0" smtClean="0"/>
              <a:t>(AH): Everyone’s pleasure is equally valuable.</a:t>
            </a:r>
          </a:p>
          <a:p>
            <a:pPr marL="1371600" lvl="2" indent="-514350">
              <a:buFont typeface="+mj-lt"/>
              <a:buAutoNum type="arabicPeriod"/>
            </a:pPr>
            <a:endParaRPr lang="en-US" dirty="0" smtClean="0"/>
          </a:p>
          <a:p>
            <a:pPr marL="1828800" lvl="3" indent="-514350">
              <a:buFont typeface="+mj-lt"/>
              <a:buAutoNum type="arabicPeriod"/>
            </a:pPr>
            <a:endParaRPr lang="en-US" dirty="0" smtClean="0"/>
          </a:p>
          <a:p>
            <a:pPr>
              <a:buNone/>
            </a:pPr>
            <a:endParaRPr lang="en-US" dirty="0"/>
          </a:p>
        </p:txBody>
      </p:sp>
      <p:sp>
        <p:nvSpPr>
          <p:cNvPr id="7" name="Title 1"/>
          <p:cNvSpPr>
            <a:spLocks noGrp="1"/>
          </p:cNvSpPr>
          <p:nvPr>
            <p:ph type="title"/>
          </p:nvPr>
        </p:nvSpPr>
        <p:spPr>
          <a:xfrm>
            <a:off x="765174" y="79468"/>
            <a:ext cx="7612063" cy="1417638"/>
          </a:xfrm>
        </p:spPr>
        <p:txBody>
          <a:bodyPr/>
          <a:lstStyle/>
          <a:p>
            <a:r>
              <a:rPr lang="en-US" dirty="0" smtClean="0"/>
              <a:t>(</a:t>
            </a:r>
            <a:r>
              <a:rPr lang="en-US" dirty="0" err="1" smtClean="0"/>
              <a:t>b</a:t>
            </a:r>
            <a:r>
              <a:rPr lang="en-US" dirty="0" smtClean="0"/>
              <a:t>) Mill’s Theory of Value</a:t>
            </a:r>
            <a:endParaRPr lang="en-US" dirty="0"/>
          </a:p>
        </p:txBody>
      </p:sp>
      <p:sp>
        <p:nvSpPr>
          <p:cNvPr id="8" name="Slide Number Placeholder 7"/>
          <p:cNvSpPr>
            <a:spLocks noGrp="1"/>
          </p:cNvSpPr>
          <p:nvPr>
            <p:ph type="sldNum" sz="quarter" idx="12"/>
          </p:nvPr>
        </p:nvSpPr>
        <p:spPr/>
        <p:txBody>
          <a:bodyPr/>
          <a:lstStyle/>
          <a:p>
            <a:fld id="{74C5038E-74D4-8048-AD6F-DA46D9205328}" type="slidenum">
              <a:rPr lang="en-US" smtClean="0"/>
              <a:pPr/>
              <a:t>5</a:t>
            </a:fld>
            <a:endParaRPr lang="en-US"/>
          </a:p>
        </p:txBody>
      </p:sp>
      <p:sp>
        <p:nvSpPr>
          <p:cNvPr id="9" name="Footer Placeholder 8"/>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2841"/>
            <a:ext cx="8229600" cy="5021759"/>
          </a:xfrm>
        </p:spPr>
        <p:txBody>
          <a:bodyPr>
            <a:normAutofit/>
          </a:bodyPr>
          <a:lstStyle/>
          <a:p>
            <a:endParaRPr lang="en-US" dirty="0" smtClean="0"/>
          </a:p>
          <a:p>
            <a:r>
              <a:rPr lang="en-US" dirty="0" smtClean="0"/>
              <a:t>Mill’s Altruistic Hedonism:</a:t>
            </a:r>
          </a:p>
          <a:p>
            <a:pPr>
              <a:buNone/>
            </a:pPr>
            <a:r>
              <a:rPr lang="en-US" dirty="0" smtClean="0"/>
              <a:t>“[</a:t>
            </a:r>
            <a:r>
              <a:rPr lang="en-US" dirty="0" err="1" smtClean="0"/>
              <a:t>T]he</a:t>
            </a:r>
            <a:r>
              <a:rPr lang="en-US" dirty="0" smtClean="0"/>
              <a:t> happiness which forms the utilitarian standard of what is right in conduct is not the agent’s own happiness but that of all concerned. As between his own happiness and that of others, utilitarianism requires him to be as strictly impartial as a disinterested and benevolent spectator.”</a:t>
            </a:r>
          </a:p>
          <a:p>
            <a:pPr lvl="2">
              <a:buNone/>
            </a:pPr>
            <a:endParaRPr lang="en-US" dirty="0" smtClean="0"/>
          </a:p>
          <a:p>
            <a:pPr marL="971550" lvl="1" indent="-514350">
              <a:buFont typeface="+mj-lt"/>
              <a:buAutoNum type="arabicPeriod"/>
            </a:pPr>
            <a:endParaRPr lang="en-US" dirty="0" smtClean="0"/>
          </a:p>
          <a:p>
            <a:endParaRPr lang="en-US" dirty="0"/>
          </a:p>
        </p:txBody>
      </p:sp>
      <p:sp>
        <p:nvSpPr>
          <p:cNvPr id="5" name="Title 1"/>
          <p:cNvSpPr>
            <a:spLocks noGrp="1"/>
          </p:cNvSpPr>
          <p:nvPr>
            <p:ph type="title"/>
          </p:nvPr>
        </p:nvSpPr>
        <p:spPr>
          <a:xfrm>
            <a:off x="765174" y="79468"/>
            <a:ext cx="7612063" cy="1417638"/>
          </a:xfrm>
        </p:spPr>
        <p:txBody>
          <a:bodyPr/>
          <a:lstStyle/>
          <a:p>
            <a:r>
              <a:rPr lang="en-US" dirty="0" smtClean="0"/>
              <a:t>(</a:t>
            </a:r>
            <a:r>
              <a:rPr lang="en-US" dirty="0" err="1" smtClean="0"/>
              <a:t>b</a:t>
            </a:r>
            <a:r>
              <a:rPr lang="en-US" dirty="0" smtClean="0"/>
              <a:t>) Mill’s Theory of Value</a:t>
            </a:r>
            <a:endParaRPr lang="en-US" dirty="0"/>
          </a:p>
        </p:txBody>
      </p:sp>
      <p:sp>
        <p:nvSpPr>
          <p:cNvPr id="6" name="Slide Number Placeholder 5"/>
          <p:cNvSpPr>
            <a:spLocks noGrp="1"/>
          </p:cNvSpPr>
          <p:nvPr>
            <p:ph type="sldNum" sz="quarter" idx="12"/>
          </p:nvPr>
        </p:nvSpPr>
        <p:spPr/>
        <p:txBody>
          <a:bodyPr/>
          <a:lstStyle/>
          <a:p>
            <a:fld id="{74C5038E-74D4-8048-AD6F-DA46D9205328}"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114800"/>
          </a:xfrm>
        </p:spPr>
        <p:txBody>
          <a:bodyPr>
            <a:normAutofit/>
          </a:bodyPr>
          <a:lstStyle/>
          <a:p>
            <a:pPr marL="342900" lvl="1" indent="-342900"/>
            <a:r>
              <a:rPr lang="en-US" sz="2800" dirty="0" smtClean="0"/>
              <a:t>According to Mill, the development of morality is, in a sense, a “practical </a:t>
            </a:r>
            <a:r>
              <a:rPr lang="en-US" sz="2800" dirty="0" err="1" smtClean="0"/>
              <a:t>art.”</a:t>
            </a:r>
            <a:r>
              <a:rPr lang="en-US" sz="2800" i="1" dirty="0" err="1" smtClean="0"/>
              <a:t>Morality</a:t>
            </a:r>
            <a:r>
              <a:rPr lang="en-US" sz="2800" i="1" dirty="0" smtClean="0"/>
              <a:t> tells us how we should make things be.</a:t>
            </a:r>
            <a:endParaRPr lang="en-US" sz="2800" dirty="0" smtClean="0"/>
          </a:p>
          <a:p>
            <a:pPr marL="342900" lvl="1" indent="-342900"/>
            <a:r>
              <a:rPr lang="en-US" sz="2800" dirty="0" smtClean="0"/>
              <a:t>“A test of right and wrong must be the means, one would think, of ascertaining what is right or wrong.”</a:t>
            </a:r>
          </a:p>
          <a:p>
            <a:r>
              <a:rPr lang="en-US" sz="2800" dirty="0" smtClean="0"/>
              <a:t>Morality must provide us with rules of action.</a:t>
            </a:r>
          </a:p>
          <a:p>
            <a:pPr>
              <a:buNone/>
            </a:pPr>
            <a:endParaRPr lang="en-US" dirty="0"/>
          </a:p>
        </p:txBody>
      </p:sp>
      <p:sp>
        <p:nvSpPr>
          <p:cNvPr id="4" name="Title 1"/>
          <p:cNvSpPr>
            <a:spLocks noGrp="1"/>
          </p:cNvSpPr>
          <p:nvPr>
            <p:ph type="title"/>
          </p:nvPr>
        </p:nvSpPr>
        <p:spPr>
          <a:xfrm>
            <a:off x="765174" y="79468"/>
            <a:ext cx="7612063" cy="1417638"/>
          </a:xfrm>
        </p:spPr>
        <p:txBody>
          <a:bodyPr>
            <a:normAutofit fontScale="90000"/>
          </a:bodyPr>
          <a:lstStyle/>
          <a:p>
            <a:r>
              <a:rPr lang="en-US" dirty="0" smtClean="0"/>
              <a:t>(</a:t>
            </a:r>
            <a:r>
              <a:rPr lang="en-US" dirty="0" err="1" smtClean="0"/>
              <a:t>c</a:t>
            </a:r>
            <a:r>
              <a:rPr lang="en-US" dirty="0" smtClean="0"/>
              <a:t>) Mill’s Moral First Principle: The Principle of Utility</a:t>
            </a:r>
            <a:endParaRPr lang="en-US" dirty="0"/>
          </a:p>
        </p:txBody>
      </p:sp>
      <p:sp>
        <p:nvSpPr>
          <p:cNvPr id="5" name="Slide Number Placeholder 4"/>
          <p:cNvSpPr>
            <a:spLocks noGrp="1"/>
          </p:cNvSpPr>
          <p:nvPr>
            <p:ph type="sldNum" sz="quarter" idx="12"/>
          </p:nvPr>
        </p:nvSpPr>
        <p:spPr/>
        <p:txBody>
          <a:bodyPr/>
          <a:lstStyle/>
          <a:p>
            <a:fld id="{74C5038E-74D4-8048-AD6F-DA46D9205328}"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800" dirty="0" smtClean="0"/>
              <a:t>Mill’s fundamental rule of action, his first moral principle, is the </a:t>
            </a:r>
            <a:r>
              <a:rPr lang="en-US" sz="2800" dirty="0" smtClean="0">
                <a:solidFill>
                  <a:schemeClr val="accent1"/>
                </a:solidFill>
              </a:rPr>
              <a:t>Principle of Utility</a:t>
            </a:r>
            <a:r>
              <a:rPr lang="en-US" sz="2800" dirty="0" smtClean="0"/>
              <a:t>.</a:t>
            </a:r>
          </a:p>
          <a:p>
            <a:pPr>
              <a:buFont typeface="Arial"/>
              <a:buChar char="•"/>
            </a:pPr>
            <a:r>
              <a:rPr lang="en-US" sz="2800" dirty="0" smtClean="0"/>
              <a:t>“Actions are right in proportion as they tend to promote happiness [or pleasure]; wrong as they tend to produce the reverse of happiness.”</a:t>
            </a:r>
          </a:p>
          <a:p>
            <a:pPr>
              <a:buFont typeface="Arial"/>
              <a:buChar char="•"/>
            </a:pPr>
            <a:r>
              <a:rPr lang="en-US" sz="2800" dirty="0" smtClean="0"/>
              <a:t>Another, simpler version of the PU is the following: </a:t>
            </a:r>
            <a:r>
              <a:rPr lang="en-US" sz="2800" dirty="0" smtClean="0">
                <a:solidFill>
                  <a:srgbClr val="F8C000"/>
                </a:solidFill>
              </a:rPr>
              <a:t>The morally correct action is the one that maximizes aggregate happiness.</a:t>
            </a:r>
            <a:endParaRPr lang="en-US" dirty="0" smtClean="0"/>
          </a:p>
          <a:p>
            <a:pPr lvl="1">
              <a:buNone/>
            </a:pPr>
            <a:endParaRPr lang="en-US" dirty="0" smtClean="0"/>
          </a:p>
          <a:p>
            <a:endParaRPr lang="en-US" dirty="0"/>
          </a:p>
        </p:txBody>
      </p:sp>
      <p:sp>
        <p:nvSpPr>
          <p:cNvPr id="5" name="Title 1"/>
          <p:cNvSpPr>
            <a:spLocks noGrp="1"/>
          </p:cNvSpPr>
          <p:nvPr>
            <p:ph type="title"/>
          </p:nvPr>
        </p:nvSpPr>
        <p:spPr>
          <a:xfrm>
            <a:off x="457200" y="304800"/>
            <a:ext cx="8229600" cy="1295400"/>
          </a:xfrm>
        </p:spPr>
        <p:txBody>
          <a:bodyPr>
            <a:normAutofit fontScale="90000"/>
          </a:bodyPr>
          <a:lstStyle/>
          <a:p>
            <a:r>
              <a:rPr lang="en-US" sz="4889" i="1" dirty="0" smtClean="0"/>
              <a:t>The Principle of Utility </a:t>
            </a:r>
            <a:r>
              <a:rPr lang="en-US" sz="4889" dirty="0" smtClean="0"/>
              <a:t>(PU) </a:t>
            </a:r>
            <a:r>
              <a:rPr lang="en-US" sz="6600" dirty="0" smtClean="0"/>
              <a:t/>
            </a:r>
            <a:br>
              <a:rPr lang="en-US" sz="6600" dirty="0" smtClean="0"/>
            </a:br>
            <a:r>
              <a:rPr lang="en-US" sz="3111" dirty="0" smtClean="0"/>
              <a:t>(a.k.a. ‘the Greatest Happiness Principle)</a:t>
            </a:r>
            <a:r>
              <a:rPr lang="en-US" dirty="0" smtClean="0"/>
              <a:t/>
            </a:r>
            <a:br>
              <a:rPr lang="en-US" dirty="0" smtClean="0"/>
            </a:br>
            <a:endParaRPr lang="en-US" dirty="0"/>
          </a:p>
        </p:txBody>
      </p:sp>
      <p:sp>
        <p:nvSpPr>
          <p:cNvPr id="6" name="Slide Number Placeholder 5"/>
          <p:cNvSpPr>
            <a:spLocks noGrp="1"/>
          </p:cNvSpPr>
          <p:nvPr>
            <p:ph type="sldNum" sz="quarter" idx="12"/>
          </p:nvPr>
        </p:nvSpPr>
        <p:spPr/>
        <p:txBody>
          <a:bodyPr/>
          <a:lstStyle/>
          <a:p>
            <a:fld id="{74C5038E-74D4-8048-AD6F-DA46D9205328}" type="slidenum">
              <a:rPr lang="en-US" smtClean="0"/>
              <a:pPr/>
              <a:t>8</a:t>
            </a:fld>
            <a:endParaRPr lang="en-US"/>
          </a:p>
        </p:txBody>
      </p:sp>
      <p:sp>
        <p:nvSpPr>
          <p:cNvPr id="7" name="Footer Placeholder 6"/>
          <p:cNvSpPr>
            <a:spLocks noGrp="1"/>
          </p:cNvSpPr>
          <p:nvPr>
            <p:ph type="ftr" sz="quarter" idx="11"/>
          </p:nvPr>
        </p:nvSpPr>
        <p:spPr/>
        <p:txBody>
          <a:bodyPr/>
          <a:lstStyle/>
          <a:p>
            <a:r>
              <a:rPr lang="en-US" dirty="0" smtClean="0"/>
              <a:t>Mill and Utilitarianism</a:t>
            </a:r>
            <a:endParaRPr 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sz="4889" i="1" dirty="0" smtClean="0"/>
              <a:t>The Principle of Utility </a:t>
            </a:r>
            <a:r>
              <a:rPr lang="en-US" sz="4889" dirty="0" smtClean="0"/>
              <a:t>(PU) </a:t>
            </a:r>
            <a:r>
              <a:rPr lang="en-US" sz="6600" dirty="0" smtClean="0"/>
              <a:t/>
            </a:r>
            <a:br>
              <a:rPr lang="en-US" sz="6600" dirty="0" smtClean="0"/>
            </a:br>
            <a:r>
              <a:rPr lang="en-US" sz="3111" dirty="0" smtClean="0"/>
              <a:t>(a.k.a. ‘the Greatest Happiness Principle)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342900" lvl="2" indent="-342900">
              <a:spcBef>
                <a:spcPts val="2000"/>
              </a:spcBef>
            </a:pPr>
            <a:r>
              <a:rPr lang="en-US" sz="2800" dirty="0" smtClean="0"/>
              <a:t>Question: what if, at a given time, more than one action satisfies this condition?  </a:t>
            </a:r>
          </a:p>
          <a:p>
            <a:r>
              <a:rPr lang="en-US" u="sng" dirty="0" smtClean="0"/>
              <a:t>A more precise statement </a:t>
            </a:r>
            <a:r>
              <a:rPr lang="en-US" u="sng" smtClean="0"/>
              <a:t>of (PU</a:t>
            </a:r>
            <a:r>
              <a:rPr lang="en-US" u="sng" dirty="0" smtClean="0"/>
              <a:t>)</a:t>
            </a:r>
            <a:r>
              <a:rPr lang="en-US" dirty="0" smtClean="0"/>
              <a:t>: At any given time you should perform one of the actions then available to you just in case it will lead to at least as much aggregate happiness as would any other action available to you at that time.</a:t>
            </a:r>
          </a:p>
          <a:p>
            <a:pPr>
              <a:buNone/>
            </a:pPr>
            <a:endParaRPr lang="en-US" dirty="0"/>
          </a:p>
        </p:txBody>
      </p:sp>
      <p:sp>
        <p:nvSpPr>
          <p:cNvPr id="4" name="Slide Number Placeholder 3"/>
          <p:cNvSpPr>
            <a:spLocks noGrp="1"/>
          </p:cNvSpPr>
          <p:nvPr>
            <p:ph type="sldNum" sz="quarter" idx="12"/>
          </p:nvPr>
        </p:nvSpPr>
        <p:spPr/>
        <p:txBody>
          <a:bodyPr/>
          <a:lstStyle/>
          <a:p>
            <a:fld id="{74C5038E-74D4-8048-AD6F-DA46D9205328}"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5" Type="http://schemas.openxmlformats.org/officeDocument/2006/relationships/image" Target="../media/image5.jpeg"/></Relationships>
</file>

<file path=ppt/theme/theme1.xml><?xml version="1.0" encoding="utf-8"?>
<a:theme xmlns:a="http://schemas.openxmlformats.org/drawingml/2006/main" name="Habitat">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Habitat">
      <a:majorFont>
        <a:latin typeface="Book Antiqua"/>
        <a:ea typeface=""/>
        <a:cs typeface=""/>
        <a:font script="Jpan" typeface="ＭＳ 明朝"/>
      </a:majorFont>
      <a:minorFont>
        <a:latin typeface="Book Antiqua"/>
        <a:ea typeface=""/>
        <a:cs typeface=""/>
        <a:font script="Jpan" typeface="ＭＳ 明朝"/>
      </a:minorFont>
    </a:fontScheme>
    <a:fmtScheme name="Habitat">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Habitat.thmx</Template>
  <TotalTime>553</TotalTime>
  <Words>1324</Words>
  <Application>Microsoft Macintosh PowerPoint</Application>
  <PresentationFormat>On-screen Show (4:3)</PresentationFormat>
  <Paragraphs>123</Paragraphs>
  <Slides>19</Slides>
  <Notes>10</Notes>
  <HiddenSlides>0</HiddenSlides>
  <MMClips>0</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Habitat</vt:lpstr>
      <vt:lpstr>Utilitarianism, Part I</vt:lpstr>
      <vt:lpstr>The Utilitarianism of J. S. Mill</vt:lpstr>
      <vt:lpstr>(a) Act Consequentialism</vt:lpstr>
      <vt:lpstr>(b) Mill’s Theory of Value</vt:lpstr>
      <vt:lpstr>(b) Mill’s Theory of Value</vt:lpstr>
      <vt:lpstr>(b) Mill’s Theory of Value</vt:lpstr>
      <vt:lpstr>(c) Mill’s Moral First Principle: The Principle of Utility</vt:lpstr>
      <vt:lpstr>The Principle of Utility (PU)  (a.k.a. ‘the Greatest Happiness Principle) </vt:lpstr>
      <vt:lpstr>The Principle of Utility (PU)  (a.k.a. ‘the Greatest Happiness Principle) </vt:lpstr>
      <vt:lpstr>The Breakdown of Utilitarianism, Again</vt:lpstr>
      <vt:lpstr>Objections to Mill’s UT.</vt:lpstr>
      <vt:lpstr>Objections to UT’s Hedonism</vt:lpstr>
      <vt:lpstr>The Swine Objection</vt:lpstr>
      <vt:lpstr>Slide 14</vt:lpstr>
      <vt:lpstr>Slide 15</vt:lpstr>
      <vt:lpstr>Response to the Swine Objection</vt:lpstr>
      <vt:lpstr>Response to the Swine Objection</vt:lpstr>
      <vt:lpstr>Response to the Swine Objection Ranking Pleasures</vt:lpstr>
      <vt:lpstr>Response to the Swine Objection Ranking Pleasures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Utilitarianism, Part I</dc:title>
  <dc:creator>Timothy  Lewis</dc:creator>
  <cp:lastModifiedBy>walter siewert</cp:lastModifiedBy>
  <cp:revision>21</cp:revision>
  <dcterms:created xsi:type="dcterms:W3CDTF">2009-11-04T20:39:20Z</dcterms:created>
  <dcterms:modified xsi:type="dcterms:W3CDTF">2009-11-04T20:41:28Z</dcterms:modified>
</cp:coreProperties>
</file>