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theme/theme3.xml" ContentType="application/vnd.openxmlformats-officedocument.theme+xml"/>
  <Override PartName="/ppt/charts/chart1.xml" ContentType="application/vnd.openxmlformats-officedocument.drawingml.char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charts/chart2.xml" ContentType="application/vnd.openxmlformats-officedocument.drawingml.char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Default Extension="package" ContentType="application/vnd.openxmlformats-officedocument.package"/>
  <Override PartName="/ppt/embeddings/oleObject1.bin" ContentType="application/vnd.openxmlformats-officedocument.oleObject"/>
  <Default Extension="pict" ContentType="image/pict"/>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vml" ContentType="application/vnd.openxmlformats-officedocument.vmlDrawin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slideLayouts/slideLayout15.xml" ContentType="application/vnd.openxmlformats-officedocument.presentationml.slideLayout+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Layouts/slideLayout12.xml" ContentType="application/vnd.openxmlformats-officedocument.presentationml.slideLayout+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rstSlideNum="24" saveSubsetFonts="1" autoCompressPictures="0">
  <p:sldMasterIdLst>
    <p:sldMasterId id="2147483663" r:id="rId1"/>
  </p:sldMasterIdLst>
  <p:notesMasterIdLst>
    <p:notesMasterId r:id="rId19"/>
  </p:notesMasterIdLst>
  <p:handoutMasterIdLst>
    <p:handoutMasterId r:id="rId20"/>
  </p:handoutMasterIdLst>
  <p:sldIdLst>
    <p:sldId id="259" r:id="rId2"/>
    <p:sldId id="262" r:id="rId3"/>
    <p:sldId id="260" r:id="rId4"/>
    <p:sldId id="263" r:id="rId5"/>
    <p:sldId id="264" r:id="rId6"/>
    <p:sldId id="268" r:id="rId7"/>
    <p:sldId id="265" r:id="rId8"/>
    <p:sldId id="267" r:id="rId9"/>
    <p:sldId id="284" r:id="rId10"/>
    <p:sldId id="269" r:id="rId11"/>
    <p:sldId id="271" r:id="rId12"/>
    <p:sldId id="273" r:id="rId13"/>
    <p:sldId id="275" r:id="rId14"/>
    <p:sldId id="277" r:id="rId15"/>
    <p:sldId id="279" r:id="rId16"/>
    <p:sldId id="282" r:id="rId17"/>
    <p:sldId id="28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Objects="1">
      <p:cViewPr varScale="1">
        <p:scale>
          <a:sx n="98" d="100"/>
          <a:sy n="98" d="100"/>
        </p:scale>
        <p:origin x="-40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theme" Target="theme/theme1.xml"/><Relationship Id="rId25" Type="http://schemas.openxmlformats.org/officeDocument/2006/relationships/tableStyles" Target="tableStyle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viewProps" Target="viewProps.xml"/><Relationship Id="rId4" Type="http://schemas.openxmlformats.org/officeDocument/2006/relationships/slide" Target="slides/slide3.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notesMaster" Target="notesMasters/notesMaster1.xml"/><Relationship Id="rId20" Type="http://schemas.openxmlformats.org/officeDocument/2006/relationships/handoutMaster" Target="handoutMasters/handoutMaster1.xml"/><Relationship Id="rId22" Type="http://schemas.openxmlformats.org/officeDocument/2006/relationships/presProps" Target="presProps.xml"/><Relationship Id="rId21" Type="http://schemas.openxmlformats.org/officeDocument/2006/relationships/printerSettings" Target="printerSettings/printerSettings1.bin"/><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package1.package"/></Relationships>
</file>

<file path=ppt/charts/_rels/chart2.xml.rels><?xml version="1.0" encoding="UTF-8" standalone="yes"?>
<Relationships xmlns="http://schemas.openxmlformats.org/package/2006/relationships"><Relationship Id="rId1" Type="http://schemas.openxmlformats.org/officeDocument/2006/relationships/package" Target="../embeddings/package2.package"/></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view3D>
      <c:hPercent val="36"/>
      <c:depthPercent val="100"/>
      <c:rAngAx val="1"/>
    </c:view3D>
    <c:floor>
      <c:spPr>
        <a:solidFill>
          <a:srgbClr val="C0C0C0"/>
        </a:solidFill>
        <a:ln w="12700">
          <a:solidFill>
            <a:srgbClr val="FFFFFF"/>
          </a:solidFill>
          <a:prstDash val="solid"/>
        </a:ln>
      </c:spPr>
    </c:floor>
    <c:sideWall>
      <c:spPr>
        <a:noFill/>
        <a:ln w="12700">
          <a:solidFill>
            <a:srgbClr val="000000"/>
          </a:solidFill>
          <a:prstDash val="solid"/>
        </a:ln>
      </c:spPr>
    </c:sideWall>
    <c:backWall>
      <c:spPr>
        <a:noFill/>
        <a:ln w="12700">
          <a:solidFill>
            <a:srgbClr val="000000"/>
          </a:solidFill>
          <a:prstDash val="solid"/>
        </a:ln>
      </c:spPr>
    </c:backWall>
    <c:plotArea>
      <c:layout>
        <c:manualLayout>
          <c:layoutTarget val="inner"/>
          <c:xMode val="edge"/>
          <c:yMode val="edge"/>
          <c:x val="0.0391849529780564"/>
          <c:y val="0.0333333333333333"/>
          <c:w val="0.959247648902821"/>
          <c:h val="0.858333333333333"/>
        </c:manualLayout>
      </c:layout>
      <c:bar3DChart>
        <c:barDir val="col"/>
        <c:grouping val="clustered"/>
        <c:ser>
          <c:idx val="0"/>
          <c:order val="0"/>
          <c:tx>
            <c:strRef>
              <c:f>Sheet1!$A$2</c:f>
              <c:strCache>
                <c:ptCount val="1"/>
                <c:pt idx="0">
                  <c:v>Amount of Joy</c:v>
                </c:pt>
              </c:strCache>
            </c:strRef>
          </c:tx>
          <c:spPr>
            <a:solidFill>
              <a:srgbClr val="63AAFE"/>
            </a:solidFill>
            <a:ln w="17549">
              <a:solidFill>
                <a:srgbClr val="000000"/>
              </a:solidFill>
              <a:prstDash val="solid"/>
            </a:ln>
          </c:spPr>
          <c:dLbls>
            <c:dLbl>
              <c:idx val="0"/>
              <c:layout>
                <c:manualLayout>
                  <c:x val="0.0243457421002545"/>
                  <c:y val="0.0427002873630986"/>
                </c:manualLayout>
              </c:layout>
              <c:showVal val="1"/>
            </c:dLbl>
            <c:dLbl>
              <c:idx val="1"/>
              <c:layout>
                <c:manualLayout>
                  <c:x val="0.0175666514091285"/>
                  <c:y val="0.0427002873630986"/>
                </c:manualLayout>
              </c:layout>
              <c:showVal val="1"/>
            </c:dLbl>
            <c:dLbl>
              <c:idx val="2"/>
              <c:layout>
                <c:manualLayout>
                  <c:x val="0.0123548437199353"/>
                  <c:y val="0.0468669540297647"/>
                </c:manualLayout>
              </c:layout>
              <c:showVal val="1"/>
            </c:dLbl>
            <c:dLbl>
              <c:idx val="3"/>
              <c:layout>
                <c:manualLayout>
                  <c:x val="0.00557575302880936"/>
                  <c:y val="0.0427002873630986"/>
                </c:manualLayout>
              </c:layout>
              <c:showVal val="1"/>
            </c:dLbl>
            <c:dLbl>
              <c:idx val="4"/>
              <c:layout>
                <c:manualLayout>
                  <c:x val="0.00036394533961609"/>
                  <c:y val="0.0468669540297647"/>
                </c:manualLayout>
              </c:layout>
              <c:showVal val="1"/>
            </c:dLbl>
            <c:dLbl>
              <c:idx val="5"/>
              <c:layout>
                <c:manualLayout>
                  <c:x val="-0.00641514535150977"/>
                  <c:y val="0.0510336206964317"/>
                </c:manualLayout>
              </c:layout>
              <c:showVal val="1"/>
            </c:dLbl>
            <c:dLbl>
              <c:idx val="6"/>
              <c:layout>
                <c:manualLayout>
                  <c:x val="-0.014761749278948"/>
                  <c:y val="0.0468669540297647"/>
                </c:manualLayout>
              </c:layout>
              <c:showVal val="1"/>
            </c:dLbl>
            <c:dLbl>
              <c:idx val="7"/>
              <c:layout>
                <c:manualLayout>
                  <c:x val="-0.018406043731829"/>
                  <c:y val="0.0427002873630986"/>
                </c:manualLayout>
              </c:layout>
              <c:showVal val="1"/>
            </c:dLbl>
            <c:dLbl>
              <c:idx val="8"/>
              <c:layout>
                <c:manualLayout>
                  <c:x val="-0.0220504533019005"/>
                  <c:y val="0.0468669540297647"/>
                </c:manualLayout>
              </c:layout>
              <c:showVal val="1"/>
            </c:dLbl>
            <c:dLbl>
              <c:idx val="9"/>
              <c:layout>
                <c:manualLayout>
                  <c:x val="-0.0256947477547812"/>
                  <c:y val="0.0468669540297647"/>
                </c:manualLayout>
              </c:layout>
              <c:showVal val="1"/>
            </c:dLbl>
            <c:spPr>
              <a:noFill/>
              <a:ln w="35098">
                <a:noFill/>
              </a:ln>
            </c:spPr>
            <c:txPr>
              <a:bodyPr/>
              <a:lstStyle/>
              <a:p>
                <a:pPr>
                  <a:defRPr sz="1347" b="1" i="0" u="none" strike="noStrike" baseline="0">
                    <a:solidFill>
                      <a:srgbClr val="000000"/>
                    </a:solidFill>
                    <a:latin typeface="Tahoma"/>
                    <a:ea typeface="Tahoma"/>
                    <a:cs typeface="Tahoma"/>
                  </a:defRPr>
                </a:pPr>
                <a:endParaRPr lang="en-US"/>
              </a:p>
            </c:txPr>
            <c:showVal val="1"/>
          </c:dLbls>
          <c:cat>
            <c:strRef>
              <c:f>Sheet1!$B$1:$K$1</c:f>
              <c:strCache>
                <c:ptCount val="10"/>
                <c:pt idx="0">
                  <c:v>P1</c:v>
                </c:pt>
                <c:pt idx="1">
                  <c:v>P2</c:v>
                </c:pt>
                <c:pt idx="2">
                  <c:v>P3</c:v>
                </c:pt>
                <c:pt idx="3">
                  <c:v>P4</c:v>
                </c:pt>
                <c:pt idx="4">
                  <c:v>P5</c:v>
                </c:pt>
                <c:pt idx="5">
                  <c:v>P6</c:v>
                </c:pt>
                <c:pt idx="6">
                  <c:v>P7</c:v>
                </c:pt>
                <c:pt idx="7">
                  <c:v>P8</c:v>
                </c:pt>
                <c:pt idx="8">
                  <c:v>P9</c:v>
                </c:pt>
                <c:pt idx="9">
                  <c:v>P10</c:v>
                </c:pt>
              </c:strCache>
            </c:strRef>
          </c:cat>
          <c:val>
            <c:numRef>
              <c:f>Sheet1!$B$2:$K$2</c:f>
              <c:numCache>
                <c:formatCode>General</c:formatCode>
                <c:ptCount val="10"/>
                <c:pt idx="0">
                  <c:v>5.0</c:v>
                </c:pt>
                <c:pt idx="1">
                  <c:v>5.0</c:v>
                </c:pt>
                <c:pt idx="2">
                  <c:v>5.0</c:v>
                </c:pt>
                <c:pt idx="3">
                  <c:v>5.0</c:v>
                </c:pt>
                <c:pt idx="4">
                  <c:v>5.0</c:v>
                </c:pt>
                <c:pt idx="5">
                  <c:v>5.0</c:v>
                </c:pt>
                <c:pt idx="6">
                  <c:v>5.0</c:v>
                </c:pt>
                <c:pt idx="7">
                  <c:v>5.0</c:v>
                </c:pt>
                <c:pt idx="8">
                  <c:v>5.0</c:v>
                </c:pt>
                <c:pt idx="9">
                  <c:v>5.0</c:v>
                </c:pt>
              </c:numCache>
            </c:numRef>
          </c:val>
        </c:ser>
        <c:gapDepth val="0"/>
        <c:shape val="box"/>
        <c:axId val="555791896"/>
        <c:axId val="522473448"/>
        <c:axId val="0"/>
      </c:bar3DChart>
      <c:catAx>
        <c:axId val="555791896"/>
        <c:scaling>
          <c:orientation val="minMax"/>
        </c:scaling>
        <c:axPos val="b"/>
        <c:numFmt formatCode="General" sourceLinked="1"/>
        <c:tickLblPos val="low"/>
        <c:spPr>
          <a:ln w="4387">
            <a:solidFill>
              <a:srgbClr val="000000"/>
            </a:solidFill>
            <a:prstDash val="solid"/>
          </a:ln>
        </c:spPr>
        <c:txPr>
          <a:bodyPr rot="0" vert="horz"/>
          <a:lstStyle/>
          <a:p>
            <a:pPr>
              <a:defRPr sz="1347" b="1" i="0" u="none" strike="noStrike" baseline="0">
                <a:solidFill>
                  <a:srgbClr val="000000"/>
                </a:solidFill>
                <a:latin typeface="Tahoma"/>
                <a:ea typeface="Tahoma"/>
                <a:cs typeface="Tahoma"/>
              </a:defRPr>
            </a:pPr>
            <a:endParaRPr lang="en-US"/>
          </a:p>
        </c:txPr>
        <c:crossAx val="522473448"/>
        <c:crosses val="autoZero"/>
        <c:auto val="1"/>
        <c:lblAlgn val="ctr"/>
        <c:lblOffset val="100"/>
        <c:tickLblSkip val="1"/>
        <c:tickMarkSkip val="1"/>
      </c:catAx>
      <c:valAx>
        <c:axId val="522473448"/>
        <c:scaling>
          <c:orientation val="minMax"/>
          <c:max val="100.0"/>
        </c:scaling>
        <c:axPos val="l"/>
        <c:majorGridlines>
          <c:spPr>
            <a:ln w="17549">
              <a:solidFill>
                <a:srgbClr val="FFFFFF"/>
              </a:solidFill>
              <a:prstDash val="solid"/>
            </a:ln>
          </c:spPr>
        </c:majorGridlines>
        <c:numFmt formatCode="General" sourceLinked="1"/>
        <c:tickLblPos val="nextTo"/>
        <c:spPr>
          <a:ln w="4387">
            <a:solidFill>
              <a:srgbClr val="000000"/>
            </a:solidFill>
            <a:prstDash val="solid"/>
          </a:ln>
        </c:spPr>
        <c:txPr>
          <a:bodyPr rot="0" vert="horz"/>
          <a:lstStyle/>
          <a:p>
            <a:pPr>
              <a:defRPr sz="1347" b="1" i="0" u="none" strike="noStrike" baseline="0">
                <a:solidFill>
                  <a:srgbClr val="000000"/>
                </a:solidFill>
                <a:latin typeface="Tahoma"/>
                <a:ea typeface="Tahoma"/>
                <a:cs typeface="Tahoma"/>
              </a:defRPr>
            </a:pPr>
            <a:endParaRPr lang="en-US"/>
          </a:p>
        </c:txPr>
        <c:crossAx val="555791896"/>
        <c:crosses val="autoZero"/>
        <c:crossBetween val="between"/>
        <c:majorUnit val="10.0"/>
      </c:valAx>
      <c:spPr>
        <a:noFill/>
        <a:ln w="35098">
          <a:noFill/>
        </a:ln>
      </c:spPr>
    </c:plotArea>
    <c:legend>
      <c:legendPos val="r"/>
      <c:layout>
        <c:manualLayout>
          <c:xMode val="edge"/>
          <c:yMode val="edge"/>
          <c:x val="0.431034482758621"/>
          <c:y val="0.129166666666667"/>
          <c:w val="0.191405926232905"/>
          <c:h val="0.275"/>
        </c:manualLayout>
      </c:layout>
      <c:spPr>
        <a:noFill/>
        <a:ln w="17549">
          <a:solidFill>
            <a:srgbClr val="FFFFFF"/>
          </a:solidFill>
          <a:prstDash val="solid"/>
        </a:ln>
      </c:spPr>
      <c:txPr>
        <a:bodyPr/>
        <a:lstStyle/>
        <a:p>
          <a:pPr>
            <a:defRPr sz="2287" b="1" i="0" u="none" strike="noStrike" baseline="0">
              <a:solidFill>
                <a:srgbClr val="000000"/>
              </a:solidFill>
              <a:latin typeface="Tahoma"/>
              <a:ea typeface="Tahoma"/>
              <a:cs typeface="Tahoma"/>
            </a:defRPr>
          </a:pPr>
          <a:endParaRPr lang="en-US"/>
        </a:p>
      </c:txPr>
    </c:legend>
    <c:plotVisOnly val="1"/>
    <c:dispBlanksAs val="gap"/>
  </c:chart>
  <c:spPr>
    <a:noFill/>
    <a:ln>
      <a:noFill/>
    </a:ln>
  </c:spPr>
  <c:txPr>
    <a:bodyPr/>
    <a:lstStyle/>
    <a:p>
      <a:pPr>
        <a:defRPr sz="1347" b="1" i="0" u="none" strike="noStrike" baseline="0">
          <a:solidFill>
            <a:srgbClr val="000000"/>
          </a:solidFill>
          <a:latin typeface="Tahoma"/>
          <a:ea typeface="Tahoma"/>
          <a:cs typeface="Tahoma"/>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view3D>
      <c:hPercent val="35"/>
      <c:depthPercent val="100"/>
      <c:rAngAx val="1"/>
    </c:view3D>
    <c:floor>
      <c:spPr>
        <a:solidFill>
          <a:srgbClr val="C0C0C0"/>
        </a:solidFill>
        <a:ln w="12700">
          <a:solidFill>
            <a:srgbClr val="FFFFFF"/>
          </a:solidFill>
          <a:prstDash val="solid"/>
        </a:ln>
      </c:spPr>
    </c:floor>
    <c:sideWall>
      <c:spPr>
        <a:noFill/>
        <a:ln w="12700">
          <a:solidFill>
            <a:srgbClr val="000000"/>
          </a:solidFill>
          <a:prstDash val="solid"/>
        </a:ln>
      </c:spPr>
    </c:sideWall>
    <c:backWall>
      <c:spPr>
        <a:noFill/>
        <a:ln w="12700">
          <a:solidFill>
            <a:srgbClr val="000000"/>
          </a:solidFill>
          <a:prstDash val="solid"/>
        </a:ln>
      </c:spPr>
    </c:backWall>
    <c:plotArea>
      <c:layout>
        <c:manualLayout>
          <c:layoutTarget val="inner"/>
          <c:xMode val="edge"/>
          <c:yMode val="edge"/>
          <c:x val="0.0394736842105263"/>
          <c:y val="0.0353982300884956"/>
          <c:w val="0.958881578947368"/>
          <c:h val="0.800884955752212"/>
        </c:manualLayout>
      </c:layout>
      <c:bar3DChart>
        <c:barDir val="col"/>
        <c:grouping val="clustered"/>
        <c:ser>
          <c:idx val="0"/>
          <c:order val="0"/>
          <c:tx>
            <c:strRef>
              <c:f>Sheet1!$A$2</c:f>
              <c:strCache>
                <c:ptCount val="1"/>
                <c:pt idx="0">
                  <c:v>Amount of Joy</c:v>
                </c:pt>
              </c:strCache>
            </c:strRef>
          </c:tx>
          <c:spPr>
            <a:solidFill>
              <a:srgbClr val="63AAFE"/>
            </a:solidFill>
            <a:ln w="16741">
              <a:solidFill>
                <a:srgbClr val="000000"/>
              </a:solidFill>
              <a:prstDash val="solid"/>
            </a:ln>
          </c:spPr>
          <c:cat>
            <c:strRef>
              <c:f>Sheet1!$B$1:$K$1</c:f>
              <c:strCache>
                <c:ptCount val="10"/>
                <c:pt idx="0">
                  <c:v>Utility Monster</c:v>
                </c:pt>
                <c:pt idx="1">
                  <c:v>P2</c:v>
                </c:pt>
                <c:pt idx="2">
                  <c:v>P3</c:v>
                </c:pt>
                <c:pt idx="3">
                  <c:v>P4</c:v>
                </c:pt>
                <c:pt idx="4">
                  <c:v>P5</c:v>
                </c:pt>
                <c:pt idx="5">
                  <c:v>P6</c:v>
                </c:pt>
                <c:pt idx="6">
                  <c:v>P7</c:v>
                </c:pt>
                <c:pt idx="7">
                  <c:v>P8</c:v>
                </c:pt>
                <c:pt idx="8">
                  <c:v>P9</c:v>
                </c:pt>
                <c:pt idx="9">
                  <c:v>P10</c:v>
                </c:pt>
              </c:strCache>
            </c:strRef>
          </c:cat>
          <c:val>
            <c:numRef>
              <c:f>Sheet1!$B$2:$K$2</c:f>
              <c:numCache>
                <c:formatCode>General</c:formatCode>
                <c:ptCount val="10"/>
                <c:pt idx="0">
                  <c:v>60.0</c:v>
                </c:pt>
                <c:pt idx="1">
                  <c:v>0.0</c:v>
                </c:pt>
                <c:pt idx="2">
                  <c:v>0.0</c:v>
                </c:pt>
                <c:pt idx="3">
                  <c:v>0.0</c:v>
                </c:pt>
                <c:pt idx="4">
                  <c:v>0.0</c:v>
                </c:pt>
                <c:pt idx="5">
                  <c:v>0.0</c:v>
                </c:pt>
                <c:pt idx="6">
                  <c:v>0.0</c:v>
                </c:pt>
                <c:pt idx="7">
                  <c:v>0.0</c:v>
                </c:pt>
                <c:pt idx="8">
                  <c:v>0.0</c:v>
                </c:pt>
                <c:pt idx="9">
                  <c:v>0.0</c:v>
                </c:pt>
              </c:numCache>
            </c:numRef>
          </c:val>
        </c:ser>
        <c:gapDepth val="0"/>
        <c:shape val="box"/>
        <c:axId val="451833288"/>
        <c:axId val="451307544"/>
        <c:axId val="0"/>
      </c:bar3DChart>
      <c:catAx>
        <c:axId val="451833288"/>
        <c:scaling>
          <c:orientation val="minMax"/>
        </c:scaling>
        <c:axPos val="b"/>
        <c:numFmt formatCode="General" sourceLinked="1"/>
        <c:tickLblPos val="low"/>
        <c:spPr>
          <a:ln w="4185">
            <a:solidFill>
              <a:srgbClr val="000000"/>
            </a:solidFill>
            <a:prstDash val="solid"/>
          </a:ln>
        </c:spPr>
        <c:txPr>
          <a:bodyPr rot="0" vert="horz"/>
          <a:lstStyle/>
          <a:p>
            <a:pPr>
              <a:defRPr sz="1186" b="1" i="0" u="none" strike="noStrike" baseline="0">
                <a:solidFill>
                  <a:srgbClr val="000000"/>
                </a:solidFill>
                <a:latin typeface="Tahoma"/>
                <a:ea typeface="Tahoma"/>
                <a:cs typeface="Tahoma"/>
              </a:defRPr>
            </a:pPr>
            <a:endParaRPr lang="en-US"/>
          </a:p>
        </c:txPr>
        <c:crossAx val="451307544"/>
        <c:crosses val="autoZero"/>
        <c:auto val="1"/>
        <c:lblAlgn val="ctr"/>
        <c:lblOffset val="100"/>
        <c:tickLblSkip val="1"/>
        <c:tickMarkSkip val="1"/>
      </c:catAx>
      <c:valAx>
        <c:axId val="451307544"/>
        <c:scaling>
          <c:orientation val="minMax"/>
          <c:max val="100.0"/>
        </c:scaling>
        <c:axPos val="l"/>
        <c:majorGridlines>
          <c:spPr>
            <a:ln w="16741">
              <a:solidFill>
                <a:srgbClr val="FFFFFF"/>
              </a:solidFill>
              <a:prstDash val="solid"/>
            </a:ln>
          </c:spPr>
        </c:majorGridlines>
        <c:numFmt formatCode="General" sourceLinked="1"/>
        <c:tickLblPos val="nextTo"/>
        <c:spPr>
          <a:ln w="4185">
            <a:solidFill>
              <a:srgbClr val="000000"/>
            </a:solidFill>
            <a:prstDash val="solid"/>
          </a:ln>
        </c:spPr>
        <c:txPr>
          <a:bodyPr rot="0" vert="horz"/>
          <a:lstStyle/>
          <a:p>
            <a:pPr>
              <a:defRPr sz="1186" b="1" i="0" u="none" strike="noStrike" baseline="0">
                <a:solidFill>
                  <a:srgbClr val="000000"/>
                </a:solidFill>
                <a:latin typeface="Tahoma"/>
                <a:ea typeface="Tahoma"/>
                <a:cs typeface="Tahoma"/>
              </a:defRPr>
            </a:pPr>
            <a:endParaRPr lang="en-US"/>
          </a:p>
        </c:txPr>
        <c:crossAx val="451833288"/>
        <c:crosses val="autoZero"/>
        <c:crossBetween val="between"/>
        <c:majorUnit val="10.0"/>
      </c:valAx>
      <c:spPr>
        <a:noFill/>
        <a:ln w="33482">
          <a:noFill/>
        </a:ln>
      </c:spPr>
    </c:plotArea>
    <c:legend>
      <c:legendPos val="r"/>
      <c:layout>
        <c:manualLayout>
          <c:xMode val="edge"/>
          <c:yMode val="edge"/>
          <c:x val="0.427631578947368"/>
          <c:y val="0.119469026548673"/>
          <c:w val="0.242185899176396"/>
          <c:h val="0.29531955057342"/>
        </c:manualLayout>
      </c:layout>
      <c:spPr>
        <a:noFill/>
        <a:ln w="16741">
          <a:solidFill>
            <a:srgbClr val="FFFFFF"/>
          </a:solidFill>
          <a:prstDash val="solid"/>
        </a:ln>
      </c:spPr>
      <c:txPr>
        <a:bodyPr/>
        <a:lstStyle/>
        <a:p>
          <a:pPr>
            <a:defRPr sz="2182" b="1" i="0" u="none" strike="noStrike" baseline="0">
              <a:solidFill>
                <a:srgbClr val="000000"/>
              </a:solidFill>
              <a:latin typeface="Tahoma"/>
              <a:ea typeface="Tahoma"/>
              <a:cs typeface="Tahoma"/>
            </a:defRPr>
          </a:pPr>
          <a:endParaRPr lang="en-US"/>
        </a:p>
      </c:txPr>
    </c:legend>
    <c:plotVisOnly val="1"/>
    <c:dispBlanksAs val="gap"/>
  </c:chart>
  <c:spPr>
    <a:noFill/>
    <a:ln>
      <a:noFill/>
    </a:ln>
  </c:spPr>
  <c:txPr>
    <a:bodyPr/>
    <a:lstStyle/>
    <a:p>
      <a:pPr>
        <a:defRPr sz="1186" b="1" i="0" u="none" strike="noStrike" baseline="0">
          <a:solidFill>
            <a:srgbClr val="000000"/>
          </a:solidFill>
          <a:latin typeface="Tahoma"/>
          <a:ea typeface="Tahoma"/>
          <a:cs typeface="Tahoma"/>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pict"/></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B3DF88-01AC-7541-BD85-64DA80509C09}" type="datetimeFigureOut">
              <a:rPr lang="en-US" smtClean="0"/>
              <a:pPr/>
              <a:t>11/9/09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53B9F0-D498-5F4E-8E99-8F991BDDE65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F15213-9A40-3746-9726-F4677E84A46C}" type="datetimeFigureOut">
              <a:rPr lang="en-US" smtClean="0"/>
              <a:pPr/>
              <a:t>11/9/09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079EA9-F2C3-A444-A84A-BABA982C8A5E}"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the class who would hook up? Like the</a:t>
            </a:r>
            <a:r>
              <a:rPr lang="en-US" baseline="0" dirty="0" smtClean="0"/>
              <a:t> matrix.</a:t>
            </a:r>
            <a:endParaRPr lang="en-US" dirty="0"/>
          </a:p>
        </p:txBody>
      </p:sp>
      <p:sp>
        <p:nvSpPr>
          <p:cNvPr id="4" name="Slide Number Placeholder 3"/>
          <p:cNvSpPr>
            <a:spLocks noGrp="1"/>
          </p:cNvSpPr>
          <p:nvPr>
            <p:ph type="sldNum" sz="quarter" idx="10"/>
          </p:nvPr>
        </p:nvSpPr>
        <p:spPr/>
        <p:txBody>
          <a:bodyPr/>
          <a:lstStyle/>
          <a:p>
            <a:fld id="{48079EA9-F2C3-A444-A84A-BABA982C8A5E}"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Perhaps actually</a:t>
            </a:r>
            <a:r>
              <a:rPr lang="en-US" baseline="0" dirty="0" smtClean="0"/>
              <a:t> experiencing things and acting to influence the world is important to us. And even if we know that we will be under the impression that we will be doing so, it will be false, and that seems undesirable, no matter what amount of pleasure is contemplated.</a:t>
            </a:r>
          </a:p>
          <a:p>
            <a:endParaRPr lang="en-US" baseline="0" dirty="0" smtClean="0"/>
          </a:p>
          <a:p>
            <a:r>
              <a:rPr lang="en-US" baseline="0" dirty="0" smtClean="0"/>
              <a:t>Objection to AC is next</a:t>
            </a:r>
          </a:p>
          <a:p>
            <a:endParaRPr lang="en-US" dirty="0"/>
          </a:p>
        </p:txBody>
      </p:sp>
      <p:sp>
        <p:nvSpPr>
          <p:cNvPr id="4" name="Slide Number Placeholder 3"/>
          <p:cNvSpPr>
            <a:spLocks noGrp="1"/>
          </p:cNvSpPr>
          <p:nvPr>
            <p:ph type="sldNum" sz="quarter" idx="10"/>
          </p:nvPr>
        </p:nvSpPr>
        <p:spPr/>
        <p:txBody>
          <a:bodyPr/>
          <a:lstStyle/>
          <a:p>
            <a:fld id="{48079EA9-F2C3-A444-A84A-BABA982C8A5E}"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Utility</a:t>
            </a:r>
            <a:r>
              <a:rPr lang="en-US" baseline="0" dirty="0" smtClean="0"/>
              <a:t> monster objection to PU is next.</a:t>
            </a:r>
            <a:endParaRPr lang="en-US" dirty="0"/>
          </a:p>
        </p:txBody>
      </p:sp>
      <p:sp>
        <p:nvSpPr>
          <p:cNvPr id="4" name="Slide Number Placeholder 3"/>
          <p:cNvSpPr>
            <a:spLocks noGrp="1"/>
          </p:cNvSpPr>
          <p:nvPr>
            <p:ph type="sldNum" sz="quarter" idx="10"/>
          </p:nvPr>
        </p:nvSpPr>
        <p:spPr/>
        <p:txBody>
          <a:bodyPr/>
          <a:lstStyle/>
          <a:p>
            <a:fld id="{48079EA9-F2C3-A444-A84A-BABA982C8A5E}"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ea typeface="ＭＳ Ｐゴシック" pitchFamily="-112" charset="-128"/>
                <a:cs typeface="ＭＳ Ｐゴシック" pitchFamily="-112" charset="-128"/>
              </a:rPr>
              <a:t>Let’s say this person can then buy an </a:t>
            </a:r>
            <a:r>
              <a:rPr lang="en-US" sz="1200" dirty="0" err="1" smtClean="0">
                <a:ea typeface="ＭＳ Ｐゴシック" pitchFamily="-112" charset="-128"/>
                <a:cs typeface="ＭＳ Ｐゴシック" pitchFamily="-112" charset="-128"/>
              </a:rPr>
              <a:t>Ipod</a:t>
            </a:r>
            <a:r>
              <a:rPr lang="en-US" sz="1200" dirty="0" smtClean="0">
                <a:ea typeface="ＭＳ Ｐゴシック" pitchFamily="-112" charset="-128"/>
                <a:cs typeface="ＭＳ Ｐゴシック" pitchFamily="-112" charset="-128"/>
              </a:rPr>
              <a:t> shuffle and a bunch of music. This will provide a larger amount of pleasure over its lifetime, than the 20 beers collectively did. </a:t>
            </a:r>
            <a:endParaRPr lang="en-US" dirty="0"/>
          </a:p>
        </p:txBody>
      </p:sp>
      <p:sp>
        <p:nvSpPr>
          <p:cNvPr id="4" name="Slide Number Placeholder 3"/>
          <p:cNvSpPr>
            <a:spLocks noGrp="1"/>
          </p:cNvSpPr>
          <p:nvPr>
            <p:ph type="sldNum" sz="quarter" idx="10"/>
          </p:nvPr>
        </p:nvSpPr>
        <p:spPr/>
        <p:txBody>
          <a:bodyPr/>
          <a:lstStyle/>
          <a:p>
            <a:fld id="{48079EA9-F2C3-A444-A84A-BABA982C8A5E}"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F03A9933-8A0A-0248-89DC-C661427CCC89}"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58214A-7999-4D4E-BBB3-D7433B73833D}" type="datetime1">
              <a:rPr lang="en-US" smtClean="0"/>
              <a:pPr/>
              <a:t>11/9/09</a:t>
            </a:fld>
            <a:endParaRPr lang="en-US"/>
          </a:p>
        </p:txBody>
      </p:sp>
      <p:sp>
        <p:nvSpPr>
          <p:cNvPr id="6" name="Footer Placeholder 5"/>
          <p:cNvSpPr>
            <a:spLocks noGrp="1"/>
          </p:cNvSpPr>
          <p:nvPr>
            <p:ph type="ftr" sz="quarter" idx="11"/>
          </p:nvPr>
        </p:nvSpPr>
        <p:spPr/>
        <p:txBody>
          <a:bodyPr/>
          <a:lstStyle/>
          <a:p>
            <a:r>
              <a:rPr lang="en-US" smtClean="0"/>
              <a:t>Mill and Utilitarianism</a:t>
            </a:r>
            <a:endParaRPr lang="en-US"/>
          </a:p>
        </p:txBody>
      </p:sp>
      <p:sp>
        <p:nvSpPr>
          <p:cNvPr id="7" name="Slide Number Placeholder 6"/>
          <p:cNvSpPr>
            <a:spLocks noGrp="1"/>
          </p:cNvSpPr>
          <p:nvPr>
            <p:ph type="sldNum" sz="quarter" idx="12"/>
          </p:nvPr>
        </p:nvSpPr>
        <p:spPr/>
        <p:txBody>
          <a:bodyPr/>
          <a:lstStyle/>
          <a:p>
            <a:fld id="{A9FFB570-28ED-B24A-AE40-D63BAD02E4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BBB5BB84-0F9A-5E47-8154-3099D02DBC4A}" type="datetime1">
              <a:rPr lang="en-US" smtClean="0"/>
              <a:pPr/>
              <a:t>11/9/09</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r>
              <a:rPr lang="en-US" smtClean="0"/>
              <a:t>Mill and Utilitarianism</a:t>
            </a:r>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A9FFB570-28ED-B24A-AE40-D63BAD02E429}" type="slidenum">
              <a:rPr lang="en-US" smtClean="0"/>
              <a:pPr/>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D652B49-0A6A-D343-AF0C-B912BE92364E}"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A9FFB570-28ED-B24A-AE40-D63BAD02E42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F960E6B-F11B-904E-91D9-3B11C4F5DEAD}"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A9FFB570-28ED-B24A-AE40-D63BAD02E42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fld id="{333F0F31-35CC-D245-A8E3-D2E1A745EE0E}" type="datetime1">
              <a:rPr lang="en-US" smtClean="0"/>
              <a:pPr>
                <a:defRPr/>
              </a:pPr>
              <a:t>11/9/09</a:t>
            </a:fld>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smtClean="0"/>
              <a:t>Mill and Utilitarianism</a:t>
            </a: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5811F2E-EDA7-204B-A052-82A6ADCD038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C57D32F1-F4E4-134E-AB5E-7EEE18818B44}" type="datetime1">
              <a:rPr lang="en-US" smtClean="0"/>
              <a:pPr>
                <a:defRPr/>
              </a:pPr>
              <a:t>11/9/09</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Mill and Utilitarianism</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E75722-9394-5F40-8F1C-1E82CCA28FC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1F74E602-38A4-9A48-84D4-5CC1BC75FE81}" type="datetime1">
              <a:rPr lang="en-US" smtClean="0"/>
              <a:pPr>
                <a:defRPr/>
              </a:pPr>
              <a:t>11/9/09</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Mill and Utilitarianism</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BD3F12-C953-D84E-BCDE-A27030EE63B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F7485C9-0A87-F943-82DA-9A1E7A1C2057}"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A9FFB570-28ED-B24A-AE40-D63BAD02E4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90006C8C-EC88-D946-BF4E-A8271D775EF3}"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Click icon to add picture</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24A4E9-6F3D-4B42-BB5E-EBB79E5FBE00}" type="datetime1">
              <a:rPr lang="en-US" smtClean="0"/>
              <a:pPr/>
              <a:t>11/9/09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A9FFB570-28ED-B24A-AE40-D63BAD02E4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A89BC929-C374-4447-B997-748CCE47CF69}" type="datetime1">
              <a:rPr lang="en-US" smtClean="0"/>
              <a:pPr/>
              <a:t>11/9/09</a:t>
            </a:fld>
            <a:endParaRPr lang="en-US"/>
          </a:p>
        </p:txBody>
      </p:sp>
      <p:sp>
        <p:nvSpPr>
          <p:cNvPr id="6" name="Footer Placeholder 5"/>
          <p:cNvSpPr>
            <a:spLocks noGrp="1"/>
          </p:cNvSpPr>
          <p:nvPr>
            <p:ph type="ftr" sz="quarter" idx="11"/>
          </p:nvPr>
        </p:nvSpPr>
        <p:spPr/>
        <p:txBody>
          <a:bodyPr/>
          <a:lstStyle/>
          <a:p>
            <a:r>
              <a:rPr lang="en-US" smtClean="0"/>
              <a:t>Mill and Utilitarianism</a:t>
            </a:r>
            <a:endParaRPr lang="en-US"/>
          </a:p>
        </p:txBody>
      </p:sp>
      <p:sp>
        <p:nvSpPr>
          <p:cNvPr id="7" name="Slide Number Placeholder 6"/>
          <p:cNvSpPr>
            <a:spLocks noGrp="1"/>
          </p:cNvSpPr>
          <p:nvPr>
            <p:ph type="sldNum" sz="quarter" idx="12"/>
          </p:nvPr>
        </p:nvSpPr>
        <p:spPr/>
        <p:txBody>
          <a:bodyPr/>
          <a:lstStyle/>
          <a:p>
            <a:fld id="{A9FFB570-28ED-B24A-AE40-D63BAD02E4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2991D04-F7B6-624A-A697-C1C369D09849}" type="datetime1">
              <a:rPr lang="en-US" smtClean="0"/>
              <a:pPr/>
              <a:t>11/9/09</a:t>
            </a:fld>
            <a:endParaRPr lang="en-US"/>
          </a:p>
        </p:txBody>
      </p:sp>
      <p:sp>
        <p:nvSpPr>
          <p:cNvPr id="8" name="Footer Placeholder 7"/>
          <p:cNvSpPr>
            <a:spLocks noGrp="1"/>
          </p:cNvSpPr>
          <p:nvPr>
            <p:ph type="ftr" sz="quarter" idx="11"/>
          </p:nvPr>
        </p:nvSpPr>
        <p:spPr/>
        <p:txBody>
          <a:bodyPr/>
          <a:lstStyle/>
          <a:p>
            <a:r>
              <a:rPr lang="en-US" smtClean="0"/>
              <a:t>Mill and Utilitarianism</a:t>
            </a:r>
            <a:endParaRPr lang="en-US"/>
          </a:p>
        </p:txBody>
      </p:sp>
      <p:sp>
        <p:nvSpPr>
          <p:cNvPr id="9" name="Slide Number Placeholder 8"/>
          <p:cNvSpPr>
            <a:spLocks noGrp="1"/>
          </p:cNvSpPr>
          <p:nvPr>
            <p:ph type="sldNum" sz="quarter" idx="12"/>
          </p:nvPr>
        </p:nvSpPr>
        <p:spPr/>
        <p:txBody>
          <a:bodyPr/>
          <a:lstStyle/>
          <a:p>
            <a:fld id="{A9FFB570-28ED-B24A-AE40-D63BAD02E4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508E576-873F-E049-A360-99B7B217A9F6}" type="datetime1">
              <a:rPr lang="en-US" smtClean="0"/>
              <a:pPr/>
              <a:t>11/9/09</a:t>
            </a:fld>
            <a:endParaRPr lang="en-US"/>
          </a:p>
        </p:txBody>
      </p:sp>
      <p:sp>
        <p:nvSpPr>
          <p:cNvPr id="4" name="Footer Placeholder 3"/>
          <p:cNvSpPr>
            <a:spLocks noGrp="1"/>
          </p:cNvSpPr>
          <p:nvPr>
            <p:ph type="ftr" sz="quarter" idx="11"/>
          </p:nvPr>
        </p:nvSpPr>
        <p:spPr/>
        <p:txBody>
          <a:bodyPr/>
          <a:lstStyle/>
          <a:p>
            <a:r>
              <a:rPr lang="en-US" smtClean="0"/>
              <a:t>Mill and Utilitarianism</a:t>
            </a:r>
            <a:endParaRPr lang="en-US"/>
          </a:p>
        </p:txBody>
      </p:sp>
      <p:sp>
        <p:nvSpPr>
          <p:cNvPr id="5" name="Slide Number Placeholder 4"/>
          <p:cNvSpPr>
            <a:spLocks noGrp="1"/>
          </p:cNvSpPr>
          <p:nvPr>
            <p:ph type="sldNum" sz="quarter" idx="12"/>
          </p:nvPr>
        </p:nvSpPr>
        <p:spPr/>
        <p:txBody>
          <a:bodyPr/>
          <a:lstStyle/>
          <a:p>
            <a:fld id="{A9FFB570-28ED-B24A-AE40-D63BAD02E4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BF55DC-E0F1-2740-8CBD-4458A9139934}" type="datetime1">
              <a:rPr lang="en-US" smtClean="0"/>
              <a:pPr/>
              <a:t>11/9/09</a:t>
            </a:fld>
            <a:endParaRPr lang="en-US"/>
          </a:p>
        </p:txBody>
      </p:sp>
      <p:sp>
        <p:nvSpPr>
          <p:cNvPr id="3" name="Footer Placeholder 2"/>
          <p:cNvSpPr>
            <a:spLocks noGrp="1"/>
          </p:cNvSpPr>
          <p:nvPr>
            <p:ph type="ftr" sz="quarter" idx="11"/>
          </p:nvPr>
        </p:nvSpPr>
        <p:spPr/>
        <p:txBody>
          <a:bodyPr/>
          <a:lstStyle/>
          <a:p>
            <a:r>
              <a:rPr lang="en-US" smtClean="0"/>
              <a:t>Mill and Utilitarianism</a:t>
            </a:r>
            <a:endParaRPr lang="en-US"/>
          </a:p>
        </p:txBody>
      </p:sp>
      <p:sp>
        <p:nvSpPr>
          <p:cNvPr id="4" name="Slide Number Placeholder 3"/>
          <p:cNvSpPr>
            <a:spLocks noGrp="1"/>
          </p:cNvSpPr>
          <p:nvPr>
            <p:ph type="sldNum" sz="quarter" idx="12"/>
          </p:nvPr>
        </p:nvSpPr>
        <p:spPr/>
        <p:txBody>
          <a:bodyPr/>
          <a:lstStyle/>
          <a:p>
            <a:fld id="{A9FFB570-28ED-B24A-AE40-D63BAD02E42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ct val="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FE38DE83-CE3E-7F48-81CD-4D14C77C6E97}" type="datetime1">
              <a:rPr lang="en-US" smtClean="0"/>
              <a:pPr/>
              <a:t>11/9/09</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r>
              <a:rPr lang="en-US" smtClean="0"/>
              <a:t>Mill and Utilitarianism</a:t>
            </a:r>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A9FFB570-28ED-B24A-AE40-D63BAD02E4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slideLayout" Target="../slideLayouts/slideLayout14.xml"/><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slideLayout" Target="../slideLayouts/slideLayout16.xml"/><Relationship Id="rId8" Type="http://schemas.openxmlformats.org/officeDocument/2006/relationships/slideLayout" Target="../slideLayouts/slideLayout8.xml"/><Relationship Id="rId13" Type="http://schemas.openxmlformats.org/officeDocument/2006/relationships/slideLayout" Target="../slideLayouts/slideLayout13.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B868B84E-71F8-664F-8647-997A4561483C}" type="datetime1">
              <a:rPr lang="en-US" smtClean="0"/>
              <a:pPr/>
              <a:t>11/9/09</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r>
              <a:rPr lang="en-US" smtClean="0"/>
              <a:t>Mill and Utilitarianism</a:t>
            </a:r>
            <a:endParaRPr lang="en-US"/>
          </a:p>
        </p:txBody>
      </p:sp>
      <p:sp>
        <p:nvSpPr>
          <p:cNvPr id="6" name="Slide Number Placeholder 5"/>
          <p:cNvSpPr>
            <a:spLocks noGrp="1"/>
          </p:cNvSpPr>
          <p:nvPr>
            <p:ph type="sldNum" sz="quarter" idx="4"/>
          </p:nvPr>
        </p:nvSpPr>
        <p:spPr>
          <a:xfrm>
            <a:off x="4038600" y="6356350"/>
            <a:ext cx="1143000" cy="365125"/>
          </a:xfrm>
          <a:prstGeom prst="rect">
            <a:avLst/>
          </a:prstGeom>
        </p:spPr>
        <p:txBody>
          <a:bodyPr vert="horz" lIns="91440" tIns="45720" rIns="91440" bIns="45720" rtlCol="0" anchor="ctr"/>
          <a:lstStyle>
            <a:lvl1pPr algn="ctr">
              <a:defRPr sz="3600">
                <a:solidFill>
                  <a:schemeClr val="bg1"/>
                </a:solidFill>
              </a:defRPr>
            </a:lvl1pPr>
          </a:lstStyle>
          <a:p>
            <a:fld id="{A9FFB570-28ED-B24A-AE40-D63BAD02E4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hdr="0" dt="0"/>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6.xml"/><Relationship Id="rId3" Type="http://schemas.openxmlformats.org/officeDocument/2006/relationships/oleObject" Target="../embeddings/oleObject1.bin"/><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9144000" cy="1417638"/>
          </a:xfrm>
        </p:spPr>
        <p:txBody>
          <a:bodyPr/>
          <a:lstStyle/>
          <a:p>
            <a:r>
              <a:rPr lang="en-US" dirty="0" smtClean="0"/>
              <a:t>Objections to Mill’s Hedonism</a:t>
            </a:r>
            <a:endParaRPr lang="en-US" dirty="0"/>
          </a:p>
        </p:txBody>
      </p:sp>
      <p:sp>
        <p:nvSpPr>
          <p:cNvPr id="3" name="Content Placeholder 2"/>
          <p:cNvSpPr>
            <a:spLocks noGrp="1"/>
          </p:cNvSpPr>
          <p:nvPr>
            <p:ph idx="1"/>
          </p:nvPr>
        </p:nvSpPr>
        <p:spPr/>
        <p:txBody>
          <a:bodyPr/>
          <a:lstStyle/>
          <a:p>
            <a:pPr>
              <a:buNone/>
            </a:pPr>
            <a:r>
              <a:rPr lang="en-US" sz="2800" u="sng" dirty="0" smtClean="0"/>
              <a:t>Second objection to Hedonism</a:t>
            </a:r>
            <a:r>
              <a:rPr lang="en-US" sz="2800" dirty="0" smtClean="0"/>
              <a:t>: </a:t>
            </a:r>
            <a:r>
              <a:rPr lang="en-US" sz="2800" dirty="0" smtClean="0">
                <a:ea typeface="ＭＳ Ｐゴシック" pitchFamily="-112" charset="-128"/>
                <a:cs typeface="ＭＳ Ｐゴシック" pitchFamily="-112" charset="-128"/>
              </a:rPr>
              <a:t>Is it true that by happiness we mean pleasure (i.e. that happiness </a:t>
            </a:r>
            <a:r>
              <a:rPr lang="en-US" sz="2800" i="1" dirty="0" smtClean="0">
                <a:ea typeface="ＭＳ Ｐゴシック" pitchFamily="-112" charset="-128"/>
                <a:cs typeface="ＭＳ Ｐゴシック" pitchFamily="-112" charset="-128"/>
              </a:rPr>
              <a:t>just is</a:t>
            </a:r>
            <a:r>
              <a:rPr lang="en-US" sz="2800" dirty="0" smtClean="0">
                <a:ea typeface="ＭＳ Ｐゴシック" pitchFamily="-112" charset="-128"/>
                <a:cs typeface="ＭＳ Ｐゴシック" pitchFamily="-112" charset="-128"/>
              </a:rPr>
              <a:t> pleasure)?</a:t>
            </a:r>
          </a:p>
          <a:p>
            <a:pPr lvl="1"/>
            <a:r>
              <a:rPr lang="en-US" sz="2800" dirty="0" smtClean="0">
                <a:ea typeface="ＭＳ Ｐゴシック" pitchFamily="-112" charset="-128"/>
                <a:cs typeface="ＭＳ Ｐゴシック" pitchFamily="-112" charset="-128"/>
              </a:rPr>
              <a:t>Note: This objection applies to both egoistic and altruistic hedonism.</a:t>
            </a:r>
          </a:p>
          <a:p>
            <a:pPr lvl="1"/>
            <a:r>
              <a:rPr lang="en-US" sz="2800" dirty="0" smtClean="0">
                <a:ea typeface="ＭＳ Ｐゴシック" pitchFamily="-112" charset="-128"/>
                <a:cs typeface="ＭＳ Ｐゴシック" pitchFamily="-112" charset="-128"/>
              </a:rPr>
              <a:t>It also applies no matter what </a:t>
            </a:r>
            <a:r>
              <a:rPr lang="en-US" sz="2800" i="1" dirty="0" smtClean="0">
                <a:ea typeface="ＭＳ Ｐゴシック" pitchFamily="-112" charset="-128"/>
                <a:cs typeface="ＭＳ Ｐゴシック" pitchFamily="-112" charset="-128"/>
              </a:rPr>
              <a:t>kinds</a:t>
            </a:r>
            <a:r>
              <a:rPr lang="en-US" sz="2800" dirty="0" smtClean="0">
                <a:ea typeface="ＭＳ Ｐゴシック" pitchFamily="-112" charset="-128"/>
                <a:cs typeface="ＭＳ Ｐゴシック" pitchFamily="-112" charset="-128"/>
              </a:rPr>
              <a:t> of pleasures are under consideration (i.e., “higher” or “lower” pleasures).</a:t>
            </a:r>
          </a:p>
          <a:p>
            <a:pPr lvl="1"/>
            <a:endParaRPr lang="en-US" dirty="0"/>
          </a:p>
        </p:txBody>
      </p:sp>
      <p:sp>
        <p:nvSpPr>
          <p:cNvPr id="4" name="Slide Number Placeholder 3"/>
          <p:cNvSpPr>
            <a:spLocks noGrp="1"/>
          </p:cNvSpPr>
          <p:nvPr>
            <p:ph type="sldNum" sz="quarter" idx="12"/>
          </p:nvPr>
        </p:nvSpPr>
        <p:spPr/>
        <p:txBody>
          <a:bodyPr/>
          <a:lstStyle/>
          <a:p>
            <a:fld id="{A9FFB570-28ED-B24A-AE40-D63BAD02E429}"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An Objection to the Principle of Utility</a:t>
            </a:r>
            <a:endParaRPr lang="en-US" dirty="0"/>
          </a:p>
        </p:txBody>
      </p:sp>
      <p:sp>
        <p:nvSpPr>
          <p:cNvPr id="6" name="Content Placeholder 5"/>
          <p:cNvSpPr>
            <a:spLocks noGrp="1"/>
          </p:cNvSpPr>
          <p:nvPr>
            <p:ph idx="1"/>
          </p:nvPr>
        </p:nvSpPr>
        <p:spPr/>
        <p:txBody>
          <a:bodyPr/>
          <a:lstStyle/>
          <a:p>
            <a:r>
              <a:rPr lang="en-US" sz="2800" i="1" u="sng" dirty="0" smtClean="0"/>
              <a:t>Principle of Utility</a:t>
            </a:r>
            <a:r>
              <a:rPr lang="en-US" sz="2800" dirty="0" smtClean="0"/>
              <a:t>: Actions are right in proportion as they tend to promote happiness [or pleasure]; wrong as they tend to produce the reverse of happiness.</a:t>
            </a:r>
          </a:p>
          <a:p>
            <a:pPr lvl="1"/>
            <a:r>
              <a:rPr lang="en-US" sz="2800" dirty="0" smtClean="0"/>
              <a:t> Therefore we ought to commit the action that maximizes aggregate happiness.</a:t>
            </a:r>
          </a:p>
          <a:p>
            <a:pPr lvl="1"/>
            <a:r>
              <a:rPr lang="en-US" sz="2800" dirty="0" smtClean="0"/>
              <a:t>But what about situations where other considerations seem more important, like fairness?</a:t>
            </a:r>
          </a:p>
          <a:p>
            <a:pPr lvl="1">
              <a:buNone/>
            </a:pPr>
            <a:endParaRPr lang="en-US" dirty="0"/>
          </a:p>
        </p:txBody>
      </p:sp>
      <p:sp>
        <p:nvSpPr>
          <p:cNvPr id="4" name="Slide Number Placeholder 3"/>
          <p:cNvSpPr>
            <a:spLocks noGrp="1"/>
          </p:cNvSpPr>
          <p:nvPr>
            <p:ph type="sldNum" sz="quarter" idx="12"/>
          </p:nvPr>
        </p:nvSpPr>
        <p:spPr/>
        <p:txBody>
          <a:bodyPr/>
          <a:lstStyle/>
          <a:p>
            <a:fld id="{A9FFB570-28ED-B24A-AE40-D63BAD02E429}"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Mill and Utilitarianism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9468"/>
            <a:ext cx="8686800" cy="1417638"/>
          </a:xfrm>
        </p:spPr>
        <p:txBody>
          <a:bodyPr/>
          <a:lstStyle/>
          <a:p>
            <a:r>
              <a:rPr lang="en-US" dirty="0" smtClean="0"/>
              <a:t>The Utility Monster Objection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Assume there are 10 people in class and I decide to give away $100. (Because I’m awesome.)</a:t>
            </a:r>
          </a:p>
          <a:p>
            <a:r>
              <a:rPr lang="en-US" dirty="0" smtClean="0"/>
              <a:t>It would seem that the best, or at least fairest, state of affairs would be for me to distribute the money evenly, so that each person gets $10.</a:t>
            </a:r>
          </a:p>
          <a:p>
            <a:r>
              <a:rPr lang="en-US" dirty="0" smtClean="0"/>
              <a:t>From this you get some utility-$10 worth-but its not overwhelming. It’s a couple of beers, nothing more. </a:t>
            </a:r>
          </a:p>
          <a:p>
            <a:r>
              <a:rPr lang="en-US" dirty="0" smtClean="0"/>
              <a:t>Let’s say that each person got a happiness factor of 5 from receiving the money. The total aggregate happiness, then, is 50.</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A9FFB570-28ED-B24A-AE40-D63BAD02E429}"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Object 2"/>
          <p:cNvGraphicFramePr>
            <a:graphicFrameLocks noGrp="1" noChangeAspect="1"/>
          </p:cNvGraphicFramePr>
          <p:nvPr>
            <p:ph type="chart" idx="1"/>
          </p:nvPr>
        </p:nvGraphicFramePr>
        <p:xfrm>
          <a:off x="304800" y="1371600"/>
          <a:ext cx="8686800" cy="4706937"/>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pPr>
              <a:defRPr/>
            </a:pPr>
            <a:fld id="{FDE75722-9394-5F40-8F1C-1E82CCA28FC8}"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Mill and Utilitarianism</a:t>
            </a:r>
            <a:endParaRPr lang="en-US"/>
          </a:p>
        </p:txBody>
      </p:sp>
      <p:sp>
        <p:nvSpPr>
          <p:cNvPr id="6" name="Title 1"/>
          <p:cNvSpPr>
            <a:spLocks noGrp="1"/>
          </p:cNvSpPr>
          <p:nvPr>
            <p:ph type="title"/>
          </p:nvPr>
        </p:nvSpPr>
        <p:spPr>
          <a:xfrm>
            <a:off x="228600" y="79468"/>
            <a:ext cx="8686800" cy="1417638"/>
          </a:xfrm>
        </p:spPr>
        <p:txBody>
          <a:bodyPr/>
          <a:lstStyle/>
          <a:p>
            <a:r>
              <a:rPr lang="en-US" dirty="0" smtClean="0"/>
              <a:t>The Utility Monster Objection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7" name="Rectangle 3"/>
          <p:cNvSpPr>
            <a:spLocks noGrp="1" noChangeArrowheads="1"/>
          </p:cNvSpPr>
          <p:nvPr>
            <p:ph sz="half" idx="2"/>
          </p:nvPr>
        </p:nvSpPr>
        <p:spPr>
          <a:xfrm>
            <a:off x="443753" y="1905000"/>
            <a:ext cx="8243047" cy="4114800"/>
          </a:xfrm>
        </p:spPr>
        <p:txBody>
          <a:bodyPr/>
          <a:lstStyle/>
          <a:p>
            <a:pPr eaLnBrk="1" hangingPunct="1">
              <a:lnSpc>
                <a:spcPct val="90000"/>
              </a:lnSpc>
            </a:pPr>
            <a:r>
              <a:rPr lang="en-US" sz="2800" dirty="0">
                <a:ea typeface="ＭＳ Ｐゴシック" pitchFamily="-112" charset="-128"/>
                <a:cs typeface="ＭＳ Ｐゴシック" pitchFamily="-112" charset="-128"/>
              </a:rPr>
              <a:t>But now consider when a utility monster is in the group. This is someone who gets an awful lot of happiness when states of affairs favor them. If they were to receive all $100, they would be happier than the collective happiness of the group.</a:t>
            </a:r>
            <a:r>
              <a:rPr lang="en-US" sz="2800" dirty="0" smtClean="0">
                <a:ea typeface="ＭＳ Ｐゴシック" pitchFamily="-112" charset="-128"/>
                <a:cs typeface="ＭＳ Ｐゴシック" pitchFamily="-112" charset="-128"/>
              </a:rPr>
              <a:t> </a:t>
            </a:r>
          </a:p>
          <a:p>
            <a:pPr eaLnBrk="1" hangingPunct="1">
              <a:lnSpc>
                <a:spcPct val="90000"/>
              </a:lnSpc>
            </a:pPr>
            <a:endParaRPr lang="en-US" sz="2800" dirty="0">
              <a:ea typeface="ＭＳ Ｐゴシック" pitchFamily="-112" charset="-128"/>
              <a:cs typeface="ＭＳ Ｐゴシック" pitchFamily="-112" charset="-128"/>
            </a:endParaRPr>
          </a:p>
          <a:p>
            <a:pPr eaLnBrk="1" hangingPunct="1">
              <a:lnSpc>
                <a:spcPct val="90000"/>
              </a:lnSpc>
            </a:pPr>
            <a:endParaRPr lang="en-US" dirty="0">
              <a:ea typeface="ＭＳ Ｐゴシック" pitchFamily="-112" charset="-128"/>
              <a:cs typeface="ＭＳ Ｐゴシック" pitchFamily="-112" charset="-128"/>
            </a:endParaRPr>
          </a:p>
        </p:txBody>
      </p:sp>
      <p:sp>
        <p:nvSpPr>
          <p:cNvPr id="5" name="Slide Number Placeholder 4"/>
          <p:cNvSpPr>
            <a:spLocks noGrp="1"/>
          </p:cNvSpPr>
          <p:nvPr>
            <p:ph type="sldNum" sz="quarter" idx="12"/>
          </p:nvPr>
        </p:nvSpPr>
        <p:spPr/>
        <p:txBody>
          <a:bodyPr/>
          <a:lstStyle/>
          <a:p>
            <a:fld id="{A9FFB570-28ED-B24A-AE40-D63BAD02E429}"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Mill and Utilitarianism</a:t>
            </a:r>
            <a:endParaRPr lang="en-US"/>
          </a:p>
        </p:txBody>
      </p:sp>
      <p:sp>
        <p:nvSpPr>
          <p:cNvPr id="8" name="Title 1"/>
          <p:cNvSpPr>
            <a:spLocks noGrp="1"/>
          </p:cNvSpPr>
          <p:nvPr>
            <p:ph type="title"/>
          </p:nvPr>
        </p:nvSpPr>
        <p:spPr>
          <a:xfrm>
            <a:off x="228600" y="79468"/>
            <a:ext cx="8686800" cy="1417638"/>
          </a:xfrm>
        </p:spPr>
        <p:txBody>
          <a:bodyPr/>
          <a:lstStyle/>
          <a:p>
            <a:r>
              <a:rPr lang="en-US" dirty="0" smtClean="0"/>
              <a:t>The Utility Monster Objection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dissolve">
                                      <p:cBhvr>
                                        <p:cTn id="7" dur="500"/>
                                        <p:tgtEl>
                                          <p:spTgt spid="419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ea typeface="ＭＳ Ｐゴシック" pitchFamily="-112" charset="-128"/>
                <a:cs typeface="ＭＳ Ｐゴシック" pitchFamily="-112" charset="-128"/>
              </a:rPr>
              <a:t>The Real Utility Monster …</a:t>
            </a:r>
            <a:endParaRPr lang="en-US" dirty="0">
              <a:ea typeface="ＭＳ Ｐゴシック" pitchFamily="-112" charset="-128"/>
              <a:cs typeface="ＭＳ Ｐゴシック" pitchFamily="-112" charset="-128"/>
            </a:endParaRPr>
          </a:p>
        </p:txBody>
      </p:sp>
      <p:pic>
        <p:nvPicPr>
          <p:cNvPr id="43011" name="Content Placeholder 4" descr="cdough.bmp"/>
          <p:cNvPicPr>
            <a:picLocks noGrp="1" noChangeAspect="1"/>
          </p:cNvPicPr>
          <p:nvPr>
            <p:ph sz="half" idx="1"/>
          </p:nvPr>
        </p:nvPicPr>
        <p:blipFill>
          <a:blip r:embed="rId2"/>
          <a:srcRect t="-24712" b="-24712"/>
          <a:stretch>
            <a:fillRect/>
          </a:stretch>
        </p:blipFill>
        <p:spPr>
          <a:xfrm>
            <a:off x="1793875" y="609600"/>
            <a:ext cx="5597525" cy="6273800"/>
          </a:xfrm>
        </p:spPr>
      </p:pic>
      <p:sp>
        <p:nvSpPr>
          <p:cNvPr id="4" name="Slide Number Placeholder 3"/>
          <p:cNvSpPr>
            <a:spLocks noGrp="1"/>
          </p:cNvSpPr>
          <p:nvPr>
            <p:ph type="sldNum" sz="quarter" idx="12"/>
          </p:nvPr>
        </p:nvSpPr>
        <p:spPr/>
        <p:txBody>
          <a:bodyPr/>
          <a:lstStyle/>
          <a:p>
            <a:fld id="{A9FFB570-28ED-B24A-AE40-D63BAD02E429}"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dissolve">
                                      <p:cBhvr>
                                        <p:cTn id="7"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Object 2"/>
          <p:cNvGraphicFramePr>
            <a:graphicFrameLocks noGrp="1" noChangeAspect="1"/>
          </p:cNvGraphicFramePr>
          <p:nvPr>
            <p:ph type="chart" idx="1"/>
          </p:nvPr>
        </p:nvGraphicFramePr>
        <p:xfrm>
          <a:off x="609600" y="1524000"/>
          <a:ext cx="8286750" cy="386715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pPr>
              <a:defRPr/>
            </a:pPr>
            <a:fld id="{FDE75722-9394-5F40-8F1C-1E82CCA28FC8}"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t>Mill and Utilitarianism</a:t>
            </a:r>
            <a:endParaRPr lang="en-US"/>
          </a:p>
        </p:txBody>
      </p:sp>
      <p:sp>
        <p:nvSpPr>
          <p:cNvPr id="6" name="Title 1"/>
          <p:cNvSpPr>
            <a:spLocks noGrp="1"/>
          </p:cNvSpPr>
          <p:nvPr>
            <p:ph type="title"/>
          </p:nvPr>
        </p:nvSpPr>
        <p:spPr>
          <a:xfrm>
            <a:off x="228600" y="79468"/>
            <a:ext cx="8686800" cy="1417638"/>
          </a:xfrm>
        </p:spPr>
        <p:txBody>
          <a:bodyPr/>
          <a:lstStyle/>
          <a:p>
            <a:r>
              <a:rPr lang="en-US" dirty="0" smtClean="0"/>
              <a:t>The Utility Monster Objection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9" name="Rectangle 3"/>
          <p:cNvSpPr>
            <a:spLocks noGrp="1" noChangeArrowheads="1"/>
          </p:cNvSpPr>
          <p:nvPr>
            <p:ph type="body" sz="half" idx="1"/>
          </p:nvPr>
        </p:nvSpPr>
        <p:spPr>
          <a:xfrm>
            <a:off x="0" y="1600200"/>
            <a:ext cx="4876800" cy="5257799"/>
          </a:xfrm>
        </p:spPr>
        <p:txBody>
          <a:bodyPr/>
          <a:lstStyle/>
          <a:p>
            <a:pPr eaLnBrk="1" hangingPunct="1"/>
            <a:r>
              <a:rPr lang="en-US" sz="2800" dirty="0">
                <a:ea typeface="ＭＳ Ｐゴシック" pitchFamily="-112" charset="-128"/>
                <a:cs typeface="ＭＳ Ｐゴシック" pitchFamily="-112" charset="-128"/>
              </a:rPr>
              <a:t>So, in this example the Utility Monster gets a happiness value of 60 when he gets all the money and the aggregate happiness in this situation is outweighs the happiness in the situation in which the money was evenly distributed to an aggregate value of 50.  </a:t>
            </a:r>
          </a:p>
        </p:txBody>
      </p:sp>
      <p:graphicFrame>
        <p:nvGraphicFramePr>
          <p:cNvPr id="45058" name="Object 2"/>
          <p:cNvGraphicFramePr>
            <a:graphicFrameLocks noChangeAspect="1"/>
          </p:cNvGraphicFramePr>
          <p:nvPr>
            <p:ph sz="half" idx="2"/>
          </p:nvPr>
        </p:nvGraphicFramePr>
        <p:xfrm>
          <a:off x="4819650" y="1805781"/>
          <a:ext cx="3695700" cy="4114800"/>
        </p:xfrm>
        <a:graphic>
          <a:graphicData uri="http://schemas.openxmlformats.org/presentationml/2006/ole">
            <p:oleObj spid="_x0000_s41986" name="Chart" r:id="rId3" imgW="3695700" imgH="4114800" progId="MSGraph.Chart.8">
              <p:embed followColorScheme="full"/>
            </p:oleObj>
          </a:graphicData>
        </a:graphic>
      </p:graphicFrame>
      <p:sp>
        <p:nvSpPr>
          <p:cNvPr id="4" name="Slide Number Placeholder 3"/>
          <p:cNvSpPr>
            <a:spLocks noGrp="1"/>
          </p:cNvSpPr>
          <p:nvPr>
            <p:ph type="sldNum" sz="quarter" idx="12"/>
          </p:nvPr>
        </p:nvSpPr>
        <p:spPr/>
        <p:txBody>
          <a:bodyPr/>
          <a:lstStyle/>
          <a:p>
            <a:pPr>
              <a:defRPr/>
            </a:pPr>
            <a:fld id="{50BD3F12-C953-D84E-BCDE-A27030EE63BF}"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Mill and Utilitarianism</a:t>
            </a:r>
            <a:endParaRPr lang="en-US"/>
          </a:p>
        </p:txBody>
      </p:sp>
      <p:sp>
        <p:nvSpPr>
          <p:cNvPr id="6" name="Title 1"/>
          <p:cNvSpPr>
            <a:spLocks noGrp="1"/>
          </p:cNvSpPr>
          <p:nvPr>
            <p:ph type="title"/>
          </p:nvPr>
        </p:nvSpPr>
        <p:spPr>
          <a:xfrm>
            <a:off x="228600" y="79468"/>
            <a:ext cx="8686800" cy="1417638"/>
          </a:xfrm>
        </p:spPr>
        <p:txBody>
          <a:bodyPr/>
          <a:lstStyle/>
          <a:p>
            <a:r>
              <a:rPr lang="en-US" dirty="0" smtClean="0"/>
              <a:t>The Utility Monster Objection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dissolve">
                                      <p:cBhvr>
                                        <p:cTn id="7" dur="500"/>
                                        <p:tgtEl>
                                          <p:spTgt spid="4505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5058"/>
                                        </p:tgtEl>
                                        <p:attrNameLst>
                                          <p:attrName>style.visibility</p:attrName>
                                        </p:attrNameLst>
                                      </p:cBhvr>
                                      <p:to>
                                        <p:strVal val="visible"/>
                                      </p:to>
                                    </p:set>
                                    <p:animEffect transition="in" filter="dissolve">
                                      <p:cBhvr>
                                        <p:cTn id="10"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OleChart spid="45058" grpId="0"/>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normAutofit fontScale="92500" lnSpcReduction="20000"/>
          </a:bodyPr>
          <a:lstStyle/>
          <a:p>
            <a:pPr eaLnBrk="1" hangingPunct="1">
              <a:lnSpc>
                <a:spcPct val="90000"/>
              </a:lnSpc>
            </a:pPr>
            <a:r>
              <a:rPr lang="en-US" sz="2800" dirty="0">
                <a:ea typeface="ＭＳ Ｐゴシック" pitchFamily="-112" charset="-128"/>
                <a:cs typeface="ＭＳ Ｐゴシック" pitchFamily="-112" charset="-128"/>
              </a:rPr>
              <a:t>In this example the best state of affairs would seem to be one in which everyone received a </a:t>
            </a:r>
            <a:r>
              <a:rPr lang="en-US" sz="2800" u="sng" dirty="0">
                <a:ea typeface="ＭＳ Ｐゴシック" pitchFamily="-112" charset="-128"/>
                <a:cs typeface="ＭＳ Ｐゴシック" pitchFamily="-112" charset="-128"/>
              </a:rPr>
              <a:t>fair</a:t>
            </a:r>
            <a:r>
              <a:rPr lang="en-US" sz="2800" dirty="0">
                <a:ea typeface="ＭＳ Ｐゴシック" pitchFamily="-112" charset="-128"/>
                <a:cs typeface="ＭＳ Ｐゴシック" pitchFamily="-112" charset="-128"/>
              </a:rPr>
              <a:t> share, but because that option does not generate the greatest amount of happiness, it is by definition not the best state of affairs.  </a:t>
            </a:r>
          </a:p>
          <a:p>
            <a:pPr lvl="1" eaLnBrk="1" hangingPunct="1">
              <a:lnSpc>
                <a:spcPct val="90000"/>
              </a:lnSpc>
            </a:pPr>
            <a:r>
              <a:rPr lang="en-US" sz="2400" dirty="0"/>
              <a:t>This shows that our intuitions tell us one thing, and the example (which is the theory) tells us another.  Our intuitions tell us that a fair distribution also matters to the best state of affairs and not just aggregate happiness</a:t>
            </a:r>
            <a:r>
              <a:rPr lang="en-US" sz="2400" dirty="0" smtClean="0"/>
              <a:t>.</a:t>
            </a:r>
          </a:p>
          <a:p>
            <a:pPr lvl="1" eaLnBrk="1" hangingPunct="1">
              <a:lnSpc>
                <a:spcPct val="90000"/>
              </a:lnSpc>
            </a:pPr>
            <a:r>
              <a:rPr lang="en-US" sz="2400" dirty="0" smtClean="0"/>
              <a:t>But if that is the case, it is not true that we ought to commit the action that (merely) maximizes aggregate happiness, contrary to the principle of utility. </a:t>
            </a:r>
          </a:p>
          <a:p>
            <a:pPr lvl="1" eaLnBrk="1" hangingPunct="1">
              <a:lnSpc>
                <a:spcPct val="90000"/>
              </a:lnSpc>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A9FFB570-28ED-B24A-AE40-D63BAD02E429}"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7" name="Title 1"/>
          <p:cNvSpPr>
            <a:spLocks noGrp="1"/>
          </p:cNvSpPr>
          <p:nvPr>
            <p:ph type="title"/>
          </p:nvPr>
        </p:nvSpPr>
        <p:spPr>
          <a:xfrm>
            <a:off x="228600" y="79468"/>
            <a:ext cx="8686800" cy="1417638"/>
          </a:xfrm>
        </p:spPr>
        <p:txBody>
          <a:bodyPr/>
          <a:lstStyle/>
          <a:p>
            <a:r>
              <a:rPr lang="en-US" dirty="0" smtClean="0"/>
              <a:t>The Utility Monster Objection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dissolve">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dissolve">
                                      <p:cBhvr>
                                        <p:cTn id="12" dur="500"/>
                                        <p:tgtEl>
                                          <p:spTgt spid="4608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dissolve">
                                      <p:cBhvr>
                                        <p:cTn id="15"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15"/>
          <p:cNvSpPr>
            <a:spLocks noGrp="1" noChangeArrowheads="1"/>
          </p:cNvSpPr>
          <p:nvPr>
            <p:ph type="body" sz="half" idx="1"/>
          </p:nvPr>
        </p:nvSpPr>
        <p:spPr>
          <a:xfrm>
            <a:off x="0" y="1759747"/>
            <a:ext cx="5334000" cy="4336252"/>
          </a:xfrm>
        </p:spPr>
        <p:txBody>
          <a:bodyPr>
            <a:normAutofit/>
          </a:bodyPr>
          <a:lstStyle/>
          <a:p>
            <a:pPr eaLnBrk="1" hangingPunct="1">
              <a:lnSpc>
                <a:spcPct val="90000"/>
              </a:lnSpc>
            </a:pPr>
            <a:r>
              <a:rPr lang="en-US" sz="2800" dirty="0">
                <a:ea typeface="ＭＳ Ｐゴシック" pitchFamily="-112" charset="-128"/>
                <a:cs typeface="ＭＳ Ｐゴシック" pitchFamily="-112" charset="-128"/>
              </a:rPr>
              <a:t>If happiness and pleasure are the same thing, then we would want pleasure every time we seek happiness and happiness every time we seek pleasure.</a:t>
            </a:r>
          </a:p>
          <a:p>
            <a:pPr eaLnBrk="1" hangingPunct="1">
              <a:lnSpc>
                <a:spcPct val="90000"/>
              </a:lnSpc>
            </a:pPr>
            <a:r>
              <a:rPr lang="en-US" sz="2800" dirty="0">
                <a:ea typeface="ＭＳ Ｐゴシック" pitchFamily="-112" charset="-128"/>
                <a:cs typeface="ＭＳ Ｐゴシック" pitchFamily="-112" charset="-128"/>
              </a:rPr>
              <a:t>But if pleasure is a type of </a:t>
            </a:r>
            <a:r>
              <a:rPr lang="en-US" sz="2800" dirty="0" smtClean="0">
                <a:ea typeface="ＭＳ Ｐゴシック" pitchFamily="-112" charset="-128"/>
                <a:cs typeface="ＭＳ Ｐゴシック" pitchFamily="-112" charset="-128"/>
              </a:rPr>
              <a:t>happiness </a:t>
            </a:r>
            <a:r>
              <a:rPr lang="en-US" sz="2800" dirty="0">
                <a:ea typeface="ＭＳ Ｐゴシック" pitchFamily="-112" charset="-128"/>
                <a:cs typeface="ＭＳ Ｐゴシック" pitchFamily="-112" charset="-128"/>
              </a:rPr>
              <a:t>then there will be instances of happiness that are not instances of pleasure.    </a:t>
            </a:r>
          </a:p>
        </p:txBody>
      </p:sp>
      <p:grpSp>
        <p:nvGrpSpPr>
          <p:cNvPr id="2" name="Group 5"/>
          <p:cNvGrpSpPr>
            <a:grpSpLocks noGrp="1" noChangeAspect="1"/>
          </p:cNvGrpSpPr>
          <p:nvPr>
            <p:ph sz="quarter" idx="2"/>
          </p:nvPr>
        </p:nvGrpSpPr>
        <p:grpSpPr bwMode="auto">
          <a:xfrm>
            <a:off x="4572000" y="1541836"/>
            <a:ext cx="4381500" cy="2268164"/>
            <a:chOff x="1815" y="1445"/>
            <a:chExt cx="2130" cy="1434"/>
          </a:xfrm>
        </p:grpSpPr>
        <p:sp>
          <p:nvSpPr>
            <p:cNvPr id="32778" name="AutoShape 4"/>
            <p:cNvSpPr>
              <a:spLocks noChangeAspect="1" noChangeArrowheads="1" noTextEdit="1"/>
            </p:cNvSpPr>
            <p:nvPr/>
          </p:nvSpPr>
          <p:spPr bwMode="auto">
            <a:xfrm>
              <a:off x="1815" y="1445"/>
              <a:ext cx="2130" cy="1434"/>
            </a:xfrm>
            <a:prstGeom prst="rect">
              <a:avLst/>
            </a:prstGeom>
            <a:noFill/>
            <a:ln w="9525">
              <a:noFill/>
              <a:miter lim="800000"/>
              <a:headEnd/>
              <a:tailEnd/>
            </a:ln>
          </p:spPr>
          <p:txBody>
            <a:bodyPr>
              <a:prstTxWarp prst="textNoShape">
                <a:avLst/>
              </a:prstTxWarp>
            </a:bodyPr>
            <a:lstStyle/>
            <a:p>
              <a:endParaRPr lang="en-US"/>
            </a:p>
          </p:txBody>
        </p:sp>
        <p:sp>
          <p:nvSpPr>
            <p:cNvPr id="32779" name="_s144392"/>
            <p:cNvSpPr>
              <a:spLocks noChangeArrowheads="1" noTextEdit="1"/>
            </p:cNvSpPr>
            <p:nvPr/>
          </p:nvSpPr>
          <p:spPr bwMode="auto">
            <a:xfrm>
              <a:off x="2627" y="1886"/>
              <a:ext cx="538" cy="538"/>
            </a:xfrm>
            <a:prstGeom prst="ellipse">
              <a:avLst/>
            </a:prstGeom>
            <a:solidFill>
              <a:schemeClr val="hlink">
                <a:alpha val="50195"/>
              </a:schemeClr>
            </a:solidFill>
            <a:ln w="4670">
              <a:solidFill>
                <a:schemeClr val="hlink"/>
              </a:solidFill>
              <a:round/>
              <a:headEnd/>
              <a:tailEnd/>
            </a:ln>
          </p:spPr>
          <p:txBody>
            <a:bodyPr lIns="0" tIns="0" rIns="0" bIns="0" anchor="ctr">
              <a:prstTxWarp prst="textNoShape">
                <a:avLst/>
              </a:prstTxWarp>
            </a:bodyPr>
            <a:lstStyle/>
            <a:p>
              <a:endParaRPr lang="en-US"/>
            </a:p>
          </p:txBody>
        </p:sp>
        <p:sp>
          <p:nvSpPr>
            <p:cNvPr id="32780" name="_s144393"/>
            <p:cNvSpPr>
              <a:spLocks noChangeArrowheads="1"/>
            </p:cNvSpPr>
            <p:nvPr/>
          </p:nvSpPr>
          <p:spPr bwMode="auto">
            <a:xfrm>
              <a:off x="3198" y="2107"/>
              <a:ext cx="473" cy="133"/>
            </a:xfrm>
            <a:prstGeom prst="rect">
              <a:avLst/>
            </a:prstGeom>
            <a:noFill/>
            <a:ln w="9525">
              <a:noFill/>
              <a:miter lim="800000"/>
              <a:headEnd/>
              <a:tailEnd/>
            </a:ln>
          </p:spPr>
          <p:txBody>
            <a:bodyPr wrap="none" lIns="0" tIns="0" rIns="0" bIns="0" anchor="ctr">
              <a:prstTxWarp prst="textNoShape">
                <a:avLst/>
              </a:prstTxWarp>
            </a:bodyPr>
            <a:lstStyle/>
            <a:p>
              <a:pPr algn="ctr" eaLnBrk="0" hangingPunct="0"/>
              <a:r>
                <a:rPr lang="en-US" sz="1200">
                  <a:latin typeface="Tahoma" pitchFamily="-112" charset="0"/>
                </a:rPr>
                <a:t>Happiness</a:t>
              </a:r>
            </a:p>
          </p:txBody>
        </p:sp>
        <p:sp>
          <p:nvSpPr>
            <p:cNvPr id="32781" name="_s144394"/>
            <p:cNvSpPr>
              <a:spLocks noChangeArrowheads="1" noTextEdit="1"/>
            </p:cNvSpPr>
            <p:nvPr/>
          </p:nvSpPr>
          <p:spPr bwMode="auto">
            <a:xfrm>
              <a:off x="2630" y="1864"/>
              <a:ext cx="538" cy="537"/>
            </a:xfrm>
            <a:prstGeom prst="ellipse">
              <a:avLst/>
            </a:prstGeom>
            <a:solidFill>
              <a:schemeClr val="folHlink">
                <a:alpha val="50195"/>
              </a:schemeClr>
            </a:solidFill>
            <a:ln w="4670">
              <a:solidFill>
                <a:schemeClr val="folHlink"/>
              </a:solidFill>
              <a:round/>
              <a:headEnd/>
              <a:tailEnd/>
            </a:ln>
          </p:spPr>
          <p:txBody>
            <a:bodyPr lIns="0" tIns="0" rIns="0" bIns="0" anchor="ctr">
              <a:prstTxWarp prst="textNoShape">
                <a:avLst/>
              </a:prstTxWarp>
            </a:bodyPr>
            <a:lstStyle/>
            <a:p>
              <a:endParaRPr lang="en-US"/>
            </a:p>
          </p:txBody>
        </p:sp>
        <p:sp>
          <p:nvSpPr>
            <p:cNvPr id="32782" name="_s144395"/>
            <p:cNvSpPr>
              <a:spLocks noChangeArrowheads="1"/>
            </p:cNvSpPr>
            <p:nvPr/>
          </p:nvSpPr>
          <p:spPr bwMode="auto">
            <a:xfrm>
              <a:off x="2057" y="2107"/>
              <a:ext cx="473" cy="133"/>
            </a:xfrm>
            <a:prstGeom prst="rect">
              <a:avLst/>
            </a:prstGeom>
            <a:noFill/>
            <a:ln w="9525">
              <a:noFill/>
              <a:miter lim="800000"/>
              <a:headEnd/>
              <a:tailEnd/>
            </a:ln>
          </p:spPr>
          <p:txBody>
            <a:bodyPr wrap="none" lIns="0" tIns="0" rIns="0" bIns="0" anchor="ctr">
              <a:prstTxWarp prst="textNoShape">
                <a:avLst/>
              </a:prstTxWarp>
            </a:bodyPr>
            <a:lstStyle/>
            <a:p>
              <a:pPr algn="ctr" eaLnBrk="0" hangingPunct="0"/>
              <a:r>
                <a:rPr lang="en-US" sz="1200">
                  <a:latin typeface="Tahoma" pitchFamily="-112" charset="0"/>
                </a:rPr>
                <a:t>Pleasure</a:t>
              </a:r>
            </a:p>
          </p:txBody>
        </p:sp>
      </p:grpSp>
      <p:grpSp>
        <p:nvGrpSpPr>
          <p:cNvPr id="3" name="Group 16"/>
          <p:cNvGrpSpPr>
            <a:grpSpLocks noGrp="1" noChangeAspect="1"/>
          </p:cNvGrpSpPr>
          <p:nvPr>
            <p:ph sz="quarter" idx="3"/>
          </p:nvPr>
        </p:nvGrpSpPr>
        <p:grpSpPr bwMode="auto">
          <a:xfrm>
            <a:off x="4038600" y="4105660"/>
            <a:ext cx="4572000" cy="2371340"/>
            <a:chOff x="1815" y="1445"/>
            <a:chExt cx="2130" cy="1434"/>
          </a:xfrm>
        </p:grpSpPr>
        <p:sp>
          <p:nvSpPr>
            <p:cNvPr id="32773" name="AutoShape 17"/>
            <p:cNvSpPr>
              <a:spLocks noChangeAspect="1" noChangeArrowheads="1" noTextEdit="1"/>
            </p:cNvSpPr>
            <p:nvPr/>
          </p:nvSpPr>
          <p:spPr bwMode="auto">
            <a:xfrm>
              <a:off x="1815" y="1445"/>
              <a:ext cx="2130" cy="1434"/>
            </a:xfrm>
            <a:prstGeom prst="rect">
              <a:avLst/>
            </a:prstGeom>
            <a:noFill/>
            <a:ln w="9525">
              <a:noFill/>
              <a:miter lim="800000"/>
              <a:headEnd/>
              <a:tailEnd/>
            </a:ln>
          </p:spPr>
          <p:txBody>
            <a:bodyPr>
              <a:prstTxWarp prst="textNoShape">
                <a:avLst/>
              </a:prstTxWarp>
            </a:bodyPr>
            <a:lstStyle/>
            <a:p>
              <a:endParaRPr lang="en-US"/>
            </a:p>
          </p:txBody>
        </p:sp>
        <p:sp>
          <p:nvSpPr>
            <p:cNvPr id="32774" name="_s144402"/>
            <p:cNvSpPr>
              <a:spLocks noChangeArrowheads="1" noTextEdit="1"/>
            </p:cNvSpPr>
            <p:nvPr/>
          </p:nvSpPr>
          <p:spPr bwMode="auto">
            <a:xfrm>
              <a:off x="2815" y="1893"/>
              <a:ext cx="538" cy="538"/>
            </a:xfrm>
            <a:prstGeom prst="ellipse">
              <a:avLst/>
            </a:prstGeom>
            <a:solidFill>
              <a:schemeClr val="hlink">
                <a:alpha val="50195"/>
              </a:schemeClr>
            </a:solidFill>
            <a:ln w="4670">
              <a:solidFill>
                <a:schemeClr val="hlink"/>
              </a:solidFill>
              <a:round/>
              <a:headEnd/>
              <a:tailEnd/>
            </a:ln>
          </p:spPr>
          <p:txBody>
            <a:bodyPr lIns="0" tIns="0" rIns="0" bIns="0" anchor="ctr">
              <a:prstTxWarp prst="textNoShape">
                <a:avLst/>
              </a:prstTxWarp>
            </a:bodyPr>
            <a:lstStyle/>
            <a:p>
              <a:endParaRPr lang="en-US"/>
            </a:p>
          </p:txBody>
        </p:sp>
        <p:sp>
          <p:nvSpPr>
            <p:cNvPr id="32775" name="_s144403"/>
            <p:cNvSpPr>
              <a:spLocks noChangeArrowheads="1"/>
            </p:cNvSpPr>
            <p:nvPr/>
          </p:nvSpPr>
          <p:spPr bwMode="auto">
            <a:xfrm>
              <a:off x="3406" y="2095"/>
              <a:ext cx="473" cy="134"/>
            </a:xfrm>
            <a:prstGeom prst="rect">
              <a:avLst/>
            </a:prstGeom>
            <a:noFill/>
            <a:ln w="9525">
              <a:noFill/>
              <a:miter lim="800000"/>
              <a:headEnd/>
              <a:tailEnd/>
            </a:ln>
          </p:spPr>
          <p:txBody>
            <a:bodyPr wrap="none" lIns="0" tIns="0" rIns="0" bIns="0" anchor="ctr">
              <a:prstTxWarp prst="textNoShape">
                <a:avLst/>
              </a:prstTxWarp>
            </a:bodyPr>
            <a:lstStyle/>
            <a:p>
              <a:pPr algn="ctr" eaLnBrk="0" hangingPunct="0"/>
              <a:r>
                <a:rPr lang="en-US" sz="1200">
                  <a:latin typeface="Tahoma" pitchFamily="-112" charset="0"/>
                </a:rPr>
                <a:t>Happiness</a:t>
              </a:r>
            </a:p>
          </p:txBody>
        </p:sp>
        <p:sp>
          <p:nvSpPr>
            <p:cNvPr id="32776" name="_s144404"/>
            <p:cNvSpPr>
              <a:spLocks noChangeArrowheads="1" noTextEdit="1"/>
            </p:cNvSpPr>
            <p:nvPr/>
          </p:nvSpPr>
          <p:spPr bwMode="auto">
            <a:xfrm>
              <a:off x="2826" y="2034"/>
              <a:ext cx="203" cy="279"/>
            </a:xfrm>
            <a:prstGeom prst="ellipse">
              <a:avLst/>
            </a:prstGeom>
            <a:solidFill>
              <a:schemeClr val="folHlink">
                <a:alpha val="50195"/>
              </a:schemeClr>
            </a:solidFill>
            <a:ln w="4670">
              <a:solidFill>
                <a:schemeClr val="folHlink"/>
              </a:solidFill>
              <a:round/>
              <a:headEnd/>
              <a:tailEnd/>
            </a:ln>
          </p:spPr>
          <p:txBody>
            <a:bodyPr lIns="0" tIns="0" rIns="0" bIns="0" anchor="ctr">
              <a:prstTxWarp prst="textNoShape">
                <a:avLst/>
              </a:prstTxWarp>
            </a:bodyPr>
            <a:lstStyle/>
            <a:p>
              <a:endParaRPr lang="en-US"/>
            </a:p>
          </p:txBody>
        </p:sp>
        <p:sp>
          <p:nvSpPr>
            <p:cNvPr id="32777" name="_s144405"/>
            <p:cNvSpPr>
              <a:spLocks noChangeArrowheads="1"/>
            </p:cNvSpPr>
            <p:nvPr/>
          </p:nvSpPr>
          <p:spPr bwMode="auto">
            <a:xfrm>
              <a:off x="2284" y="2080"/>
              <a:ext cx="473" cy="134"/>
            </a:xfrm>
            <a:prstGeom prst="rect">
              <a:avLst/>
            </a:prstGeom>
            <a:noFill/>
            <a:ln w="9525">
              <a:noFill/>
              <a:miter lim="800000"/>
              <a:headEnd/>
              <a:tailEnd/>
            </a:ln>
          </p:spPr>
          <p:txBody>
            <a:bodyPr wrap="none" lIns="0" tIns="0" rIns="0" bIns="0" anchor="ctr">
              <a:prstTxWarp prst="textNoShape">
                <a:avLst/>
              </a:prstTxWarp>
            </a:bodyPr>
            <a:lstStyle/>
            <a:p>
              <a:pPr algn="ctr" eaLnBrk="0" hangingPunct="0"/>
              <a:r>
                <a:rPr lang="en-US" sz="1200">
                  <a:latin typeface="Tahoma" pitchFamily="-112" charset="0"/>
                </a:rPr>
                <a:t>Pleasure</a:t>
              </a:r>
            </a:p>
          </p:txBody>
        </p:sp>
      </p:grpSp>
      <p:sp>
        <p:nvSpPr>
          <p:cNvPr id="16" name="Title 1"/>
          <p:cNvSpPr>
            <a:spLocks noGrp="1"/>
          </p:cNvSpPr>
          <p:nvPr>
            <p:ph type="title"/>
          </p:nvPr>
        </p:nvSpPr>
        <p:spPr>
          <a:xfrm>
            <a:off x="765174" y="79468"/>
            <a:ext cx="7612063" cy="1417638"/>
          </a:xfrm>
        </p:spPr>
        <p:txBody>
          <a:bodyPr/>
          <a:lstStyle/>
          <a:p>
            <a:r>
              <a:rPr lang="en-US" dirty="0" smtClean="0"/>
              <a:t>Nozick’s Experience Machine Objection</a:t>
            </a:r>
            <a:endParaRPr lang="en-US" dirty="0"/>
          </a:p>
        </p:txBody>
      </p:sp>
      <p:sp>
        <p:nvSpPr>
          <p:cNvPr id="17" name="Slide Number Placeholder 16"/>
          <p:cNvSpPr>
            <a:spLocks noGrp="1"/>
          </p:cNvSpPr>
          <p:nvPr>
            <p:ph type="sldNum" sz="quarter" idx="12"/>
          </p:nvPr>
        </p:nvSpPr>
        <p:spPr/>
        <p:txBody>
          <a:bodyPr/>
          <a:lstStyle/>
          <a:p>
            <a:pPr>
              <a:defRPr/>
            </a:pPr>
            <a:fld id="{65811F2E-EDA7-204B-A052-82A6ADCD0383}" type="slidenum">
              <a:rPr lang="en-US" smtClean="0"/>
              <a:pPr>
                <a:defRPr/>
              </a:pPr>
              <a:t>25</a:t>
            </a:fld>
            <a:endParaRPr lang="en-US"/>
          </a:p>
        </p:txBody>
      </p:sp>
      <p:sp>
        <p:nvSpPr>
          <p:cNvPr id="18" name="Footer Placeholder 17"/>
          <p:cNvSpPr>
            <a:spLocks noGrp="1"/>
          </p:cNvSpPr>
          <p:nvPr>
            <p:ph type="ftr" sz="quarter" idx="11"/>
          </p:nvPr>
        </p:nvSpPr>
        <p:spPr/>
        <p:txBody>
          <a:bodyPr/>
          <a:lstStyle/>
          <a:p>
            <a:pPr>
              <a:defRPr/>
            </a:pPr>
            <a:r>
              <a:rPr lang="en-US" smtClean="0"/>
              <a:t>Mill and Utilitarianism</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dissolve">
                                      <p:cBhvr>
                                        <p:cTn id="7" dur="500"/>
                                        <p:tgtEl>
                                          <p:spTgt spid="3277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2770">
                                            <p:txEl>
                                              <p:pRg st="1" end="1"/>
                                            </p:txEl>
                                          </p:spTgt>
                                        </p:tgtEl>
                                        <p:attrNameLst>
                                          <p:attrName>style.visibility</p:attrName>
                                        </p:attrNameLst>
                                      </p:cBhvr>
                                      <p:to>
                                        <p:strVal val="visible"/>
                                      </p:to>
                                    </p:set>
                                    <p:animEffect transition="in" filter="dissolve">
                                      <p:cBhvr>
                                        <p:cTn id="10" dur="500"/>
                                        <p:tgtEl>
                                          <p:spTgt spid="3277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9"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495800"/>
          </a:xfrm>
        </p:spPr>
        <p:txBody>
          <a:bodyPr/>
          <a:lstStyle/>
          <a:p>
            <a:pPr lvl="1">
              <a:buNone/>
            </a:pPr>
            <a:r>
              <a:rPr lang="en-US" dirty="0" smtClean="0">
                <a:ea typeface="ＭＳ Ｐゴシック" pitchFamily="-112" charset="-128"/>
                <a:cs typeface="ＭＳ Ｐゴシック" pitchFamily="-112" charset="-128"/>
              </a:rPr>
              <a:t>Nozick challenges the view that by happiness we simply</a:t>
            </a:r>
          </a:p>
          <a:p>
            <a:pPr lvl="1">
              <a:buNone/>
            </a:pPr>
            <a:r>
              <a:rPr lang="en-US" dirty="0" smtClean="0">
                <a:ea typeface="ＭＳ Ｐゴシック" pitchFamily="-112" charset="-128"/>
                <a:cs typeface="ＭＳ Ｐゴシック" pitchFamily="-112" charset="-128"/>
              </a:rPr>
              <a:t>mean pleasure.</a:t>
            </a:r>
          </a:p>
          <a:p>
            <a:pPr lvl="2"/>
            <a:r>
              <a:rPr lang="en-US" dirty="0" smtClean="0">
                <a:ea typeface="ＭＳ Ｐゴシック" pitchFamily="-112" charset="-128"/>
                <a:cs typeface="ＭＳ Ｐゴシック" pitchFamily="-112" charset="-128"/>
              </a:rPr>
              <a:t>“Suppose there were an experience machine that would give you any experience you desired. Super-duper neuropsychologists could stimulate your brain so that you would think and feel you were writing a great novel, or making a friend, or reading an interesting book. All the time you would be floating in a tank, with electrodes attached to your brain. Should you plug into this machine for life, preprogramming your life experiences? [...] Of course, while in the tank you won't know that you're there; you'll think that it's all actually happening [...] Would you plug in?" </a:t>
            </a:r>
          </a:p>
          <a:p>
            <a:pPr lvl="2">
              <a:buNone/>
            </a:pPr>
            <a:endParaRPr lang="en-US" dirty="0" smtClean="0">
              <a:ea typeface="ＭＳ Ｐゴシック" pitchFamily="-112" charset="-128"/>
              <a:cs typeface="ＭＳ Ｐゴシック" pitchFamily="-112" charset="-128"/>
            </a:endParaRPr>
          </a:p>
          <a:p>
            <a:pPr lvl="1"/>
            <a:endParaRPr lang="en-US" dirty="0"/>
          </a:p>
        </p:txBody>
      </p:sp>
      <p:sp>
        <p:nvSpPr>
          <p:cNvPr id="4" name="Slide Number Placeholder 3"/>
          <p:cNvSpPr>
            <a:spLocks noGrp="1"/>
          </p:cNvSpPr>
          <p:nvPr>
            <p:ph type="sldNum" sz="quarter" idx="12"/>
          </p:nvPr>
        </p:nvSpPr>
        <p:spPr/>
        <p:txBody>
          <a:bodyPr/>
          <a:lstStyle/>
          <a:p>
            <a:fld id="{A9FFB570-28ED-B24A-AE40-D63BAD02E429}"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Title 1"/>
          <p:cNvSpPr>
            <a:spLocks noGrp="1"/>
          </p:cNvSpPr>
          <p:nvPr>
            <p:ph type="title"/>
          </p:nvPr>
        </p:nvSpPr>
        <p:spPr>
          <a:xfrm>
            <a:off x="765174" y="79468"/>
            <a:ext cx="7612063" cy="1417638"/>
          </a:xfrm>
        </p:spPr>
        <p:txBody>
          <a:bodyPr/>
          <a:lstStyle/>
          <a:p>
            <a:r>
              <a:rPr lang="en-US" dirty="0" smtClean="0"/>
              <a:t>Nozick’s Experience Machine Objection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527550"/>
          </a:xfrm>
        </p:spPr>
        <p:txBody>
          <a:bodyPr>
            <a:noAutofit/>
          </a:bodyPr>
          <a:lstStyle/>
          <a:p>
            <a:pPr>
              <a:lnSpc>
                <a:spcPct val="90000"/>
              </a:lnSpc>
            </a:pPr>
            <a:r>
              <a:rPr lang="en-US" sz="2600" dirty="0" smtClean="0">
                <a:ea typeface="ＭＳ Ｐゴシック" pitchFamily="-112" charset="-128"/>
                <a:cs typeface="ＭＳ Ｐゴシック" pitchFamily="-112" charset="-128"/>
              </a:rPr>
              <a:t>In the machine we could have all the pleasure (of any kind) we want, but we are not inclined (on the whole) to want it.</a:t>
            </a:r>
          </a:p>
          <a:p>
            <a:pPr>
              <a:lnSpc>
                <a:spcPct val="90000"/>
              </a:lnSpc>
            </a:pPr>
            <a:r>
              <a:rPr lang="en-US" sz="2600" dirty="0" smtClean="0">
                <a:solidFill>
                  <a:srgbClr val="F8C000"/>
                </a:solidFill>
                <a:ea typeface="ＭＳ Ｐゴシック" pitchFamily="-112" charset="-128"/>
                <a:cs typeface="ＭＳ Ｐゴシック" pitchFamily="-112" charset="-128"/>
              </a:rPr>
              <a:t>The conclusion Nozick draws is that our intuitions show us that there is more to happiness than just pleasure.  </a:t>
            </a:r>
          </a:p>
          <a:p>
            <a:pPr>
              <a:lnSpc>
                <a:spcPct val="90000"/>
              </a:lnSpc>
            </a:pPr>
            <a:endParaRPr lang="en-US" sz="2600" dirty="0" smtClean="0">
              <a:ea typeface="ＭＳ Ｐゴシック" pitchFamily="-112" charset="-128"/>
              <a:cs typeface="ＭＳ Ｐゴシック" pitchFamily="-112" charset="-128"/>
            </a:endParaRPr>
          </a:p>
        </p:txBody>
      </p:sp>
      <p:sp>
        <p:nvSpPr>
          <p:cNvPr id="4" name="Slide Number Placeholder 3"/>
          <p:cNvSpPr>
            <a:spLocks noGrp="1"/>
          </p:cNvSpPr>
          <p:nvPr>
            <p:ph type="sldNum" sz="quarter" idx="12"/>
          </p:nvPr>
        </p:nvSpPr>
        <p:spPr/>
        <p:txBody>
          <a:bodyPr/>
          <a:lstStyle/>
          <a:p>
            <a:fld id="{A9FFB570-28ED-B24A-AE40-D63BAD02E429}"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Title 1"/>
          <p:cNvSpPr>
            <a:spLocks noGrp="1"/>
          </p:cNvSpPr>
          <p:nvPr>
            <p:ph type="title"/>
          </p:nvPr>
        </p:nvSpPr>
        <p:spPr>
          <a:xfrm>
            <a:off x="765174" y="79468"/>
            <a:ext cx="7612063" cy="1417638"/>
          </a:xfrm>
        </p:spPr>
        <p:txBody>
          <a:bodyPr/>
          <a:lstStyle/>
          <a:p>
            <a:r>
              <a:rPr lang="en-US" dirty="0" smtClean="0"/>
              <a:t>Nozick’s Experience Machine Objection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19600"/>
          </a:xfrm>
        </p:spPr>
        <p:txBody>
          <a:bodyPr>
            <a:normAutofit/>
          </a:bodyPr>
          <a:lstStyle/>
          <a:p>
            <a:r>
              <a:rPr lang="en-US" sz="3200" u="sng" dirty="0" smtClean="0"/>
              <a:t>An objection to Act </a:t>
            </a:r>
            <a:r>
              <a:rPr lang="en-US" sz="3200" u="sng" dirty="0" err="1" smtClean="0"/>
              <a:t>Consequentialism</a:t>
            </a:r>
            <a:r>
              <a:rPr lang="en-US" sz="3200" dirty="0" smtClean="0"/>
              <a:t>: </a:t>
            </a:r>
            <a:r>
              <a:rPr lang="en-US" sz="3200" dirty="0" smtClean="0">
                <a:ea typeface="ＭＳ Ｐゴシック" pitchFamily="-112" charset="-128"/>
                <a:cs typeface="ＭＳ Ｐゴシック" pitchFamily="-112" charset="-128"/>
              </a:rPr>
              <a:t>Is the morally right action always only determined by its consequences? What about the nature of the act itself? </a:t>
            </a:r>
          </a:p>
          <a:p>
            <a:pPr>
              <a:buNone/>
            </a:pPr>
            <a:endParaRPr lang="en-US" sz="3200" dirty="0" smtClean="0">
              <a:ea typeface="ＭＳ Ｐゴシック" pitchFamily="-112" charset="-128"/>
              <a:cs typeface="ＭＳ Ｐゴシック" pitchFamily="-112" charset="-128"/>
            </a:endParaRPr>
          </a:p>
          <a:p>
            <a:pPr lvl="3"/>
            <a:endParaRPr lang="en-US" dirty="0" smtClean="0"/>
          </a:p>
          <a:p>
            <a:pPr lvl="3"/>
            <a:endParaRPr lang="en-US" dirty="0" smtClean="0"/>
          </a:p>
        </p:txBody>
      </p:sp>
      <p:sp>
        <p:nvSpPr>
          <p:cNvPr id="4" name="Slide Number Placeholder 3"/>
          <p:cNvSpPr>
            <a:spLocks noGrp="1"/>
          </p:cNvSpPr>
          <p:nvPr>
            <p:ph type="sldNum" sz="quarter" idx="12"/>
          </p:nvPr>
        </p:nvSpPr>
        <p:spPr/>
        <p:txBody>
          <a:bodyPr/>
          <a:lstStyle/>
          <a:p>
            <a:fld id="{A9FFB570-28ED-B24A-AE40-D63BAD02E429}"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TextBox 5"/>
          <p:cNvSpPr txBox="1"/>
          <p:nvPr/>
        </p:nvSpPr>
        <p:spPr>
          <a:xfrm>
            <a:off x="0" y="413266"/>
            <a:ext cx="9143999" cy="646331"/>
          </a:xfrm>
          <a:prstGeom prst="rect">
            <a:avLst/>
          </a:prstGeom>
          <a:noFill/>
        </p:spPr>
        <p:txBody>
          <a:bodyPr wrap="square" rtlCol="0">
            <a:spAutoFit/>
          </a:bodyPr>
          <a:lstStyle/>
          <a:p>
            <a:pPr algn="ctr"/>
            <a:r>
              <a:rPr lang="en-US" sz="3600" dirty="0" smtClean="0">
                <a:solidFill>
                  <a:schemeClr val="tx2"/>
                </a:solidFill>
              </a:rPr>
              <a:t>Objections to Mill’s Act </a:t>
            </a:r>
            <a:r>
              <a:rPr lang="en-US" sz="3600" dirty="0" err="1" smtClean="0">
                <a:solidFill>
                  <a:schemeClr val="tx2"/>
                </a:solidFill>
              </a:rPr>
              <a:t>Consequentialism</a:t>
            </a:r>
            <a:endParaRPr lang="en-US" sz="36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9468"/>
            <a:ext cx="8686800" cy="1417638"/>
          </a:xfrm>
        </p:spPr>
        <p:txBody>
          <a:bodyPr/>
          <a:lstStyle/>
          <a:p>
            <a:r>
              <a:rPr lang="en-US" dirty="0" smtClean="0"/>
              <a:t>The Organ Donor Objection</a:t>
            </a:r>
            <a:endParaRPr lang="en-US" dirty="0"/>
          </a:p>
        </p:txBody>
      </p:sp>
      <p:sp>
        <p:nvSpPr>
          <p:cNvPr id="3" name="Content Placeholder 2"/>
          <p:cNvSpPr>
            <a:spLocks noGrp="1"/>
          </p:cNvSpPr>
          <p:nvPr>
            <p:ph idx="1"/>
          </p:nvPr>
        </p:nvSpPr>
        <p:spPr/>
        <p:txBody>
          <a:bodyPr>
            <a:normAutofit fontScale="92500" lnSpcReduction="10000"/>
          </a:bodyPr>
          <a:lstStyle/>
          <a:p>
            <a:pPr lvl="1">
              <a:buNone/>
            </a:pPr>
            <a:r>
              <a:rPr lang="en-US" sz="4000" dirty="0" smtClean="0"/>
              <a:t>The chop-up</a:t>
            </a:r>
            <a:r>
              <a:rPr lang="en-US" sz="4000" dirty="0" smtClean="0"/>
              <a:t> Robert </a:t>
            </a:r>
            <a:r>
              <a:rPr lang="en-US" sz="4000" dirty="0" smtClean="0"/>
              <a:t>case.</a:t>
            </a:r>
          </a:p>
          <a:p>
            <a:pPr lvl="3"/>
            <a:r>
              <a:rPr lang="en-US" sz="4000" dirty="0" smtClean="0">
                <a:ea typeface="ＭＳ Ｐゴシック" pitchFamily="-112" charset="-128"/>
              </a:rPr>
              <a:t>Act A – 5 live,</a:t>
            </a:r>
            <a:r>
              <a:rPr lang="en-US" sz="4000" dirty="0" smtClean="0">
                <a:ea typeface="ＭＳ Ｐゴシック" pitchFamily="-112" charset="-128"/>
              </a:rPr>
              <a:t> Robert </a:t>
            </a:r>
            <a:r>
              <a:rPr lang="en-US" sz="4000" dirty="0" smtClean="0">
                <a:ea typeface="ＭＳ Ｐゴシック" pitchFamily="-112" charset="-128"/>
              </a:rPr>
              <a:t>dies</a:t>
            </a:r>
          </a:p>
          <a:p>
            <a:pPr lvl="3"/>
            <a:r>
              <a:rPr lang="en-US" sz="4000" dirty="0" smtClean="0">
                <a:ea typeface="ＭＳ Ｐゴシック" pitchFamily="-112" charset="-128"/>
              </a:rPr>
              <a:t>Act B –</a:t>
            </a:r>
            <a:r>
              <a:rPr lang="en-US" sz="4000" dirty="0" smtClean="0">
                <a:ea typeface="ＭＳ Ｐゴシック" pitchFamily="-112" charset="-128"/>
              </a:rPr>
              <a:t> Robert </a:t>
            </a:r>
            <a:r>
              <a:rPr lang="en-US" sz="4000" dirty="0" smtClean="0">
                <a:ea typeface="ＭＳ Ｐゴシック" pitchFamily="-112" charset="-128"/>
              </a:rPr>
              <a:t>lives, 5 die</a:t>
            </a:r>
          </a:p>
          <a:p>
            <a:endParaRPr lang="en-US" dirty="0" smtClean="0">
              <a:ea typeface="ＭＳ Ｐゴシック" pitchFamily="-112" charset="-128"/>
              <a:cs typeface="ＭＳ Ｐゴシック" pitchFamily="-112" charset="-128"/>
            </a:endParaRPr>
          </a:p>
          <a:p>
            <a:r>
              <a:rPr lang="en-US" dirty="0" smtClean="0">
                <a:ea typeface="ＭＳ Ｐゴシック" pitchFamily="-112" charset="-128"/>
                <a:cs typeface="ＭＳ Ｐゴシック" pitchFamily="-112" charset="-128"/>
              </a:rPr>
              <a:t>Act A (</a:t>
            </a:r>
            <a:r>
              <a:rPr lang="en-US" dirty="0" smtClean="0">
                <a:ea typeface="ＭＳ Ｐゴシック" pitchFamily="-112" charset="-128"/>
                <a:cs typeface="ＭＳ Ｐゴシック" pitchFamily="-112" charset="-128"/>
              </a:rPr>
              <a:t>killing Robert </a:t>
            </a:r>
            <a:r>
              <a:rPr lang="en-US" dirty="0" smtClean="0">
                <a:ea typeface="ＭＳ Ｐゴシック" pitchFamily="-112" charset="-128"/>
                <a:cs typeface="ＭＳ Ｐゴシック" pitchFamily="-112" charset="-128"/>
              </a:rPr>
              <a:t>to save the 5) would seem to bring about the best state of affairs.  </a:t>
            </a:r>
          </a:p>
          <a:p>
            <a:r>
              <a:rPr lang="en-US" dirty="0" smtClean="0">
                <a:ea typeface="ＭＳ Ｐゴシック" pitchFamily="-112" charset="-128"/>
                <a:cs typeface="ＭＳ Ｐゴシック" pitchFamily="-112" charset="-128"/>
              </a:rPr>
              <a:t>But it would also strongly seem to not be the moral thing to do. In fact, it seems to be </a:t>
            </a:r>
            <a:r>
              <a:rPr lang="en-US" i="1" dirty="0" smtClean="0">
                <a:ea typeface="ＭＳ Ｐゴシック" pitchFamily="-112" charset="-128"/>
                <a:cs typeface="ＭＳ Ｐゴシック" pitchFamily="-112" charset="-128"/>
              </a:rPr>
              <a:t>morally impermissible.</a:t>
            </a:r>
          </a:p>
          <a:p>
            <a:pPr>
              <a:buNone/>
            </a:pPr>
            <a:endParaRPr lang="en-US" dirty="0"/>
          </a:p>
        </p:txBody>
      </p:sp>
      <p:sp>
        <p:nvSpPr>
          <p:cNvPr id="4" name="Slide Number Placeholder 3"/>
          <p:cNvSpPr>
            <a:spLocks noGrp="1"/>
          </p:cNvSpPr>
          <p:nvPr>
            <p:ph type="sldNum" sz="quarter" idx="12"/>
          </p:nvPr>
        </p:nvSpPr>
        <p:spPr/>
        <p:txBody>
          <a:bodyPr/>
          <a:lstStyle/>
          <a:p>
            <a:fld id="{A9FFB570-28ED-B24A-AE40-D63BAD02E429}"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114800"/>
          </a:xfrm>
        </p:spPr>
        <p:txBody>
          <a:bodyPr>
            <a:normAutofit/>
          </a:bodyPr>
          <a:lstStyle/>
          <a:p>
            <a:r>
              <a:rPr lang="en-US" sz="2800" b="1" u="sng" dirty="0" smtClean="0"/>
              <a:t>Replies to the Organ Donor Objection</a:t>
            </a:r>
            <a:r>
              <a:rPr lang="en-US" sz="2800" b="1" dirty="0" smtClean="0"/>
              <a:t>: </a:t>
            </a:r>
          </a:p>
          <a:p>
            <a:pPr marL="806450" lvl="1" indent="-457200">
              <a:buFont typeface="+mj-lt"/>
              <a:buAutoNum type="arabicPeriod"/>
            </a:pPr>
            <a:r>
              <a:rPr lang="en-US" sz="2400" dirty="0" smtClean="0">
                <a:ea typeface="ＭＳ Ｐゴシック" pitchFamily="-112" charset="-128"/>
                <a:cs typeface="ＭＳ Ｐゴシック" pitchFamily="-112" charset="-128"/>
              </a:rPr>
              <a:t>“Bite the bullet”: A is better (and so much the worse for your intuitions—and the “donor”, Quentin!).</a:t>
            </a:r>
          </a:p>
          <a:p>
            <a:pPr marL="806450" lvl="1" indent="-457200">
              <a:buFont typeface="+mj-lt"/>
              <a:buAutoNum type="arabicPeriod"/>
            </a:pPr>
            <a:r>
              <a:rPr lang="en-US" sz="2400" dirty="0" smtClean="0">
                <a:ea typeface="ＭＳ Ｐゴシック" pitchFamily="-112" charset="-128"/>
                <a:cs typeface="ＭＳ Ｐゴシック" pitchFamily="-112" charset="-128"/>
              </a:rPr>
              <a:t>The values are not ranked appropriately (i.e. it’s not the best outcome):</a:t>
            </a:r>
          </a:p>
          <a:p>
            <a:pPr lvl="2">
              <a:buNone/>
            </a:pPr>
            <a:r>
              <a:rPr lang="en-US" sz="2400" dirty="0" smtClean="0"/>
              <a:t>Long term consequences must also be considered here.  Since if this were in fact to occur no one would go to the hospital again, the long-term consequences would suggest not performing action A.  </a:t>
            </a:r>
          </a:p>
          <a:p>
            <a:pPr lvl="1"/>
            <a:endParaRPr lang="en-US" dirty="0"/>
          </a:p>
        </p:txBody>
      </p:sp>
      <p:sp>
        <p:nvSpPr>
          <p:cNvPr id="4" name="Slide Number Placeholder 3"/>
          <p:cNvSpPr>
            <a:spLocks noGrp="1"/>
          </p:cNvSpPr>
          <p:nvPr>
            <p:ph type="sldNum" sz="quarter" idx="12"/>
          </p:nvPr>
        </p:nvSpPr>
        <p:spPr/>
        <p:txBody>
          <a:bodyPr/>
          <a:lstStyle/>
          <a:p>
            <a:fld id="{A9FFB570-28ED-B24A-AE40-D63BAD02E429}"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Title 1"/>
          <p:cNvSpPr>
            <a:spLocks noGrp="1"/>
          </p:cNvSpPr>
          <p:nvPr>
            <p:ph type="title"/>
          </p:nvPr>
        </p:nvSpPr>
        <p:spPr>
          <a:xfrm>
            <a:off x="228600" y="79468"/>
            <a:ext cx="8686800" cy="1417638"/>
          </a:xfrm>
        </p:spPr>
        <p:txBody>
          <a:bodyPr/>
          <a:lstStyle/>
          <a:p>
            <a:r>
              <a:rPr lang="en-US" dirty="0" smtClean="0"/>
              <a:t>The Organ Donor Objection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sp>
        <p:nvSpPr>
          <p:cNvPr id="54275" name="Rectangle 4"/>
          <p:cNvSpPr>
            <a:spLocks noGrp="1" noChangeArrowheads="1"/>
          </p:cNvSpPr>
          <p:nvPr>
            <p:ph sz="half" idx="1"/>
          </p:nvPr>
        </p:nvSpPr>
        <p:spPr>
          <a:xfrm>
            <a:off x="457200" y="1828800"/>
            <a:ext cx="5105400" cy="4297363"/>
          </a:xfrm>
        </p:spPr>
        <p:txBody>
          <a:bodyPr/>
          <a:lstStyle/>
          <a:p>
            <a:pPr eaLnBrk="1" hangingPunct="1"/>
            <a:r>
              <a:rPr lang="en-US" sz="2800" b="1" u="sng" dirty="0" smtClean="0">
                <a:ea typeface="ＭＳ Ｐゴシック" pitchFamily="-112" charset="-128"/>
                <a:cs typeface="ＭＳ Ｐゴシック" pitchFamily="-112" charset="-128"/>
              </a:rPr>
              <a:t>Response to reply (2) to the Organ Donor Objection.</a:t>
            </a:r>
          </a:p>
          <a:p>
            <a:pPr eaLnBrk="1" hangingPunct="1"/>
            <a:r>
              <a:rPr lang="en-US" sz="2400" dirty="0" smtClean="0">
                <a:ea typeface="ＭＳ Ｐゴシック" pitchFamily="-112" charset="-128"/>
                <a:cs typeface="ＭＳ Ｐゴシック" pitchFamily="-112" charset="-128"/>
              </a:rPr>
              <a:t>Retell </a:t>
            </a:r>
            <a:r>
              <a:rPr lang="en-US" sz="2400" dirty="0">
                <a:ea typeface="ＭＳ Ｐゴシック" pitchFamily="-112" charset="-128"/>
                <a:cs typeface="ＭＳ Ｐゴシック" pitchFamily="-112" charset="-128"/>
              </a:rPr>
              <a:t>the story but</a:t>
            </a:r>
            <a:r>
              <a:rPr lang="en-US" sz="2400" dirty="0" smtClean="0">
                <a:ea typeface="ＭＳ Ｐゴシック" pitchFamily="-112" charset="-128"/>
                <a:cs typeface="ＭＳ Ｐゴシック" pitchFamily="-112" charset="-128"/>
              </a:rPr>
              <a:t> consider a homeless person instead.</a:t>
            </a:r>
            <a:endParaRPr lang="en-US" sz="2400" dirty="0">
              <a:ea typeface="ＭＳ Ｐゴシック" pitchFamily="-112" charset="-128"/>
              <a:cs typeface="ＭＳ Ｐゴシック" pitchFamily="-112" charset="-128"/>
            </a:endParaRPr>
          </a:p>
          <a:p>
            <a:pPr lvl="1" eaLnBrk="1" hangingPunct="1"/>
            <a:endParaRPr lang="en-US" sz="2400" dirty="0"/>
          </a:p>
          <a:p>
            <a:pPr lvl="1" eaLnBrk="1" hangingPunct="1"/>
            <a:r>
              <a:rPr lang="en-US" sz="2400" dirty="0"/>
              <a:t>If we can lose the bad</a:t>
            </a:r>
            <a:r>
              <a:rPr lang="en-US" sz="2400" dirty="0" smtClean="0"/>
              <a:t> long-term effects </a:t>
            </a:r>
            <a:r>
              <a:rPr lang="en-US" sz="2400" dirty="0"/>
              <a:t>of killing, then you must bite the bullet and admit it’s okay. </a:t>
            </a:r>
          </a:p>
          <a:p>
            <a:pPr eaLnBrk="1" hangingPunct="1"/>
            <a:endParaRPr lang="en-US" dirty="0">
              <a:ea typeface="ＭＳ Ｐゴシック" pitchFamily="-112" charset="-128"/>
              <a:cs typeface="ＭＳ Ｐゴシック" pitchFamily="-112" charset="-128"/>
            </a:endParaRPr>
          </a:p>
        </p:txBody>
      </p:sp>
      <p:pic>
        <p:nvPicPr>
          <p:cNvPr id="54276" name="Picture 6" descr="Homeless_man"/>
          <p:cNvPicPr>
            <a:picLocks noGrp="1" noChangeAspect="1" noChangeArrowheads="1"/>
          </p:cNvPicPr>
          <p:nvPr>
            <p:ph sz="half" idx="2"/>
          </p:nvPr>
        </p:nvPicPr>
        <p:blipFill>
          <a:blip r:embed="rId2"/>
          <a:srcRect/>
          <a:stretch>
            <a:fillRect/>
          </a:stretch>
        </p:blipFill>
        <p:spPr>
          <a:xfrm>
            <a:off x="5562600" y="1828800"/>
            <a:ext cx="3149600" cy="3929063"/>
          </a:xfrm>
          <a:noFill/>
        </p:spPr>
      </p:pic>
      <p:sp>
        <p:nvSpPr>
          <p:cNvPr id="5" name="Slide Number Placeholder 4"/>
          <p:cNvSpPr>
            <a:spLocks noGrp="1"/>
          </p:cNvSpPr>
          <p:nvPr>
            <p:ph type="sldNum" sz="quarter" idx="12"/>
          </p:nvPr>
        </p:nvSpPr>
        <p:spPr/>
        <p:txBody>
          <a:bodyPr/>
          <a:lstStyle/>
          <a:p>
            <a:fld id="{A9FFB570-28ED-B24A-AE40-D63BAD02E429}"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Mill and Utilitarianism</a:t>
            </a:r>
            <a:endParaRPr lang="en-US"/>
          </a:p>
        </p:txBody>
      </p:sp>
      <p:sp>
        <p:nvSpPr>
          <p:cNvPr id="9" name="Title 1"/>
          <p:cNvSpPr>
            <a:spLocks noGrp="1"/>
          </p:cNvSpPr>
          <p:nvPr>
            <p:ph type="title"/>
          </p:nvPr>
        </p:nvSpPr>
        <p:spPr>
          <a:xfrm>
            <a:off x="228600" y="79468"/>
            <a:ext cx="8686800" cy="1417638"/>
          </a:xfrm>
        </p:spPr>
        <p:txBody>
          <a:bodyPr/>
          <a:lstStyle/>
          <a:p>
            <a:r>
              <a:rPr lang="en-US" dirty="0" smtClean="0"/>
              <a:t>The Organ Donor Objection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dissolve">
                                      <p:cBhvr>
                                        <p:cTn id="7" dur="500"/>
                                        <p:tgtEl>
                                          <p:spTgt spid="542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dissolve">
                                      <p:cBhvr>
                                        <p:cTn id="10" dur="500"/>
                                        <p:tgtEl>
                                          <p:spTgt spid="542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animEffect transition="in" filter="dissolve">
                                      <p:cBhvr>
                                        <p:cTn id="15"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stories that question strict </a:t>
            </a:r>
            <a:r>
              <a:rPr lang="en-US" dirty="0" err="1" smtClean="0"/>
              <a:t>Consequentialism</a:t>
            </a:r>
            <a:endParaRPr lang="en-US" dirty="0"/>
          </a:p>
        </p:txBody>
      </p:sp>
      <p:sp>
        <p:nvSpPr>
          <p:cNvPr id="3" name="Content Placeholder 2"/>
          <p:cNvSpPr>
            <a:spLocks noGrp="1"/>
          </p:cNvSpPr>
          <p:nvPr>
            <p:ph sz="half" idx="1"/>
          </p:nvPr>
        </p:nvSpPr>
        <p:spPr>
          <a:xfrm>
            <a:off x="765174" y="2084388"/>
            <a:ext cx="8074025" cy="4183062"/>
          </a:xfrm>
        </p:spPr>
        <p:txBody>
          <a:bodyPr>
            <a:normAutofit/>
          </a:bodyPr>
          <a:lstStyle/>
          <a:p>
            <a:r>
              <a:rPr lang="en-US" sz="3600" dirty="0" smtClean="0"/>
              <a:t>McCloskey’s lynching and rioting crowd.</a:t>
            </a:r>
          </a:p>
          <a:p>
            <a:r>
              <a:rPr lang="en-US" sz="3600" dirty="0" smtClean="0"/>
              <a:t>Peeping Tom.</a:t>
            </a:r>
            <a:endParaRPr lang="en-US" sz="3400" dirty="0" smtClean="0"/>
          </a:p>
          <a:p>
            <a:r>
              <a:rPr lang="en-US" sz="3600" dirty="0" smtClean="0"/>
              <a:t>Save the children case.</a:t>
            </a:r>
          </a:p>
          <a:p>
            <a:pPr lvl="1"/>
            <a:r>
              <a:rPr lang="en-US" sz="2400" dirty="0" smtClean="0"/>
              <a:t>(disrupts special human relationships)</a:t>
            </a:r>
            <a:endParaRPr lang="en-US" sz="2400" dirty="0"/>
          </a:p>
        </p:txBody>
      </p:sp>
      <p:sp>
        <p:nvSpPr>
          <p:cNvPr id="5" name="Footer Placeholder 4"/>
          <p:cNvSpPr>
            <a:spLocks noGrp="1"/>
          </p:cNvSpPr>
          <p:nvPr>
            <p:ph type="ftr" sz="quarter" idx="11"/>
          </p:nvPr>
        </p:nvSpPr>
        <p:spPr/>
        <p:txBody>
          <a:bodyPr/>
          <a:lstStyle/>
          <a:p>
            <a:r>
              <a:rPr lang="en-US" smtClean="0"/>
              <a:t>Mill and Utilitarianism</a:t>
            </a:r>
            <a:endParaRPr lang="en-US"/>
          </a:p>
        </p:txBody>
      </p:sp>
      <p:sp>
        <p:nvSpPr>
          <p:cNvPr id="6" name="Slide Number Placeholder 5"/>
          <p:cNvSpPr>
            <a:spLocks noGrp="1"/>
          </p:cNvSpPr>
          <p:nvPr>
            <p:ph type="sldNum" sz="quarter" idx="12"/>
          </p:nvPr>
        </p:nvSpPr>
        <p:spPr/>
        <p:txBody>
          <a:bodyPr/>
          <a:lstStyle/>
          <a:p>
            <a:fld id="{A9FFB570-28ED-B24A-AE40-D63BAD02E429}"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5" Type="http://schemas.openxmlformats.org/officeDocument/2006/relationships/image" Target="../media/image5.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majorFont>
      <a:minorFont>
        <a:latin typeface="Book Antiqua"/>
        <a:ea typeface=""/>
        <a:cs typeface=""/>
        <a:font script="Jpan" typeface="ＭＳ 明朝"/>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306</TotalTime>
  <Words>1210</Words>
  <Application>Microsoft Macintosh PowerPoint</Application>
  <PresentationFormat>On-screen Show (4:3)</PresentationFormat>
  <Paragraphs>120</Paragraphs>
  <Slides>17</Slides>
  <Notes>4</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Habitat</vt:lpstr>
      <vt:lpstr>Chart</vt:lpstr>
      <vt:lpstr>Objections to Mill’s Hedonism</vt:lpstr>
      <vt:lpstr>Nozick’s Experience Machine Objection</vt:lpstr>
      <vt:lpstr>Nozick’s Experience Machine Objection</vt:lpstr>
      <vt:lpstr>Nozick’s Experience Machine Objection</vt:lpstr>
      <vt:lpstr>Slide 28</vt:lpstr>
      <vt:lpstr>The Organ Donor Objection</vt:lpstr>
      <vt:lpstr>The Organ Donor Objection</vt:lpstr>
      <vt:lpstr>The Organ Donor Objection</vt:lpstr>
      <vt:lpstr>More stories that question strict Consequentialism</vt:lpstr>
      <vt:lpstr>An Objection to the Principle of Utility</vt:lpstr>
      <vt:lpstr>The Utility Monster Objection</vt:lpstr>
      <vt:lpstr>The Utility Monster Objection</vt:lpstr>
      <vt:lpstr>The Utility Monster Objection</vt:lpstr>
      <vt:lpstr>The Real Utility Monster …</vt:lpstr>
      <vt:lpstr>The Utility Monster Objection</vt:lpstr>
      <vt:lpstr>The Utility Monster Objection</vt:lpstr>
      <vt:lpstr>The Utility Monster Objection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Utilitarianism, Part II</dc:title>
  <dc:creator>Timothy  Lewis</dc:creator>
  <cp:lastModifiedBy>walter siewert</cp:lastModifiedBy>
  <cp:revision>9</cp:revision>
  <dcterms:created xsi:type="dcterms:W3CDTF">2009-11-09T18:58:07Z</dcterms:created>
  <dcterms:modified xsi:type="dcterms:W3CDTF">2009-11-09T19:09:36Z</dcterms:modified>
</cp:coreProperties>
</file>