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Layouts/slideLayout13.xml" ContentType="application/vnd.openxmlformats-officedocument.presentationml.slideLayout+xml"/>
  <Default Extension="bin" ContentType="application/vnd.openxmlformats-officedocument.presentationml.printerSettings"/>
  <Override PartName="/ppt/notesSlides/notesSlide4.xml" ContentType="application/vnd.openxmlformats-officedocument.presentationml.notesSlide+xml"/>
  <Override PartName="/docProps/core.xml" ContentType="application/vnd.openxmlformats-package.core-properties+xml"/>
  <Override PartName="/ppt/slides/slide9.xml" ContentType="application/vnd.openxmlformats-officedocument.presentationml.slide+xml"/>
  <Default Extension="rels" ContentType="application/vnd.openxmlformats-package.relationships+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41" saveSubsetFonts="1" autoCompressPictures="0">
  <p:sldMasterIdLst>
    <p:sldMasterId id="2147483672" r:id="rId1"/>
  </p:sldMasterIdLst>
  <p:notesMasterIdLst>
    <p:notesMasterId r:id="rId11"/>
  </p:notesMasterIdLst>
  <p:handoutMasterIdLst>
    <p:handoutMasterId r:id="rId12"/>
  </p:handoutMasterIdLst>
  <p:sldIdLst>
    <p:sldId id="257" r:id="rId2"/>
    <p:sldId id="258" r:id="rId3"/>
    <p:sldId id="259" r:id="rId4"/>
    <p:sldId id="260" r:id="rId5"/>
    <p:sldId id="262" r:id="rId6"/>
    <p:sldId id="261" r:id="rId7"/>
    <p:sldId id="263" r:id="rId8"/>
    <p:sldId id="270" r:id="rId9"/>
    <p:sldId id="2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p:cViewPr varScale="1">
        <p:scale>
          <a:sx n="92" d="100"/>
          <a:sy n="92" d="100"/>
        </p:scale>
        <p:origin x="-60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esProps" Target="presProp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printerSettings" Target="printerSettings/printerSettings1.bin"/><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viewProps" Target="viewProps.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3D1BD-4B42-634D-8434-DAB4C83DC5AE}" type="datetimeFigureOut">
              <a:rPr lang="en-US" smtClean="0"/>
              <a:pPr/>
              <a:t>11/9/09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77DCC3-1E32-0844-8C2A-C18D7F0018D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F3173-5213-D245-B5D5-B735543CF038}" type="datetimeFigureOut">
              <a:rPr lang="en-US" smtClean="0"/>
              <a:pPr/>
              <a:t>11/9/09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D23B3-68A6-284E-B834-41727466F757}"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Comparison</a:t>
            </a:r>
            <a:r>
              <a:rPr lang="en-US" baseline="0" dirty="0" smtClean="0"/>
              <a:t> of Act UT and Rule UT is next.</a:t>
            </a:r>
            <a:endParaRPr lang="en-US" dirty="0"/>
          </a:p>
        </p:txBody>
      </p:sp>
      <p:sp>
        <p:nvSpPr>
          <p:cNvPr id="4" name="Slide Number Placeholder 3"/>
          <p:cNvSpPr>
            <a:spLocks noGrp="1"/>
          </p:cNvSpPr>
          <p:nvPr>
            <p:ph type="sldNum" sz="quarter" idx="10"/>
          </p:nvPr>
        </p:nvSpPr>
        <p:spPr/>
        <p:txBody>
          <a:bodyPr/>
          <a:lstStyle/>
          <a:p>
            <a:fld id="{207D23B3-68A6-284E-B834-41727466F757}"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out that the practicality</a:t>
            </a:r>
            <a:r>
              <a:rPr lang="en-US" baseline="0" dirty="0" smtClean="0"/>
              <a:t> problem is still there if every time you want to apply a secondary rule you have to consider whether applying that rule would not maximize happiness. You have to weigh the secondary rule against the verdict of the Principle of Utility. This does not get rid of any of the practical problems of applying the Principle of Utility. </a:t>
            </a:r>
          </a:p>
          <a:p>
            <a:endParaRPr lang="en-US" baseline="0" dirty="0" smtClean="0"/>
          </a:p>
          <a:p>
            <a:r>
              <a:rPr lang="en-US" baseline="0" dirty="0" smtClean="0"/>
              <a:t>Taking interpretation 2 changes the theory into something completely different. If interpretation 2 is accepted then we have given up on </a:t>
            </a:r>
            <a:r>
              <a:rPr lang="en-US" baseline="0" dirty="0" err="1" smtClean="0"/>
              <a:t>consequentialism</a:t>
            </a:r>
            <a:r>
              <a:rPr lang="en-US" baseline="0" dirty="0" smtClean="0"/>
              <a:t>, something UT is deeply committed to. </a:t>
            </a:r>
            <a:endParaRPr lang="en-US" dirty="0"/>
          </a:p>
        </p:txBody>
      </p:sp>
      <p:sp>
        <p:nvSpPr>
          <p:cNvPr id="4" name="Slide Number Placeholder 3"/>
          <p:cNvSpPr>
            <a:spLocks noGrp="1"/>
          </p:cNvSpPr>
          <p:nvPr>
            <p:ph type="sldNum" sz="quarter" idx="10"/>
          </p:nvPr>
        </p:nvSpPr>
        <p:spPr/>
        <p:txBody>
          <a:bodyPr/>
          <a:lstStyle/>
          <a:p>
            <a:fld id="{207D23B3-68A6-284E-B834-41727466F757}"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Therefore, Rule UT,</a:t>
            </a:r>
            <a:r>
              <a:rPr lang="en-US" baseline="0" dirty="0" smtClean="0"/>
              <a:t> on interpretation 1, would give us the exact same outcome based on the exact same considerations as Act UT. Rule UT has failed to add anything interesting to the theory. </a:t>
            </a:r>
          </a:p>
          <a:p>
            <a:endParaRPr lang="en-US" dirty="0"/>
          </a:p>
        </p:txBody>
      </p:sp>
      <p:sp>
        <p:nvSpPr>
          <p:cNvPr id="4" name="Slide Number Placeholder 3"/>
          <p:cNvSpPr>
            <a:spLocks noGrp="1"/>
          </p:cNvSpPr>
          <p:nvPr>
            <p:ph type="sldNum" sz="quarter" idx="10"/>
          </p:nvPr>
        </p:nvSpPr>
        <p:spPr/>
        <p:txBody>
          <a:bodyPr/>
          <a:lstStyle/>
          <a:p>
            <a:fld id="{207D23B3-68A6-284E-B834-41727466F757}"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Therefore, Rule UT,</a:t>
            </a:r>
            <a:r>
              <a:rPr lang="en-US" baseline="0" dirty="0" smtClean="0"/>
              <a:t> on interpretation 2, we have lost all contact with the utilitarian base of the theory. And Rule UT thus interpreted therefore fails to </a:t>
            </a:r>
            <a:r>
              <a:rPr lang="en-US" baseline="0" smtClean="0"/>
              <a:t>defend Utilitarianism. </a:t>
            </a:r>
          </a:p>
          <a:p>
            <a:endParaRPr lang="en-US" dirty="0"/>
          </a:p>
        </p:txBody>
      </p:sp>
      <p:sp>
        <p:nvSpPr>
          <p:cNvPr id="4" name="Slide Number Placeholder 3"/>
          <p:cNvSpPr>
            <a:spLocks noGrp="1"/>
          </p:cNvSpPr>
          <p:nvPr>
            <p:ph type="sldNum" sz="quarter" idx="10"/>
          </p:nvPr>
        </p:nvSpPr>
        <p:spPr/>
        <p:txBody>
          <a:bodyPr/>
          <a:lstStyle/>
          <a:p>
            <a:fld id="{207D23B3-68A6-284E-B834-41727466F757}" type="slidenum">
              <a:rPr lang="en-US" smtClean="0"/>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754549B5-F378-4C47-9654-0D37C27E647D}"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ACF44-AFB8-084F-B302-8AED31C22600}" type="datetime1">
              <a:rPr lang="en-US" smtClean="0"/>
              <a:pPr/>
              <a:t>11/9/09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57294104-9EFB-A841-93E6-CE722CD36998}" type="datetime1">
              <a:rPr lang="en-US" smtClean="0"/>
              <a:pPr/>
              <a:t>11/9/09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0634DEF-98A7-9244-8414-F8F06D3BDB35}"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6C64189-FD83-F046-8777-3748DBFB4785}"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D643A9-B83E-C44F-B1C2-BEC7A59F88D0}"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9D610D2-2916-E14F-A6E8-B67113399517}"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84BADCE6-CAA1-5544-8C21-CCAEC4C24AF6}"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EE7B5-340A-0642-AB24-9702DC09F963}"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EEDFAFF-13B8-4046-8B9A-EE81448FB184}" type="datetime1">
              <a:rPr lang="en-US" smtClean="0"/>
              <a:pPr/>
              <a:t>11/9/09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905DD75-E92E-534C-9E60-3EC0868A6CB4}" type="datetime1">
              <a:rPr lang="en-US" smtClean="0"/>
              <a:pPr/>
              <a:t>11/9/09</a:t>
            </a:fld>
            <a:endParaRPr lang="en-US"/>
          </a:p>
        </p:txBody>
      </p:sp>
      <p:sp>
        <p:nvSpPr>
          <p:cNvPr id="8" name="Footer Placeholder 7"/>
          <p:cNvSpPr>
            <a:spLocks noGrp="1"/>
          </p:cNvSpPr>
          <p:nvPr>
            <p:ph type="ftr" sz="quarter" idx="11"/>
          </p:nvPr>
        </p:nvSpPr>
        <p:spPr/>
        <p:txBody>
          <a:bodyPr/>
          <a:lstStyle/>
          <a:p>
            <a:r>
              <a:rPr lang="en-US" smtClean="0"/>
              <a:t>Mill and Utilitarianism</a:t>
            </a:r>
            <a:endParaRPr lang="en-US"/>
          </a:p>
        </p:txBody>
      </p:sp>
      <p:sp>
        <p:nvSpPr>
          <p:cNvPr id="9" name="Slide Number Placeholder 8"/>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F6403D0-4B4C-8A43-8B09-8B85205DBA18}" type="datetime1">
              <a:rPr lang="en-US" smtClean="0"/>
              <a:pPr/>
              <a:t>11/9/09</a:t>
            </a:fld>
            <a:endParaRPr lang="en-US"/>
          </a:p>
        </p:txBody>
      </p:sp>
      <p:sp>
        <p:nvSpPr>
          <p:cNvPr id="4" name="Footer Placeholder 3"/>
          <p:cNvSpPr>
            <a:spLocks noGrp="1"/>
          </p:cNvSpPr>
          <p:nvPr>
            <p:ph type="ftr" sz="quarter" idx="11"/>
          </p:nvPr>
        </p:nvSpPr>
        <p:spPr/>
        <p:txBody>
          <a:bodyPr/>
          <a:lstStyle/>
          <a:p>
            <a:r>
              <a:rPr lang="en-US" smtClean="0"/>
              <a:t>Mill and Utilitarianism</a:t>
            </a:r>
            <a:endParaRPr lang="en-US"/>
          </a:p>
        </p:txBody>
      </p:sp>
      <p:sp>
        <p:nvSpPr>
          <p:cNvPr id="5" name="Slide Number Placeholder 4"/>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7ADEA-DD0D-D847-A54D-1D6FEC8BBECC}" type="datetime1">
              <a:rPr lang="en-US" smtClean="0"/>
              <a:pPr/>
              <a:t>11/9/09</a:t>
            </a:fld>
            <a:endParaRPr lang="en-US"/>
          </a:p>
        </p:txBody>
      </p:sp>
      <p:sp>
        <p:nvSpPr>
          <p:cNvPr id="3" name="Footer Placeholder 2"/>
          <p:cNvSpPr>
            <a:spLocks noGrp="1"/>
          </p:cNvSpPr>
          <p:nvPr>
            <p:ph type="ftr" sz="quarter" idx="11"/>
          </p:nvPr>
        </p:nvSpPr>
        <p:spPr/>
        <p:txBody>
          <a:bodyPr/>
          <a:lstStyle/>
          <a:p>
            <a:r>
              <a:rPr lang="en-US" smtClean="0"/>
              <a:t>Mill and Utilitarianism</a:t>
            </a:r>
            <a:endParaRPr lang="en-US"/>
          </a:p>
        </p:txBody>
      </p:sp>
      <p:sp>
        <p:nvSpPr>
          <p:cNvPr id="4" name="Slide Number Placeholder 3"/>
          <p:cNvSpPr>
            <a:spLocks noGrp="1"/>
          </p:cNvSpPr>
          <p:nvPr>
            <p:ph type="sldNum" sz="quarter" idx="12"/>
          </p:nvPr>
        </p:nvSpPr>
        <p:spPr/>
        <p:txBody>
          <a:bodyPr/>
          <a:lstStyle/>
          <a:p>
            <a:fld id="{40634DEF-98A7-9244-8414-F8F06D3BDB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CA946512-591D-254B-89DF-098DE24FAE9A}" type="datetime1">
              <a:rPr lang="en-US" smtClean="0"/>
              <a:pPr/>
              <a:t>11/9/09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0634DEF-98A7-9244-8414-F8F06D3BDB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C53B89C7-E63E-8E4D-B5E8-768DFD8F7EE3}" type="datetime1">
              <a:rPr lang="en-US" smtClean="0"/>
              <a:pPr/>
              <a:t>11/9/09</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Mill and Utilitarianism</a:t>
            </a:r>
            <a:endParaRPr lang="en-US"/>
          </a:p>
        </p:txBody>
      </p:sp>
      <p:sp>
        <p:nvSpPr>
          <p:cNvPr id="6" name="Slide Number Placeholder 5"/>
          <p:cNvSpPr>
            <a:spLocks noGrp="1"/>
          </p:cNvSpPr>
          <p:nvPr>
            <p:ph type="sldNum" sz="quarter" idx="4"/>
          </p:nvPr>
        </p:nvSpPr>
        <p:spPr>
          <a:xfrm>
            <a:off x="4038600" y="6356350"/>
            <a:ext cx="990600" cy="365125"/>
          </a:xfrm>
          <a:prstGeom prst="rect">
            <a:avLst/>
          </a:prstGeom>
        </p:spPr>
        <p:txBody>
          <a:bodyPr vert="horz" lIns="91440" tIns="45720" rIns="91440" bIns="45720" rtlCol="0" anchor="ctr"/>
          <a:lstStyle>
            <a:lvl1pPr algn="ctr">
              <a:defRPr sz="3200">
                <a:solidFill>
                  <a:schemeClr val="bg1"/>
                </a:solidFill>
              </a:defRPr>
            </a:lvl1pPr>
          </a:lstStyle>
          <a:p>
            <a:fld id="{40634DEF-98A7-9244-8414-F8F06D3BDB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dt="0"/>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468"/>
            <a:ext cx="8686800" cy="1417638"/>
          </a:xfrm>
        </p:spPr>
        <p:txBody>
          <a:bodyPr/>
          <a:lstStyle/>
          <a:p>
            <a:r>
              <a:rPr lang="en-US" dirty="0" smtClean="0"/>
              <a:t>Objections to Act UT this far:</a:t>
            </a:r>
            <a:endParaRPr lang="en-US" dirty="0"/>
          </a:p>
        </p:txBody>
      </p:sp>
      <p:sp>
        <p:nvSpPr>
          <p:cNvPr id="3" name="Content Placeholder 2"/>
          <p:cNvSpPr>
            <a:spLocks noGrp="1"/>
          </p:cNvSpPr>
          <p:nvPr>
            <p:ph idx="1"/>
          </p:nvPr>
        </p:nvSpPr>
        <p:spPr/>
        <p:txBody>
          <a:bodyPr/>
          <a:lstStyle/>
          <a:p>
            <a:r>
              <a:rPr lang="en-US" dirty="0" smtClean="0"/>
              <a:t>Objections to Altruistic Hedonism: </a:t>
            </a:r>
          </a:p>
          <a:p>
            <a:pPr marL="806450" lvl="1" indent="-457200">
              <a:buFont typeface="+mj-lt"/>
              <a:buAutoNum type="arabicPeriod"/>
            </a:pPr>
            <a:r>
              <a:rPr lang="en-US" dirty="0" smtClean="0"/>
              <a:t>Swine Objection</a:t>
            </a:r>
          </a:p>
          <a:p>
            <a:pPr marL="806450" lvl="1" indent="-457200">
              <a:buFont typeface="+mj-lt"/>
              <a:buAutoNum type="arabicPeriod"/>
            </a:pPr>
            <a:r>
              <a:rPr lang="en-US" dirty="0" smtClean="0"/>
              <a:t>Nozick’s Experience Machine.</a:t>
            </a:r>
          </a:p>
          <a:p>
            <a:r>
              <a:rPr lang="en-US" dirty="0" smtClean="0"/>
              <a:t>Objections to Act </a:t>
            </a:r>
            <a:r>
              <a:rPr lang="en-US" dirty="0" err="1" smtClean="0"/>
              <a:t>Consequentialism</a:t>
            </a:r>
            <a:r>
              <a:rPr lang="en-US" dirty="0" smtClean="0"/>
              <a:t>: </a:t>
            </a:r>
          </a:p>
          <a:p>
            <a:pPr marL="806450" lvl="1" indent="-457200">
              <a:buFont typeface="+mj-lt"/>
              <a:buAutoNum type="arabicPeriod"/>
            </a:pPr>
            <a:r>
              <a:rPr lang="en-US" dirty="0" smtClean="0"/>
              <a:t>Organ Donor Case (or, should we chop </a:t>
            </a:r>
            <a:r>
              <a:rPr lang="en-US" smtClean="0"/>
              <a:t>up</a:t>
            </a:r>
            <a:r>
              <a:rPr lang="en-US" smtClean="0"/>
              <a:t> Robert</a:t>
            </a:r>
            <a:r>
              <a:rPr lang="en-US" smtClean="0"/>
              <a:t>?</a:t>
            </a:r>
            <a:r>
              <a:rPr lang="en-US" dirty="0" smtClean="0"/>
              <a:t>)</a:t>
            </a:r>
          </a:p>
          <a:p>
            <a:pPr marL="806450" lvl="1" indent="-457200">
              <a:buFont typeface="+mj-lt"/>
              <a:buAutoNum type="arabicPeriod"/>
            </a:pPr>
            <a:r>
              <a:rPr lang="en-US" dirty="0" smtClean="0"/>
              <a:t>Other stories.</a:t>
            </a:r>
          </a:p>
          <a:p>
            <a:r>
              <a:rPr lang="en-US" dirty="0" smtClean="0"/>
              <a:t>Objection to Principle of Utility:</a:t>
            </a:r>
          </a:p>
          <a:p>
            <a:pPr marL="806450" lvl="1" indent="-457200">
              <a:buFont typeface="+mj-lt"/>
              <a:buAutoNum type="arabicPeriod"/>
            </a:pPr>
            <a:r>
              <a:rPr lang="en-US" dirty="0" smtClean="0"/>
              <a:t>Utility Monster </a:t>
            </a:r>
            <a:endParaRPr lang="en-US" dirty="0"/>
          </a:p>
        </p:txBody>
      </p:sp>
      <p:sp>
        <p:nvSpPr>
          <p:cNvPr id="4" name="Slide Number Placeholder 3"/>
          <p:cNvSpPr>
            <a:spLocks noGrp="1"/>
          </p:cNvSpPr>
          <p:nvPr>
            <p:ph type="sldNum" sz="quarter" idx="12"/>
          </p:nvPr>
        </p:nvSpPr>
        <p:spPr/>
        <p:txBody>
          <a:bodyPr/>
          <a:lstStyle/>
          <a:p>
            <a:fld id="{40634DEF-98A7-9244-8414-F8F06D3BDB35}"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endParaRPr lang="en-US" dirty="0" smtClean="0"/>
          </a:p>
          <a:p>
            <a:endParaRPr lang="en-US" dirty="0" smtClean="0"/>
          </a:p>
          <a:p>
            <a:r>
              <a:rPr lang="en-US" dirty="0" smtClean="0"/>
              <a:t>The Practicality Objection:</a:t>
            </a:r>
          </a:p>
          <a:p>
            <a:r>
              <a:rPr lang="en-US" dirty="0" smtClean="0"/>
              <a:t>Is it really practically possible to run through the utilitarian calculation of the Principle of Utility every time we make a moral decision?</a:t>
            </a:r>
          </a:p>
          <a:p>
            <a:pPr lvl="1"/>
            <a:r>
              <a:rPr lang="en-US" dirty="0" smtClean="0"/>
              <a:t>It could be argued we often have too little time and too little knowledge of the long-term consequences of an act for the Principle of Utility to be of much help.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40634DEF-98A7-9244-8414-F8F06D3BDB35}"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normAutofit fontScale="90000"/>
          </a:bodyPr>
          <a:lstStyle/>
          <a:p>
            <a:r>
              <a:rPr lang="en-US" dirty="0" smtClean="0"/>
              <a:t>The Practicality </a:t>
            </a:r>
            <a:r>
              <a:rPr lang="en-US" smtClean="0"/>
              <a:t>Objection and Rule </a:t>
            </a:r>
            <a:r>
              <a:rPr lang="en-US" dirty="0" smtClean="0"/>
              <a:t>Utilitarianism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Practicality Objection and Rule Utilitarianism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Mill’s Response to the Practicality objection:</a:t>
            </a:r>
          </a:p>
          <a:p>
            <a:r>
              <a:rPr lang="en-US" dirty="0" smtClean="0"/>
              <a:t>“The answer to the objection is that there has been ample time, namely, the whole past duration of the human species. During all that time mankind have been learning by experience the tendencies of actions; on which experience all the prudence, as well as all the morality of life, is dependent.” </a:t>
            </a:r>
          </a:p>
          <a:p>
            <a:r>
              <a:rPr lang="en-US" dirty="0" smtClean="0"/>
              <a:t>In particular, over the course of human moral history, we have developed </a:t>
            </a:r>
            <a:r>
              <a:rPr lang="en-US" i="1" dirty="0" smtClean="0"/>
              <a:t>secondary moral principles </a:t>
            </a:r>
            <a:r>
              <a:rPr lang="en-US" dirty="0" smtClean="0"/>
              <a:t>that we should live by.</a:t>
            </a:r>
          </a:p>
          <a:p>
            <a:r>
              <a:rPr lang="en-US" dirty="0" smtClean="0"/>
              <a:t>Can we think of some examples of such rules developed over the history of humankind?</a:t>
            </a:r>
          </a:p>
        </p:txBody>
      </p:sp>
      <p:sp>
        <p:nvSpPr>
          <p:cNvPr id="4" name="Slide Number Placeholder 3"/>
          <p:cNvSpPr>
            <a:spLocks noGrp="1"/>
          </p:cNvSpPr>
          <p:nvPr>
            <p:ph type="sldNum" sz="quarter" idx="12"/>
          </p:nvPr>
        </p:nvSpPr>
        <p:spPr/>
        <p:txBody>
          <a:bodyPr/>
          <a:lstStyle/>
          <a:p>
            <a:fld id="{40634DEF-98A7-9244-8414-F8F06D3BDB35}"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7106"/>
            <a:ext cx="8229600" cy="4598894"/>
          </a:xfrm>
        </p:spPr>
        <p:txBody>
          <a:bodyPr>
            <a:normAutofit fontScale="92500" lnSpcReduction="20000"/>
          </a:bodyPr>
          <a:lstStyle/>
          <a:p>
            <a:endParaRPr lang="en-US" dirty="0" smtClean="0"/>
          </a:p>
          <a:p>
            <a:r>
              <a:rPr lang="en-US" sz="2800" dirty="0" smtClean="0"/>
              <a:t>Of course, these secondary principles may be mistaken, but:</a:t>
            </a:r>
          </a:p>
          <a:p>
            <a:pPr marL="863600" lvl="1" indent="-514350">
              <a:buFont typeface="+mj-lt"/>
              <a:buAutoNum type="arabicPeriod"/>
            </a:pPr>
            <a:r>
              <a:rPr lang="en-US" sz="2800" dirty="0" smtClean="0"/>
              <a:t>they can theoretically be corrected by applying the first principle-the principle of utility. </a:t>
            </a:r>
          </a:p>
          <a:p>
            <a:pPr marL="863600" lvl="1" indent="-514350">
              <a:buFont typeface="+mj-lt"/>
              <a:buAutoNum type="arabicPeriod"/>
            </a:pPr>
            <a:r>
              <a:rPr lang="en-US" sz="2800" dirty="0" smtClean="0"/>
              <a:t>that is no reason to discard the secondary principles and endeavor to test </a:t>
            </a:r>
            <a:r>
              <a:rPr lang="en-US" sz="2800" i="1" dirty="0" smtClean="0"/>
              <a:t>each individual action directly </a:t>
            </a:r>
            <a:r>
              <a:rPr lang="en-US" sz="2800" dirty="0" smtClean="0"/>
              <a:t>by the first principle.</a:t>
            </a:r>
          </a:p>
          <a:p>
            <a:pPr marL="863600" lvl="1" indent="-514350">
              <a:buNone/>
            </a:pPr>
            <a:endParaRPr lang="en-US" sz="2800" dirty="0" smtClean="0"/>
          </a:p>
          <a:p>
            <a:pPr lvl="1">
              <a:buNone/>
            </a:pPr>
            <a:endParaRPr lang="en-US" sz="2800" dirty="0" smtClean="0"/>
          </a:p>
          <a:p>
            <a:pPr lvl="1">
              <a:buNone/>
            </a:pPr>
            <a:endParaRPr lang="en-US" dirty="0" smtClean="0"/>
          </a:p>
          <a:p>
            <a:pPr marL="1371600" lvl="2" indent="-514350">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40634DEF-98A7-9244-8414-F8F06D3BDB35}"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normAutofit/>
          </a:bodyPr>
          <a:lstStyle/>
          <a:p>
            <a:r>
              <a:rPr lang="en-US" dirty="0" smtClean="0"/>
              <a:t>Rule Utilitarianism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Utilitarianism</a:t>
            </a:r>
            <a:endParaRPr lang="en-US" dirty="0"/>
          </a:p>
        </p:txBody>
      </p:sp>
      <p:sp>
        <p:nvSpPr>
          <p:cNvPr id="3" name="Content Placeholder 2"/>
          <p:cNvSpPr>
            <a:spLocks noGrp="1"/>
          </p:cNvSpPr>
          <p:nvPr>
            <p:ph idx="1"/>
          </p:nvPr>
        </p:nvSpPr>
        <p:spPr/>
        <p:txBody>
          <a:bodyPr>
            <a:normAutofit/>
          </a:bodyPr>
          <a:lstStyle/>
          <a:p>
            <a:r>
              <a:rPr lang="en-US" b="1" u="sng" dirty="0" smtClean="0"/>
              <a:t>Act UT</a:t>
            </a:r>
            <a:r>
              <a:rPr lang="en-US" dirty="0" smtClean="0"/>
              <a:t>: At any given time you should perform one of the actions then available to you just in case it will lead to at least as much aggregate happiness as would any other action available to you at that time.</a:t>
            </a:r>
          </a:p>
          <a:p>
            <a:r>
              <a:rPr lang="en-US" b="1" u="sng" dirty="0" smtClean="0"/>
              <a:t>Rule UT</a:t>
            </a:r>
            <a:r>
              <a:rPr lang="en-US" dirty="0" smtClean="0"/>
              <a:t>: (1) Your actions should conform to a set of moral rules, and (2) You should act only on those rules the adoption of which would lead to the greatest aggregate happiness.</a:t>
            </a:r>
          </a:p>
        </p:txBody>
      </p:sp>
      <p:sp>
        <p:nvSpPr>
          <p:cNvPr id="4" name="Slide Number Placeholder 3"/>
          <p:cNvSpPr>
            <a:spLocks noGrp="1"/>
          </p:cNvSpPr>
          <p:nvPr>
            <p:ph type="sldNum" sz="quarter" idx="12"/>
          </p:nvPr>
        </p:nvSpPr>
        <p:spPr/>
        <p:txBody>
          <a:bodyPr/>
          <a:lstStyle/>
          <a:p>
            <a:fld id="{40634DEF-98A7-9244-8414-F8F06D3BDB35}"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753" y="1828800"/>
            <a:ext cx="8229600" cy="4191000"/>
          </a:xfrm>
        </p:spPr>
        <p:txBody>
          <a:bodyPr>
            <a:normAutofit/>
          </a:bodyPr>
          <a:lstStyle/>
          <a:p>
            <a:r>
              <a:rPr lang="en-US" dirty="0" smtClean="0">
                <a:solidFill>
                  <a:srgbClr val="F88600"/>
                </a:solidFill>
              </a:rPr>
              <a:t>Two interpretations of rule utilitarianism:</a:t>
            </a:r>
          </a:p>
          <a:p>
            <a:pPr marL="971550" lvl="1" indent="-514350">
              <a:buFont typeface="+mj-lt"/>
              <a:buAutoNum type="arabicPeriod"/>
            </a:pPr>
            <a:r>
              <a:rPr lang="en-US" b="1" u="sng" dirty="0" smtClean="0"/>
              <a:t>Secondary Principles as </a:t>
            </a:r>
            <a:r>
              <a:rPr lang="en-US" b="1" u="sng" dirty="0" smtClean="0">
                <a:solidFill>
                  <a:schemeClr val="accent2"/>
                </a:solidFill>
              </a:rPr>
              <a:t>Rules of Thumb</a:t>
            </a:r>
            <a:r>
              <a:rPr lang="en-US" b="1" u="sng" dirty="0" smtClean="0"/>
              <a:t>.</a:t>
            </a:r>
            <a:r>
              <a:rPr lang="en-US" dirty="0" smtClean="0"/>
              <a:t> </a:t>
            </a:r>
          </a:p>
          <a:p>
            <a:pPr marL="971550" lvl="1" indent="-514350">
              <a:buNone/>
            </a:pPr>
            <a:r>
              <a:rPr lang="en-US" sz="2000" dirty="0" smtClean="0">
                <a:ea typeface="ＭＳ Ｐゴシック" pitchFamily="-112" charset="-128"/>
                <a:cs typeface="ＭＳ Ｐゴシック" pitchFamily="-112" charset="-128"/>
              </a:rPr>
              <a:t>On interpretation 1, experience tends to show that certain rules, such as ‘Do not kill’, tend to promote happiness. Such rules ought to be followed </a:t>
            </a:r>
            <a:r>
              <a:rPr lang="en-US" sz="2000" i="1" dirty="0" smtClean="0">
                <a:ea typeface="ＭＳ Ｐゴシック" pitchFamily="-112" charset="-128"/>
                <a:cs typeface="ＭＳ Ｐゴシック" pitchFamily="-112" charset="-128"/>
              </a:rPr>
              <a:t>unless it is clear in a certain case that violating the rule would produce more happiness</a:t>
            </a:r>
            <a:r>
              <a:rPr lang="en-US" sz="2000" dirty="0" smtClean="0">
                <a:ea typeface="ＭＳ Ｐゴシック" pitchFamily="-112" charset="-128"/>
                <a:cs typeface="ＭＳ Ｐゴシック" pitchFamily="-112" charset="-128"/>
              </a:rPr>
              <a:t>.</a:t>
            </a:r>
            <a:endParaRPr lang="en-US" sz="2000" dirty="0" smtClean="0"/>
          </a:p>
          <a:p>
            <a:pPr marL="971550" lvl="1" indent="-514350">
              <a:buNone/>
            </a:pPr>
            <a:r>
              <a:rPr lang="en-US" sz="2000" b="1" dirty="0" smtClean="0"/>
              <a:t>2.     </a:t>
            </a:r>
            <a:r>
              <a:rPr lang="en-US" b="1" u="sng" dirty="0" smtClean="0"/>
              <a:t>Secondary Principles as </a:t>
            </a:r>
            <a:r>
              <a:rPr lang="en-US" b="1" u="sng" dirty="0" smtClean="0">
                <a:solidFill>
                  <a:srgbClr val="F88600"/>
                </a:solidFill>
              </a:rPr>
              <a:t>Inviolable Rules</a:t>
            </a:r>
            <a:r>
              <a:rPr lang="en-US" dirty="0" smtClean="0"/>
              <a:t>.</a:t>
            </a:r>
          </a:p>
          <a:p>
            <a:pPr marL="971550" lvl="1" indent="-514350">
              <a:buNone/>
            </a:pPr>
            <a:r>
              <a:rPr lang="en-US" sz="2000" dirty="0" smtClean="0"/>
              <a:t>The first principle yields (at least in theory) a set of secondary principles that one is obligated to obey in all circumstances. </a:t>
            </a:r>
            <a:r>
              <a:rPr lang="en-US" sz="2000" dirty="0" smtClean="0">
                <a:ea typeface="ＭＳ Ｐゴシック" pitchFamily="-112" charset="-128"/>
                <a:cs typeface="ＭＳ Ｐゴシック" pitchFamily="-112" charset="-128"/>
              </a:rPr>
              <a:t>On interpretation 2, the secondary rules are (somehow) derived from the first principle, the principle of utility.</a:t>
            </a:r>
          </a:p>
          <a:p>
            <a:pPr marL="971550" lvl="1" indent="-514350">
              <a:buFont typeface="+mj-lt"/>
              <a:buAutoNum type="arabicPeriod"/>
            </a:pPr>
            <a:endParaRPr lang="en-US" dirty="0" smtClean="0"/>
          </a:p>
          <a:p>
            <a:pPr lvl="1">
              <a:buNone/>
            </a:pPr>
            <a:endParaRPr lang="en-US" dirty="0"/>
          </a:p>
        </p:txBody>
      </p:sp>
      <p:sp>
        <p:nvSpPr>
          <p:cNvPr id="4" name="Slide Number Placeholder 3"/>
          <p:cNvSpPr>
            <a:spLocks noGrp="1"/>
          </p:cNvSpPr>
          <p:nvPr>
            <p:ph type="sldNum" sz="quarter" idx="12"/>
          </p:nvPr>
        </p:nvSpPr>
        <p:spPr/>
        <p:txBody>
          <a:bodyPr/>
          <a:lstStyle/>
          <a:p>
            <a:fld id="{40634DEF-98A7-9244-8414-F8F06D3BDB35}"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normAutofit fontScale="90000"/>
          </a:bodyPr>
          <a:lstStyle/>
          <a:p>
            <a:r>
              <a:rPr lang="en-US" dirty="0" smtClean="0"/>
              <a:t>The Dilemma of Rule Utilitarianism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ea typeface="ＭＳ Ｐゴシック" pitchFamily="-112" charset="-128"/>
                <a:cs typeface="ＭＳ Ｐゴシック" pitchFamily="-112" charset="-128"/>
              </a:rPr>
              <a:t>The problem is in the form of a dilemma:</a:t>
            </a:r>
          </a:p>
          <a:p>
            <a:pPr marL="806450" lvl="1" indent="-457200">
              <a:buFont typeface="+mj-lt"/>
              <a:buAutoNum type="arabicPeriod"/>
            </a:pPr>
            <a:r>
              <a:rPr lang="en-US" dirty="0" smtClean="0">
                <a:ea typeface="ＭＳ Ｐゴシック" pitchFamily="-112" charset="-128"/>
                <a:cs typeface="ＭＳ Ｐゴシック" pitchFamily="-112" charset="-128"/>
              </a:rPr>
              <a:t>If interpretation 1 (rules of thumb) is adopted, then it appears that Rule UT collapses into Act UT (with all its attendant problems). This version of Rule UT fails to add anything significant to Act UT and solves none of its problems, including the practicality problem. </a:t>
            </a:r>
          </a:p>
          <a:p>
            <a:pPr marL="806450" lvl="1" indent="-457200">
              <a:buFont typeface="+mj-lt"/>
              <a:buAutoNum type="arabicPeriod"/>
            </a:pPr>
            <a:r>
              <a:rPr lang="en-US" dirty="0" smtClean="0">
                <a:ea typeface="ＭＳ Ｐゴシック" pitchFamily="-112" charset="-128"/>
                <a:cs typeface="ＭＳ Ｐゴシック" pitchFamily="-112" charset="-128"/>
              </a:rPr>
              <a:t>If interpretation 2 (inviolable rules) is adopted, then Rule UT ceases to be a </a:t>
            </a:r>
            <a:r>
              <a:rPr lang="en-US" dirty="0" err="1" smtClean="0">
                <a:ea typeface="ＭＳ Ｐゴシック" pitchFamily="-112" charset="-128"/>
                <a:cs typeface="ＭＳ Ｐゴシック" pitchFamily="-112" charset="-128"/>
              </a:rPr>
              <a:t>consequentialist</a:t>
            </a:r>
            <a:r>
              <a:rPr lang="en-US" dirty="0" smtClean="0">
                <a:ea typeface="ＭＳ Ｐゴシック" pitchFamily="-112" charset="-128"/>
                <a:cs typeface="ＭＳ Ｐゴシック" pitchFamily="-112" charset="-128"/>
              </a:rPr>
              <a:t> normative theory. But then it is not a utilitarian theory at all.</a:t>
            </a:r>
          </a:p>
          <a:p>
            <a:pPr>
              <a:buNone/>
            </a:pPr>
            <a:endParaRPr lang="en-US" dirty="0" smtClean="0">
              <a:ea typeface="ＭＳ Ｐゴシック" pitchFamily="-112" charset="-128"/>
              <a:cs typeface="ＭＳ Ｐゴシック" pitchFamily="-112" charset="-128"/>
            </a:endParaRPr>
          </a:p>
        </p:txBody>
      </p:sp>
      <p:sp>
        <p:nvSpPr>
          <p:cNvPr id="4" name="Slide Number Placeholder 3"/>
          <p:cNvSpPr>
            <a:spLocks noGrp="1"/>
          </p:cNvSpPr>
          <p:nvPr>
            <p:ph type="sldNum" sz="quarter" idx="12"/>
          </p:nvPr>
        </p:nvSpPr>
        <p:spPr/>
        <p:txBody>
          <a:bodyPr/>
          <a:lstStyle/>
          <a:p>
            <a:fld id="{40634DEF-98A7-9244-8414-F8F06D3BDB35}"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7" name="Title 1"/>
          <p:cNvSpPr txBox="1">
            <a:spLocks/>
          </p:cNvSpPr>
          <p:nvPr/>
        </p:nvSpPr>
        <p:spPr>
          <a:xfrm>
            <a:off x="917574" y="0"/>
            <a:ext cx="7612063" cy="1649506"/>
          </a:xfrm>
          <a:prstGeom prst="rect">
            <a:avLst/>
          </a:prstGeom>
        </p:spPr>
        <p:txBody>
          <a:bodyPr vert="horz" lIns="91440" tIns="45720" rIns="91440" bIns="45720" rtlCol="0" anchor="ctr" anchorCtr="0">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2"/>
                </a:solidFill>
                <a:effectLst>
                  <a:outerShdw blurRad="50800" dist="25400" dir="2700000" algn="tl" rotWithShape="0">
                    <a:schemeClr val="bg1">
                      <a:alpha val="40000"/>
                    </a:schemeClr>
                  </a:outerShdw>
                </a:effectLst>
                <a:uLnTx/>
                <a:uFillTx/>
                <a:latin typeface="+mj-lt"/>
                <a:ea typeface="+mj-ea"/>
                <a:cs typeface="+mj-cs"/>
              </a:rPr>
              <a:t>The Dilemma problem for Rule Utilitarianism</a:t>
            </a:r>
            <a:endParaRPr kumimoji="0" lang="en-US" sz="4800" b="0" i="0" u="none" strike="noStrike" kern="1200" cap="none" spc="0" normalizeH="0" baseline="0" noProof="0" dirty="0">
              <a:ln>
                <a:noFill/>
              </a:ln>
              <a:solidFill>
                <a:schemeClr val="tx2"/>
              </a:solidFill>
              <a:effectLst>
                <a:outerShdw blurRad="50800" dist="25400" dir="2700000" algn="tl" rotWithShape="0">
                  <a:schemeClr val="bg1">
                    <a:alpha val="40000"/>
                  </a:scheme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a:bodyPr>
          <a:lstStyle/>
          <a:p>
            <a:r>
              <a:rPr lang="en-US" dirty="0" smtClean="0"/>
              <a:t>An application of Rule UT: Recall the Chop-up-Robert/ Organ Donor case.</a:t>
            </a:r>
          </a:p>
          <a:p>
            <a:r>
              <a:rPr lang="en-US" dirty="0" smtClean="0"/>
              <a:t>R</a:t>
            </a:r>
            <a:r>
              <a:rPr lang="en-US" dirty="0" smtClean="0">
                <a:ea typeface="ＭＳ Ｐゴシック" pitchFamily="-112" charset="-128"/>
                <a:cs typeface="ＭＳ Ｐゴシック" pitchFamily="-112" charset="-128"/>
              </a:rPr>
              <a:t>ather than directly applying the principle of utility to the two actions and going through a utilitarian calculation, we act according to a set of rules.</a:t>
            </a:r>
          </a:p>
          <a:p>
            <a:pPr lvl="2"/>
            <a:r>
              <a:rPr lang="en-US" dirty="0" smtClean="0">
                <a:ea typeface="ＭＳ Ｐゴシック" pitchFamily="-112" charset="-128"/>
                <a:cs typeface="ＭＳ Ｐゴシック" pitchFamily="-112" charset="-128"/>
              </a:rPr>
              <a:t>On interpretation 1, there may be a rule, “Do not kill”, the following of which tends to maximize happiness. Chopping up the patient violates this rule.</a:t>
            </a:r>
          </a:p>
          <a:p>
            <a:pPr lvl="2"/>
            <a:r>
              <a:rPr lang="en-US" dirty="0" smtClean="0">
                <a:ea typeface="ＭＳ Ｐゴシック" pitchFamily="-112" charset="-128"/>
                <a:cs typeface="ＭＳ Ｐゴシック" pitchFamily="-112" charset="-128"/>
              </a:rPr>
              <a:t>However, if  violating the rule would produce more happiness, then we ought to chop up the patient. </a:t>
            </a:r>
          </a:p>
        </p:txBody>
      </p:sp>
      <p:sp>
        <p:nvSpPr>
          <p:cNvPr id="4" name="Slide Number Placeholder 3"/>
          <p:cNvSpPr>
            <a:spLocks noGrp="1"/>
          </p:cNvSpPr>
          <p:nvPr>
            <p:ph type="sldNum" sz="quarter" idx="12"/>
          </p:nvPr>
        </p:nvSpPr>
        <p:spPr/>
        <p:txBody>
          <a:bodyPr/>
          <a:lstStyle/>
          <a:p>
            <a:fld id="{40634DEF-98A7-9244-8414-F8F06D3BDB35}"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normAutofit fontScale="90000"/>
          </a:bodyPr>
          <a:lstStyle/>
          <a:p>
            <a:r>
              <a:rPr lang="en-US" dirty="0" smtClean="0"/>
              <a:t>The Dilemma of Rule Utilitarianism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a:bodyPr>
          <a:lstStyle/>
          <a:p>
            <a:pPr lvl="1"/>
            <a:r>
              <a:rPr lang="en-US" sz="2000" dirty="0" smtClean="0"/>
              <a:t>On interpretation 2, the rules are inviolable: they are to be followed in all circumstances. So long as “Do not kill” is one of the secondary rules, we ought not chop up the patient.</a:t>
            </a:r>
          </a:p>
          <a:p>
            <a:pPr lvl="1"/>
            <a:r>
              <a:rPr lang="en-US" sz="2000" dirty="0" smtClean="0"/>
              <a:t>But in this case we are ignoring the consequences of the action entirely. So the theory we seem to be applying is not utilitarianism (which is committed to act </a:t>
            </a:r>
            <a:r>
              <a:rPr lang="en-US" sz="2000" dirty="0" err="1" smtClean="0"/>
              <a:t>consequentialism</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40634DEF-98A7-9244-8414-F8F06D3BDB35}"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normAutofit fontScale="90000"/>
          </a:bodyPr>
          <a:lstStyle/>
          <a:p>
            <a:r>
              <a:rPr lang="en-US" dirty="0" smtClean="0"/>
              <a:t>The Dilemma of Rule Utilitarianism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5" Type="http://schemas.openxmlformats.org/officeDocument/2006/relationships/image" Target="../media/image5.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283</TotalTime>
  <Words>990</Words>
  <Application>Microsoft Macintosh PowerPoint</Application>
  <PresentationFormat>On-screen Show (4:3)</PresentationFormat>
  <Paragraphs>78</Paragraphs>
  <Slides>9</Slides>
  <Notes>4</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Habitat</vt:lpstr>
      <vt:lpstr>Objections to Act UT this far:</vt:lpstr>
      <vt:lpstr>The Practicality Objection and Rule Utilitarianism</vt:lpstr>
      <vt:lpstr>The Practicality Objection and Rule Utilitarianism</vt:lpstr>
      <vt:lpstr>Rule Utilitarianism</vt:lpstr>
      <vt:lpstr>Rule Utilitarianism</vt:lpstr>
      <vt:lpstr>The Dilemma of Rule Utilitarianism</vt:lpstr>
      <vt:lpstr>Slide 47</vt:lpstr>
      <vt:lpstr>The Dilemma of Rule Utilitarianism</vt:lpstr>
      <vt:lpstr>The Dilemma of Rule Utilitarianism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Utilitarianism, Part III</dc:title>
  <dc:creator>Timothy  Lewis</dc:creator>
  <cp:lastModifiedBy>walter siewert</cp:lastModifiedBy>
  <cp:revision>12</cp:revision>
  <dcterms:created xsi:type="dcterms:W3CDTF">2009-11-09T20:54:46Z</dcterms:created>
  <dcterms:modified xsi:type="dcterms:W3CDTF">2009-11-09T20:55:26Z</dcterms:modified>
</cp:coreProperties>
</file>