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Inknut Antiqua Bold" charset="1" panose="00000800000000000000"/>
      <p:regular r:id="rId23"/>
    </p:embeddedFont>
    <p:embeddedFont>
      <p:font typeface="Inknut Antiqua Medium" charset="1" panose="00000600000000000000"/>
      <p:regular r:id="rId24"/>
    </p:embeddedFont>
    <p:embeddedFont>
      <p:font typeface="Inknut Antiqua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8.png" Type="http://schemas.openxmlformats.org/officeDocument/2006/relationships/image"/><Relationship Id="rId4" Target="../media/image9.jpeg" Type="http://schemas.openxmlformats.org/officeDocument/2006/relationships/image"/><Relationship Id="rId5" Target="../media/image8.jpe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9.jpe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5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6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7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9.jpe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9.jpe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1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7698684" cy="11540817"/>
            <a:chOff x="0" y="0"/>
            <a:chExt cx="10264912" cy="1538775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243015" y="6336966"/>
              <a:ext cx="7824683" cy="5603260"/>
              <a:chOff x="0" y="0"/>
              <a:chExt cx="1835257" cy="13142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835258" cy="1314229"/>
              </a:xfrm>
              <a:custGeom>
                <a:avLst/>
                <a:gdLst/>
                <a:ahLst/>
                <a:cxnLst/>
                <a:rect r="r" b="b" t="t" l="l"/>
                <a:pathLst>
                  <a:path h="1314229" w="1835258">
                    <a:moveTo>
                      <a:pt x="1710797" y="1314229"/>
                    </a:moveTo>
                    <a:lnTo>
                      <a:pt x="124460" y="1314229"/>
                    </a:lnTo>
                    <a:cubicBezTo>
                      <a:pt x="55880" y="1314229"/>
                      <a:pt x="0" y="1258349"/>
                      <a:pt x="0" y="118976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0798" y="0"/>
                    </a:lnTo>
                    <a:cubicBezTo>
                      <a:pt x="1779377" y="0"/>
                      <a:pt x="1835258" y="55880"/>
                      <a:pt x="1835258" y="124460"/>
                    </a:cubicBezTo>
                    <a:lnTo>
                      <a:pt x="1835258" y="1189769"/>
                    </a:lnTo>
                    <a:cubicBezTo>
                      <a:pt x="1835258" y="1258349"/>
                      <a:pt x="1779377" y="1314229"/>
                      <a:pt x="1710798" y="1314229"/>
                    </a:cubicBezTo>
                    <a:close/>
                  </a:path>
                </a:pathLst>
              </a:custGeom>
              <a:solidFill>
                <a:srgbClr val="DC793C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6451087" y="2820211"/>
              <a:ext cx="2609548" cy="2426879"/>
            </a:xfrm>
            <a:custGeom>
              <a:avLst/>
              <a:gdLst/>
              <a:ahLst/>
              <a:cxnLst/>
              <a:rect r="r" b="b" t="t" l="l"/>
              <a:pathLst>
                <a:path h="2426879" w="2609548">
                  <a:moveTo>
                    <a:pt x="0" y="0"/>
                  </a:moveTo>
                  <a:lnTo>
                    <a:pt x="2609547" y="0"/>
                  </a:lnTo>
                  <a:lnTo>
                    <a:pt x="2609547" y="2426879"/>
                  </a:lnTo>
                  <a:lnTo>
                    <a:pt x="0" y="2426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218997">
              <a:off x="5973155" y="3683873"/>
              <a:ext cx="3186496" cy="1306463"/>
            </a:xfrm>
            <a:custGeom>
              <a:avLst/>
              <a:gdLst/>
              <a:ahLst/>
              <a:cxnLst/>
              <a:rect r="r" b="b" t="t" l="l"/>
              <a:pathLst>
                <a:path h="1306463" w="3186496">
                  <a:moveTo>
                    <a:pt x="0" y="0"/>
                  </a:moveTo>
                  <a:lnTo>
                    <a:pt x="3186496" y="0"/>
                  </a:lnTo>
                  <a:lnTo>
                    <a:pt x="3186496" y="1306463"/>
                  </a:lnTo>
                  <a:lnTo>
                    <a:pt x="0" y="1306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1243015" y="4644634"/>
              <a:ext cx="7817619" cy="4147007"/>
              <a:chOff x="0" y="0"/>
              <a:chExt cx="1833600" cy="97266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33601" cy="972669"/>
              </a:xfrm>
              <a:custGeom>
                <a:avLst/>
                <a:gdLst/>
                <a:ahLst/>
                <a:cxnLst/>
                <a:rect r="r" b="b" t="t" l="l"/>
                <a:pathLst>
                  <a:path h="972669" w="1833601">
                    <a:moveTo>
                      <a:pt x="1709140" y="972669"/>
                    </a:moveTo>
                    <a:lnTo>
                      <a:pt x="124460" y="972669"/>
                    </a:lnTo>
                    <a:cubicBezTo>
                      <a:pt x="55880" y="972669"/>
                      <a:pt x="0" y="916789"/>
                      <a:pt x="0" y="8482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09141" y="0"/>
                    </a:lnTo>
                    <a:cubicBezTo>
                      <a:pt x="1777721" y="0"/>
                      <a:pt x="1833601" y="55880"/>
                      <a:pt x="1833601" y="124460"/>
                    </a:cubicBezTo>
                    <a:lnTo>
                      <a:pt x="1833601" y="848209"/>
                    </a:lnTo>
                    <a:cubicBezTo>
                      <a:pt x="1833601" y="916789"/>
                      <a:pt x="1777721" y="972669"/>
                      <a:pt x="1709141" y="972669"/>
                    </a:cubicBezTo>
                    <a:close/>
                  </a:path>
                </a:pathLst>
              </a:custGeom>
              <a:solidFill>
                <a:srgbClr val="A04607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7263912"/>
              <a:ext cx="3265817" cy="1338985"/>
            </a:xfrm>
            <a:custGeom>
              <a:avLst/>
              <a:gdLst/>
              <a:ahLst/>
              <a:cxnLst/>
              <a:rect r="r" b="b" t="t" l="l"/>
              <a:pathLst>
                <a:path h="1338985" w="3265817">
                  <a:moveTo>
                    <a:pt x="0" y="0"/>
                  </a:moveTo>
                  <a:lnTo>
                    <a:pt x="3265817" y="0"/>
                  </a:lnTo>
                  <a:lnTo>
                    <a:pt x="3265817" y="1338985"/>
                  </a:lnTo>
                  <a:lnTo>
                    <a:pt x="0" y="1338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854" y="12960877"/>
              <a:ext cx="2609548" cy="2426879"/>
            </a:xfrm>
            <a:custGeom>
              <a:avLst/>
              <a:gdLst/>
              <a:ahLst/>
              <a:cxnLst/>
              <a:rect r="r" b="b" t="t" l="l"/>
              <a:pathLst>
                <a:path h="2426879" w="2609548">
                  <a:moveTo>
                    <a:pt x="0" y="0"/>
                  </a:moveTo>
                  <a:lnTo>
                    <a:pt x="2609547" y="0"/>
                  </a:lnTo>
                  <a:lnTo>
                    <a:pt x="2609547" y="2426879"/>
                  </a:lnTo>
                  <a:lnTo>
                    <a:pt x="0" y="2426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210459"/>
              <a:ext cx="2609548" cy="2426879"/>
            </a:xfrm>
            <a:custGeom>
              <a:avLst/>
              <a:gdLst/>
              <a:ahLst/>
              <a:cxnLst/>
              <a:rect r="r" b="b" t="t" l="l"/>
              <a:pathLst>
                <a:path h="2426879" w="2609548">
                  <a:moveTo>
                    <a:pt x="0" y="0"/>
                  </a:moveTo>
                  <a:lnTo>
                    <a:pt x="2609548" y="0"/>
                  </a:lnTo>
                  <a:lnTo>
                    <a:pt x="2609548" y="2426879"/>
                  </a:lnTo>
                  <a:lnTo>
                    <a:pt x="0" y="2426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78948" y="6718138"/>
              <a:ext cx="9685964" cy="5472569"/>
            </a:xfrm>
            <a:custGeom>
              <a:avLst/>
              <a:gdLst/>
              <a:ahLst/>
              <a:cxnLst/>
              <a:rect r="r" b="b" t="t" l="l"/>
              <a:pathLst>
                <a:path h="5472569" w="9685964">
                  <a:moveTo>
                    <a:pt x="0" y="0"/>
                  </a:moveTo>
                  <a:lnTo>
                    <a:pt x="9685964" y="0"/>
                  </a:lnTo>
                  <a:lnTo>
                    <a:pt x="9685964" y="5472570"/>
                  </a:lnTo>
                  <a:lnTo>
                    <a:pt x="0" y="5472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458151" y="0"/>
              <a:ext cx="2609548" cy="2426879"/>
            </a:xfrm>
            <a:custGeom>
              <a:avLst/>
              <a:gdLst/>
              <a:ahLst/>
              <a:cxnLst/>
              <a:rect r="r" b="b" t="t" l="l"/>
              <a:pathLst>
                <a:path h="2426879" w="2609548">
                  <a:moveTo>
                    <a:pt x="0" y="0"/>
                  </a:moveTo>
                  <a:lnTo>
                    <a:pt x="2609547" y="0"/>
                  </a:lnTo>
                  <a:lnTo>
                    <a:pt x="2609547" y="2426879"/>
                  </a:lnTo>
                  <a:lnTo>
                    <a:pt x="0" y="2426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733328" y="-244725"/>
            <a:ext cx="8116969" cy="4900022"/>
          </a:xfrm>
          <a:custGeom>
            <a:avLst/>
            <a:gdLst/>
            <a:ahLst/>
            <a:cxnLst/>
            <a:rect r="r" b="b" t="t" l="l"/>
            <a:pathLst>
              <a:path h="4900022" w="8116969">
                <a:moveTo>
                  <a:pt x="0" y="0"/>
                </a:moveTo>
                <a:lnTo>
                  <a:pt x="8116969" y="0"/>
                </a:lnTo>
                <a:lnTo>
                  <a:pt x="8116969" y="4900022"/>
                </a:lnTo>
                <a:lnTo>
                  <a:pt x="0" y="4900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0289" r="-3115" b="-1766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11833" y="6031605"/>
            <a:ext cx="7731801" cy="377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3"/>
              </a:lnSpc>
            </a:pPr>
            <a:r>
              <a:rPr lang="en-US" sz="7202">
                <a:solidFill>
                  <a:srgbClr val="D44F12"/>
                </a:solidFill>
                <a:latin typeface="Inknut Antiqua Bold"/>
              </a:rPr>
              <a:t>SQL PROJECT ON </a:t>
            </a:r>
          </a:p>
          <a:p>
            <a:pPr algn="ctr" marL="0" indent="0" lvl="0">
              <a:lnSpc>
                <a:spcPts val="10083"/>
              </a:lnSpc>
              <a:spcBef>
                <a:spcPct val="0"/>
              </a:spcBef>
            </a:pPr>
            <a:r>
              <a:rPr lang="en-US" sz="7202">
                <a:solidFill>
                  <a:srgbClr val="D44F12"/>
                </a:solidFill>
                <a:latin typeface="Inknut Antiqua Bold"/>
              </a:rPr>
              <a:t>PIZZA SALES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855644" y="1677844"/>
            <a:ext cx="7882139" cy="3656490"/>
          </a:xfrm>
          <a:custGeom>
            <a:avLst/>
            <a:gdLst/>
            <a:ahLst/>
            <a:cxnLst/>
            <a:rect r="r" b="b" t="t" l="l"/>
            <a:pathLst>
              <a:path h="3656490" w="7882139">
                <a:moveTo>
                  <a:pt x="0" y="0"/>
                </a:moveTo>
                <a:lnTo>
                  <a:pt x="7882139" y="0"/>
                </a:lnTo>
                <a:lnTo>
                  <a:pt x="7882139" y="3656491"/>
                </a:lnTo>
                <a:lnTo>
                  <a:pt x="0" y="3656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29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08925" y="5525169"/>
            <a:ext cx="3399414" cy="3447633"/>
          </a:xfrm>
          <a:custGeom>
            <a:avLst/>
            <a:gdLst/>
            <a:ahLst/>
            <a:cxnLst/>
            <a:rect r="r" b="b" t="t" l="l"/>
            <a:pathLst>
              <a:path h="3447633" w="3399414">
                <a:moveTo>
                  <a:pt x="0" y="0"/>
                </a:moveTo>
                <a:lnTo>
                  <a:pt x="3399414" y="0"/>
                </a:lnTo>
                <a:lnTo>
                  <a:pt x="3399414" y="3447633"/>
                </a:lnTo>
                <a:lnTo>
                  <a:pt x="0" y="3447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039565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81395" y="40598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55644" y="1677844"/>
            <a:ext cx="7802792" cy="3465656"/>
          </a:xfrm>
          <a:custGeom>
            <a:avLst/>
            <a:gdLst/>
            <a:ahLst/>
            <a:cxnLst/>
            <a:rect r="r" b="b" t="t" l="l"/>
            <a:pathLst>
              <a:path h="3465656" w="7802792">
                <a:moveTo>
                  <a:pt x="0" y="0"/>
                </a:moveTo>
                <a:lnTo>
                  <a:pt x="7802792" y="0"/>
                </a:lnTo>
                <a:lnTo>
                  <a:pt x="7802792" y="3465656"/>
                </a:lnTo>
                <a:lnTo>
                  <a:pt x="0" y="34656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69143" y="784620"/>
            <a:ext cx="6305383" cy="675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Join relevant tables to find the category-wise distribution of pizzas.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69655" y="5458494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69655" y="899063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857213" y="7916609"/>
            <a:ext cx="6436417" cy="1005086"/>
          </a:xfrm>
          <a:custGeom>
            <a:avLst/>
            <a:gdLst/>
            <a:ahLst/>
            <a:cxnLst/>
            <a:rect r="r" b="b" t="t" l="l"/>
            <a:pathLst>
              <a:path h="1005086" w="6436417">
                <a:moveTo>
                  <a:pt x="0" y="0"/>
                </a:moveTo>
                <a:lnTo>
                  <a:pt x="6436417" y="0"/>
                </a:lnTo>
                <a:lnTo>
                  <a:pt x="6436417" y="1005086"/>
                </a:lnTo>
                <a:lnTo>
                  <a:pt x="0" y="1005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81395" y="-20875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238694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57213" y="7901405"/>
            <a:ext cx="7645036" cy="1035495"/>
          </a:xfrm>
          <a:custGeom>
            <a:avLst/>
            <a:gdLst/>
            <a:ahLst/>
            <a:cxnLst/>
            <a:rect r="r" b="b" t="t" l="l"/>
            <a:pathLst>
              <a:path h="1035495" w="7645036">
                <a:moveTo>
                  <a:pt x="0" y="0"/>
                </a:moveTo>
                <a:lnTo>
                  <a:pt x="7645036" y="0"/>
                </a:lnTo>
                <a:lnTo>
                  <a:pt x="7645036" y="1035495"/>
                </a:lnTo>
                <a:lnTo>
                  <a:pt x="0" y="1035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57213" y="1871568"/>
            <a:ext cx="8161269" cy="5492087"/>
          </a:xfrm>
          <a:custGeom>
            <a:avLst/>
            <a:gdLst/>
            <a:ahLst/>
            <a:cxnLst/>
            <a:rect r="r" b="b" t="t" l="l"/>
            <a:pathLst>
              <a:path h="5492087" w="8161269">
                <a:moveTo>
                  <a:pt x="0" y="0"/>
                </a:moveTo>
                <a:lnTo>
                  <a:pt x="8161269" y="0"/>
                </a:lnTo>
                <a:lnTo>
                  <a:pt x="8161269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7040" y="723147"/>
            <a:ext cx="7046786" cy="771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Group the orders by date and calculate the average number of pizzas ordered per day.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69655" y="1189405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57213" y="7248911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635173" y="1601179"/>
            <a:ext cx="7465050" cy="5620892"/>
          </a:xfrm>
          <a:custGeom>
            <a:avLst/>
            <a:gdLst/>
            <a:ahLst/>
            <a:cxnLst/>
            <a:rect r="r" b="b" t="t" l="l"/>
            <a:pathLst>
              <a:path h="5620892" w="7465050">
                <a:moveTo>
                  <a:pt x="0" y="0"/>
                </a:moveTo>
                <a:lnTo>
                  <a:pt x="7465050" y="0"/>
                </a:lnTo>
                <a:lnTo>
                  <a:pt x="7465050" y="5620892"/>
                </a:lnTo>
                <a:lnTo>
                  <a:pt x="0" y="5620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45248" y="7409902"/>
            <a:ext cx="6154975" cy="1848398"/>
          </a:xfrm>
          <a:custGeom>
            <a:avLst/>
            <a:gdLst/>
            <a:ahLst/>
            <a:cxnLst/>
            <a:rect r="r" b="b" t="t" l="l"/>
            <a:pathLst>
              <a:path h="1848398" w="6154975">
                <a:moveTo>
                  <a:pt x="0" y="0"/>
                </a:moveTo>
                <a:lnTo>
                  <a:pt x="6154975" y="0"/>
                </a:lnTo>
                <a:lnTo>
                  <a:pt x="6154975" y="1848398"/>
                </a:lnTo>
                <a:lnTo>
                  <a:pt x="0" y="1848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876263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05997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6" y="0"/>
                </a:lnTo>
                <a:lnTo>
                  <a:pt x="1906606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0497" y="1428585"/>
            <a:ext cx="6584356" cy="579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Determine the top 3 most ordered pizza types based on revenue.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57213" y="880312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04952" y="7288316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333481" y="1028700"/>
            <a:ext cx="6766742" cy="5827384"/>
          </a:xfrm>
          <a:custGeom>
            <a:avLst/>
            <a:gdLst/>
            <a:ahLst/>
            <a:cxnLst/>
            <a:rect r="r" b="b" t="t" l="l"/>
            <a:pathLst>
              <a:path h="5827384" w="6766742">
                <a:moveTo>
                  <a:pt x="0" y="0"/>
                </a:moveTo>
                <a:lnTo>
                  <a:pt x="6766742" y="0"/>
                </a:lnTo>
                <a:lnTo>
                  <a:pt x="6766742" y="5827384"/>
                </a:lnTo>
                <a:lnTo>
                  <a:pt x="0" y="5827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61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50958" y="7098258"/>
            <a:ext cx="3096357" cy="2058374"/>
          </a:xfrm>
          <a:custGeom>
            <a:avLst/>
            <a:gdLst/>
            <a:ahLst/>
            <a:cxnLst/>
            <a:rect r="r" b="b" t="t" l="l"/>
            <a:pathLst>
              <a:path h="2058374" w="3096357">
                <a:moveTo>
                  <a:pt x="0" y="0"/>
                </a:moveTo>
                <a:lnTo>
                  <a:pt x="3096357" y="0"/>
                </a:lnTo>
                <a:lnTo>
                  <a:pt x="3096357" y="2058374"/>
                </a:lnTo>
                <a:lnTo>
                  <a:pt x="0" y="2058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1395" y="152225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0240" y="1900625"/>
            <a:ext cx="6861262" cy="579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Calculate the percentage contribution of each pizza type to total revenue.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34126" y="1246003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50412" y="7275911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548271" y="2291084"/>
            <a:ext cx="7193634" cy="6224603"/>
          </a:xfrm>
          <a:custGeom>
            <a:avLst/>
            <a:gdLst/>
            <a:ahLst/>
            <a:cxnLst/>
            <a:rect r="r" b="b" t="t" l="l"/>
            <a:pathLst>
              <a:path h="6224603" w="7193634">
                <a:moveTo>
                  <a:pt x="0" y="0"/>
                </a:moveTo>
                <a:lnTo>
                  <a:pt x="7193634" y="0"/>
                </a:lnTo>
                <a:lnTo>
                  <a:pt x="7193634" y="6224602"/>
                </a:lnTo>
                <a:lnTo>
                  <a:pt x="0" y="6224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1395" y="-1091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186729"/>
            <a:ext cx="5956667" cy="483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Analyze the cumulative revenue generated over time.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53668" y="1286927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897598" y="2140170"/>
            <a:ext cx="8202625" cy="6558320"/>
          </a:xfrm>
          <a:custGeom>
            <a:avLst/>
            <a:gdLst/>
            <a:ahLst/>
            <a:cxnLst/>
            <a:rect r="r" b="b" t="t" l="l"/>
            <a:pathLst>
              <a:path h="6558320" w="8202625">
                <a:moveTo>
                  <a:pt x="0" y="0"/>
                </a:moveTo>
                <a:lnTo>
                  <a:pt x="8202625" y="0"/>
                </a:lnTo>
                <a:lnTo>
                  <a:pt x="8202625" y="6558320"/>
                </a:lnTo>
                <a:lnTo>
                  <a:pt x="0" y="6558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1395" y="-65347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8552" y="669150"/>
            <a:ext cx="6179775" cy="721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22"/>
              </a:lnSpc>
            </a:pPr>
            <a:r>
              <a:rPr lang="en-US" sz="6475">
                <a:solidFill>
                  <a:srgbClr val="545454"/>
                </a:solidFill>
                <a:latin typeface="Inknut Antiqua"/>
              </a:rPr>
              <a:t>Determine the top 3 most ordered pizza types based on revenue for each pizza category.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53668" y="1346139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326214" y="2427464"/>
            <a:ext cx="6940999" cy="5931065"/>
          </a:xfrm>
          <a:custGeom>
            <a:avLst/>
            <a:gdLst/>
            <a:ahLst/>
            <a:cxnLst/>
            <a:rect r="r" b="b" t="t" l="l"/>
            <a:pathLst>
              <a:path h="5931065" w="6940999">
                <a:moveTo>
                  <a:pt x="0" y="0"/>
                </a:moveTo>
                <a:lnTo>
                  <a:pt x="6940999" y="0"/>
                </a:lnTo>
                <a:lnTo>
                  <a:pt x="6940999" y="5931065"/>
                </a:lnTo>
                <a:lnTo>
                  <a:pt x="0" y="5931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8039565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90920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9954" y="886589"/>
            <a:ext cx="6179775" cy="721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22"/>
              </a:lnSpc>
            </a:pPr>
            <a:r>
              <a:rPr lang="en-US" sz="6475">
                <a:solidFill>
                  <a:srgbClr val="545454"/>
                </a:solidFill>
                <a:latin typeface="Inknut Antiqua"/>
              </a:rPr>
              <a:t>Determine the top 3 most ordered pizza types based on revenue for each pizza category.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53668" y="1346139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9" t="0" r="-839" b="-16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1395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804826"/>
            <a:ext cx="16918568" cy="3518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5"/>
              </a:lnSpc>
            </a:pPr>
            <a:r>
              <a:rPr lang="en-US" sz="4010">
                <a:solidFill>
                  <a:srgbClr val="DC793C"/>
                </a:solidFill>
                <a:latin typeface="Inknut Antiqua Medium"/>
              </a:rPr>
              <a:t>Hello!!</a:t>
            </a:r>
          </a:p>
          <a:p>
            <a:pPr algn="just">
              <a:lnSpc>
                <a:spcPts val="5615"/>
              </a:lnSpc>
            </a:pPr>
          </a:p>
          <a:p>
            <a:pPr algn="just">
              <a:lnSpc>
                <a:spcPts val="5615"/>
              </a:lnSpc>
            </a:pPr>
            <a:r>
              <a:rPr lang="en-US" sz="4010">
                <a:solidFill>
                  <a:srgbClr val="DC793C"/>
                </a:solidFill>
                <a:latin typeface="Inknut Antiqua Medium"/>
              </a:rPr>
              <a:t>This is an SQL Project on Pizza Sales.</a:t>
            </a:r>
          </a:p>
          <a:p>
            <a:pPr algn="just">
              <a:lnSpc>
                <a:spcPts val="5615"/>
              </a:lnSpc>
              <a:spcBef>
                <a:spcPct val="0"/>
              </a:spcBef>
            </a:pPr>
            <a:r>
              <a:rPr lang="en-US" sz="4010">
                <a:solidFill>
                  <a:srgbClr val="DC793C"/>
                </a:solidFill>
                <a:latin typeface="Inknut Antiqua Medium"/>
              </a:rPr>
              <a:t>In this project, I have used various SQL queries to solve the problems related to the data: Pizza Sales.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1395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144000" y="6589248"/>
            <a:ext cx="4724648" cy="1720898"/>
          </a:xfrm>
          <a:custGeom>
            <a:avLst/>
            <a:gdLst/>
            <a:ahLst/>
            <a:cxnLst/>
            <a:rect r="r" b="b" t="t" l="l"/>
            <a:pathLst>
              <a:path h="1720898" w="4724648">
                <a:moveTo>
                  <a:pt x="0" y="0"/>
                </a:moveTo>
                <a:lnTo>
                  <a:pt x="4724648" y="0"/>
                </a:lnTo>
                <a:lnTo>
                  <a:pt x="4724648" y="1720899"/>
                </a:lnTo>
                <a:lnTo>
                  <a:pt x="0" y="1720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2369347"/>
            <a:ext cx="7940988" cy="2394683"/>
          </a:xfrm>
          <a:custGeom>
            <a:avLst/>
            <a:gdLst/>
            <a:ahLst/>
            <a:cxnLst/>
            <a:rect r="r" b="b" t="t" l="l"/>
            <a:pathLst>
              <a:path h="2394683" w="7940988">
                <a:moveTo>
                  <a:pt x="0" y="0"/>
                </a:moveTo>
                <a:lnTo>
                  <a:pt x="7940988" y="0"/>
                </a:lnTo>
                <a:lnTo>
                  <a:pt x="7940988" y="2394683"/>
                </a:lnTo>
                <a:lnTo>
                  <a:pt x="0" y="2394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1395" y="4393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2227716"/>
            <a:ext cx="7305426" cy="479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</a:pPr>
          </a:p>
          <a:p>
            <a:pPr algn="l" marL="0" indent="0" lvl="0">
              <a:lnSpc>
                <a:spcPts val="7526"/>
              </a:lnSpc>
            </a:pPr>
            <a:r>
              <a:rPr lang="en-US" sz="6841">
                <a:solidFill>
                  <a:srgbClr val="545454"/>
                </a:solidFill>
                <a:latin typeface="Inknut Antiqua Medium"/>
              </a:rPr>
              <a:t>Retrieve the total number of orders placed.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53668" y="1331948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53668" y="5692425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796625" y="2370223"/>
            <a:ext cx="8355271" cy="2773277"/>
          </a:xfrm>
          <a:custGeom>
            <a:avLst/>
            <a:gdLst/>
            <a:ahLst/>
            <a:cxnLst/>
            <a:rect r="r" b="b" t="t" l="l"/>
            <a:pathLst>
              <a:path h="2773277" w="8355271">
                <a:moveTo>
                  <a:pt x="0" y="0"/>
                </a:moveTo>
                <a:lnTo>
                  <a:pt x="8355271" y="0"/>
                </a:lnTo>
                <a:lnTo>
                  <a:pt x="8355271" y="2773277"/>
                </a:lnTo>
                <a:lnTo>
                  <a:pt x="0" y="2773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96625" y="6513574"/>
            <a:ext cx="4177636" cy="1982090"/>
          </a:xfrm>
          <a:custGeom>
            <a:avLst/>
            <a:gdLst/>
            <a:ahLst/>
            <a:cxnLst/>
            <a:rect r="r" b="b" t="t" l="l"/>
            <a:pathLst>
              <a:path h="1982090" w="4177636">
                <a:moveTo>
                  <a:pt x="0" y="0"/>
                </a:moveTo>
                <a:lnTo>
                  <a:pt x="4177635" y="0"/>
                </a:lnTo>
                <a:lnTo>
                  <a:pt x="4177635" y="1982090"/>
                </a:lnTo>
                <a:lnTo>
                  <a:pt x="0" y="1982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1395" y="-77368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8155" y="2396560"/>
            <a:ext cx="6840429" cy="4792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13"/>
              </a:lnSpc>
            </a:pPr>
            <a:r>
              <a:rPr lang="en-US" sz="6830">
                <a:solidFill>
                  <a:srgbClr val="545454"/>
                </a:solidFill>
                <a:latin typeface="Inknut Antiqua"/>
              </a:rPr>
              <a:t>Calculate the total revenue generated from pizza sales.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96625" y="1210650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96625" y="5648325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187569" y="1749876"/>
            <a:ext cx="6919716" cy="4655752"/>
          </a:xfrm>
          <a:custGeom>
            <a:avLst/>
            <a:gdLst/>
            <a:ahLst/>
            <a:cxnLst/>
            <a:rect r="r" b="b" t="t" l="l"/>
            <a:pathLst>
              <a:path h="4655752" w="6919716">
                <a:moveTo>
                  <a:pt x="0" y="0"/>
                </a:moveTo>
                <a:lnTo>
                  <a:pt x="6919716" y="0"/>
                </a:lnTo>
                <a:lnTo>
                  <a:pt x="6919716" y="4655753"/>
                </a:lnTo>
                <a:lnTo>
                  <a:pt x="0" y="4655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52" r="-50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7317329"/>
            <a:ext cx="7239188" cy="1381161"/>
          </a:xfrm>
          <a:custGeom>
            <a:avLst/>
            <a:gdLst/>
            <a:ahLst/>
            <a:cxnLst/>
            <a:rect r="r" b="b" t="t" l="l"/>
            <a:pathLst>
              <a:path h="1381161" w="7239188">
                <a:moveTo>
                  <a:pt x="0" y="0"/>
                </a:moveTo>
                <a:lnTo>
                  <a:pt x="7239188" y="0"/>
                </a:lnTo>
                <a:lnTo>
                  <a:pt x="7239188" y="1381161"/>
                </a:lnTo>
                <a:lnTo>
                  <a:pt x="0" y="1381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83188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862650"/>
            <a:ext cx="5956667" cy="386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Identify the highest-priced pizza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534168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87569" y="962025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889682" y="1556221"/>
            <a:ext cx="7814062" cy="5071043"/>
          </a:xfrm>
          <a:custGeom>
            <a:avLst/>
            <a:gdLst/>
            <a:ahLst/>
            <a:cxnLst/>
            <a:rect r="r" b="b" t="t" l="l"/>
            <a:pathLst>
              <a:path h="5071043" w="7814062">
                <a:moveTo>
                  <a:pt x="0" y="0"/>
                </a:moveTo>
                <a:lnTo>
                  <a:pt x="7814062" y="0"/>
                </a:lnTo>
                <a:lnTo>
                  <a:pt x="7814062" y="5071043"/>
                </a:lnTo>
                <a:lnTo>
                  <a:pt x="0" y="5071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62583" y="6866889"/>
            <a:ext cx="2440549" cy="2391411"/>
          </a:xfrm>
          <a:custGeom>
            <a:avLst/>
            <a:gdLst/>
            <a:ahLst/>
            <a:cxnLst/>
            <a:rect r="r" b="b" t="t" l="l"/>
            <a:pathLst>
              <a:path h="2391411" w="2440549">
                <a:moveTo>
                  <a:pt x="0" y="0"/>
                </a:moveTo>
                <a:lnTo>
                  <a:pt x="2440549" y="0"/>
                </a:lnTo>
                <a:lnTo>
                  <a:pt x="2440549" y="2391411"/>
                </a:lnTo>
                <a:lnTo>
                  <a:pt x="0" y="2391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801959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81395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795803"/>
            <a:ext cx="5956667" cy="483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Identify the most common pizza size ordered.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89682" y="762896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89682" y="7474648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395921" y="1028700"/>
            <a:ext cx="5329962" cy="5690094"/>
          </a:xfrm>
          <a:custGeom>
            <a:avLst/>
            <a:gdLst/>
            <a:ahLst/>
            <a:cxnLst/>
            <a:rect r="r" b="b" t="t" l="l"/>
            <a:pathLst>
              <a:path h="5690094" w="5329962">
                <a:moveTo>
                  <a:pt x="0" y="0"/>
                </a:moveTo>
                <a:lnTo>
                  <a:pt x="5329962" y="0"/>
                </a:lnTo>
                <a:lnTo>
                  <a:pt x="5329962" y="5690094"/>
                </a:lnTo>
                <a:lnTo>
                  <a:pt x="0" y="5690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3393" y="7115825"/>
            <a:ext cx="4524716" cy="2118596"/>
          </a:xfrm>
          <a:custGeom>
            <a:avLst/>
            <a:gdLst/>
            <a:ahLst/>
            <a:cxnLst/>
            <a:rect r="r" b="b" t="t" l="l"/>
            <a:pathLst>
              <a:path h="2118596" w="4524716">
                <a:moveTo>
                  <a:pt x="0" y="0"/>
                </a:moveTo>
                <a:lnTo>
                  <a:pt x="4524716" y="0"/>
                </a:lnTo>
                <a:lnTo>
                  <a:pt x="4524716" y="2118596"/>
                </a:lnTo>
                <a:lnTo>
                  <a:pt x="0" y="21185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81395" y="-1756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4376" y="896246"/>
            <a:ext cx="5956667" cy="675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List the top 5 most ordered pizza types along with their quantities.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03393" y="1286262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03393" y="6391483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714466" y="6724219"/>
            <a:ext cx="4189408" cy="2534081"/>
          </a:xfrm>
          <a:custGeom>
            <a:avLst/>
            <a:gdLst/>
            <a:ahLst/>
            <a:cxnLst/>
            <a:rect r="r" b="b" t="t" l="l"/>
            <a:pathLst>
              <a:path h="2534081" w="4189408">
                <a:moveTo>
                  <a:pt x="0" y="0"/>
                </a:moveTo>
                <a:lnTo>
                  <a:pt x="4189408" y="0"/>
                </a:lnTo>
                <a:lnTo>
                  <a:pt x="4189408" y="2534081"/>
                </a:lnTo>
                <a:lnTo>
                  <a:pt x="0" y="2534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1395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5" y="0"/>
                </a:lnTo>
                <a:lnTo>
                  <a:pt x="1906605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14466" y="1512030"/>
            <a:ext cx="4967161" cy="4709431"/>
          </a:xfrm>
          <a:custGeom>
            <a:avLst/>
            <a:gdLst/>
            <a:ahLst/>
            <a:cxnLst/>
            <a:rect r="r" b="b" t="t" l="l"/>
            <a:pathLst>
              <a:path h="4709431" w="4967161">
                <a:moveTo>
                  <a:pt x="0" y="0"/>
                </a:moveTo>
                <a:lnTo>
                  <a:pt x="4967161" y="0"/>
                </a:lnTo>
                <a:lnTo>
                  <a:pt x="4967161" y="4709431"/>
                </a:lnTo>
                <a:lnTo>
                  <a:pt x="0" y="4709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46841" y="273724"/>
            <a:ext cx="6375126" cy="771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Join the necessary tables to find the total quantity of each pizza category ordered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98778" y="1184719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98778" y="6657544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BE5F2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34126" y="829571"/>
            <a:ext cx="8925174" cy="8627858"/>
            <a:chOff x="0" y="0"/>
            <a:chExt cx="3690051" cy="3567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0052" cy="3567128"/>
            </a:xfrm>
            <a:custGeom>
              <a:avLst/>
              <a:gdLst/>
              <a:ahLst/>
              <a:cxnLst/>
              <a:rect r="r" b="b" t="t" l="l"/>
              <a:pathLst>
                <a:path h="3567128" w="3690052">
                  <a:moveTo>
                    <a:pt x="3565591" y="3567128"/>
                  </a:moveTo>
                  <a:lnTo>
                    <a:pt x="124460" y="3567128"/>
                  </a:lnTo>
                  <a:cubicBezTo>
                    <a:pt x="55880" y="3567128"/>
                    <a:pt x="0" y="3511248"/>
                    <a:pt x="0" y="3442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2" y="55880"/>
                    <a:pt x="3690052" y="124460"/>
                  </a:cubicBezTo>
                  <a:lnTo>
                    <a:pt x="3690052" y="3442668"/>
                  </a:lnTo>
                  <a:cubicBezTo>
                    <a:pt x="3690052" y="3511248"/>
                    <a:pt x="3634171" y="3567128"/>
                    <a:pt x="3565591" y="3567128"/>
                  </a:cubicBezTo>
                  <a:close/>
                </a:path>
              </a:pathLst>
            </a:custGeom>
            <a:solidFill>
              <a:srgbClr val="24232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7849530"/>
            <a:ext cx="4244066" cy="2437470"/>
          </a:xfrm>
          <a:custGeom>
            <a:avLst/>
            <a:gdLst/>
            <a:ahLst/>
            <a:cxnLst/>
            <a:rect r="r" b="b" t="t" l="l"/>
            <a:pathLst>
              <a:path h="2437470" w="4244066">
                <a:moveTo>
                  <a:pt x="0" y="0"/>
                </a:moveTo>
                <a:lnTo>
                  <a:pt x="4244066" y="0"/>
                </a:lnTo>
                <a:lnTo>
                  <a:pt x="4244066" y="2437470"/>
                </a:lnTo>
                <a:lnTo>
                  <a:pt x="0" y="243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05997" y="0"/>
            <a:ext cx="1906605" cy="1354693"/>
          </a:xfrm>
          <a:custGeom>
            <a:avLst/>
            <a:gdLst/>
            <a:ahLst/>
            <a:cxnLst/>
            <a:rect r="r" b="b" t="t" l="l"/>
            <a:pathLst>
              <a:path h="1354693" w="1906605">
                <a:moveTo>
                  <a:pt x="0" y="0"/>
                </a:moveTo>
                <a:lnTo>
                  <a:pt x="1906606" y="0"/>
                </a:lnTo>
                <a:lnTo>
                  <a:pt x="1906606" y="1354693"/>
                </a:lnTo>
                <a:lnTo>
                  <a:pt x="0" y="1354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82436" y="2807430"/>
            <a:ext cx="1617787" cy="6260834"/>
          </a:xfrm>
          <a:custGeom>
            <a:avLst/>
            <a:gdLst/>
            <a:ahLst/>
            <a:cxnLst/>
            <a:rect r="r" b="b" t="t" l="l"/>
            <a:pathLst>
              <a:path h="6260834" w="1617787">
                <a:moveTo>
                  <a:pt x="0" y="0"/>
                </a:moveTo>
                <a:lnTo>
                  <a:pt x="1617787" y="0"/>
                </a:lnTo>
                <a:lnTo>
                  <a:pt x="1617787" y="6260835"/>
                </a:lnTo>
                <a:lnTo>
                  <a:pt x="0" y="62608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69655" y="3102785"/>
            <a:ext cx="6371854" cy="4081431"/>
          </a:xfrm>
          <a:custGeom>
            <a:avLst/>
            <a:gdLst/>
            <a:ahLst/>
            <a:cxnLst/>
            <a:rect r="r" b="b" t="t" l="l"/>
            <a:pathLst>
              <a:path h="4081431" w="6371854">
                <a:moveTo>
                  <a:pt x="0" y="0"/>
                </a:moveTo>
                <a:lnTo>
                  <a:pt x="6371854" y="0"/>
                </a:lnTo>
                <a:lnTo>
                  <a:pt x="6371854" y="4081430"/>
                </a:lnTo>
                <a:lnTo>
                  <a:pt x="0" y="408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27741" y="1095375"/>
            <a:ext cx="5956667" cy="579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</a:pPr>
            <a:r>
              <a:rPr lang="en-US" sz="6930">
                <a:solidFill>
                  <a:srgbClr val="545454"/>
                </a:solidFill>
                <a:latin typeface="Inknut Antiqua"/>
              </a:rPr>
              <a:t>Determine the distribution of orders by hour of the day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3686" y="1886109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Output: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69655" y="1625473"/>
            <a:ext cx="7082849" cy="58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D44F12"/>
                </a:solidFill>
                <a:latin typeface="Inknut Antiqua Medium"/>
              </a:rPr>
              <a:t>Query: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DAGHEc2usC4</dc:identifier>
  <dcterms:modified xsi:type="dcterms:W3CDTF">2011-08-01T06:04:30Z</dcterms:modified>
  <cp:revision>1</cp:revision>
  <dc:title>PIZZA SALES</dc:title>
</cp:coreProperties>
</file>