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75" r:id="rId3"/>
    <p:sldId id="277" r:id="rId4"/>
    <p:sldId id="276" r:id="rId5"/>
    <p:sldId id="278" r:id="rId6"/>
    <p:sldId id="257" r:id="rId7"/>
    <p:sldId id="258" r:id="rId8"/>
    <p:sldId id="262" r:id="rId9"/>
    <p:sldId id="263" r:id="rId10"/>
    <p:sldId id="264" r:id="rId11"/>
    <p:sldId id="265" r:id="rId12"/>
    <p:sldId id="267" r:id="rId13"/>
    <p:sldId id="274"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uthvi Thumar" initials="PT" lastIdx="2" clrIdx="0">
    <p:extLst>
      <p:ext uri="{19B8F6BF-5375-455C-9EA6-DF929625EA0E}">
        <p15:presenceInfo xmlns:p15="http://schemas.microsoft.com/office/powerpoint/2012/main" userId="5942452f3f1ac36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2217"/>
    <a:srgbClr val="CC3300"/>
    <a:srgbClr val="41140B"/>
    <a:srgbClr val="682012"/>
    <a:srgbClr val="040404"/>
    <a:srgbClr val="991D13"/>
    <a:srgbClr val="59110B"/>
    <a:srgbClr val="990033"/>
    <a:srgbClr val="A93D11"/>
    <a:srgbClr val="D224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3" d="100"/>
          <a:sy n="73" d="100"/>
        </p:scale>
        <p:origin x="28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DACDECC7-2B92-49EA-A87A-CDB0E892FBD9}" type="datetimeFigureOut">
              <a:rPr lang="en-IN" smtClean="0"/>
              <a:t>02-02-2023</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8FA2AA7B-1214-4015-A176-A390C2053335}" type="slidenum">
              <a:rPr lang="en-IN" smtClean="0"/>
              <a:t>‹#›</a:t>
            </a:fld>
            <a:endParaRPr lang="en-IN"/>
          </a:p>
        </p:txBody>
      </p:sp>
    </p:spTree>
    <p:extLst>
      <p:ext uri="{BB962C8B-B14F-4D97-AF65-F5344CB8AC3E}">
        <p14:creationId xmlns:p14="http://schemas.microsoft.com/office/powerpoint/2010/main" val="2542601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CDECC7-2B92-49EA-A87A-CDB0E892FBD9}" type="datetimeFigureOut">
              <a:rPr lang="en-IN" smtClean="0"/>
              <a:t>02-02-2023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942878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DACDECC7-2B92-49EA-A87A-CDB0E892FBD9}" type="datetimeFigureOut">
              <a:rPr lang="en-IN" smtClean="0"/>
              <a:t>02-02-2023</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8FA2AA7B-1214-4015-A176-A390C2053335}" type="slidenum">
              <a:rPr lang="en-IN" smtClean="0"/>
              <a:t>‹#›</a:t>
            </a:fld>
            <a:endParaRPr lang="en-IN"/>
          </a:p>
        </p:txBody>
      </p:sp>
    </p:spTree>
    <p:extLst>
      <p:ext uri="{BB962C8B-B14F-4D97-AF65-F5344CB8AC3E}">
        <p14:creationId xmlns:p14="http://schemas.microsoft.com/office/powerpoint/2010/main" val="2035294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CDECC7-2B92-49EA-A87A-CDB0E892FBD9}" type="datetimeFigureOut">
              <a:rPr lang="en-IN" smtClean="0"/>
              <a:t>02-02-2023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2435194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DACDECC7-2B92-49EA-A87A-CDB0E892FBD9}" type="datetimeFigureOut">
              <a:rPr lang="en-IN" smtClean="0"/>
              <a:t>02-02-2023</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8FA2AA7B-1214-4015-A176-A390C2053335}" type="slidenum">
              <a:rPr lang="en-IN" smtClean="0"/>
              <a:t>‹#›</a:t>
            </a:fld>
            <a:endParaRPr lang="en-IN"/>
          </a:p>
        </p:txBody>
      </p:sp>
    </p:spTree>
    <p:extLst>
      <p:ext uri="{BB962C8B-B14F-4D97-AF65-F5344CB8AC3E}">
        <p14:creationId xmlns:p14="http://schemas.microsoft.com/office/powerpoint/2010/main" val="1188365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CDECC7-2B92-49EA-A87A-CDB0E892FBD9}" type="datetimeFigureOut">
              <a:rPr lang="en-IN" smtClean="0"/>
              <a:t>02-02-2023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1199093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CDECC7-2B92-49EA-A87A-CDB0E892FBD9}" type="datetimeFigureOut">
              <a:rPr lang="en-IN" smtClean="0"/>
              <a:t>02-02-2023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3940493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CDECC7-2B92-49EA-A87A-CDB0E892FBD9}" type="datetimeFigureOut">
              <a:rPr lang="en-IN" smtClean="0"/>
              <a:t>02-02-2023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1185644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CDECC7-2B92-49EA-A87A-CDB0E892FBD9}" type="datetimeFigureOut">
              <a:rPr lang="en-IN" smtClean="0"/>
              <a:t>02-02-2023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622868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DACDECC7-2B92-49EA-A87A-CDB0E892FBD9}" type="datetimeFigureOut">
              <a:rPr lang="en-IN" smtClean="0"/>
              <a:t>02-02-2023</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8FA2AA7B-1214-4015-A176-A390C2053335}" type="slidenum">
              <a:rPr lang="en-IN" smtClean="0"/>
              <a:t>‹#›</a:t>
            </a:fld>
            <a:endParaRPr lang="en-IN"/>
          </a:p>
        </p:txBody>
      </p:sp>
    </p:spTree>
    <p:extLst>
      <p:ext uri="{BB962C8B-B14F-4D97-AF65-F5344CB8AC3E}">
        <p14:creationId xmlns:p14="http://schemas.microsoft.com/office/powerpoint/2010/main" val="3958166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CDECC7-2B92-49EA-A87A-CDB0E892FBD9}" type="datetimeFigureOut">
              <a:rPr lang="en-IN" smtClean="0"/>
              <a:t>02-02-2023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3392644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DACDECC7-2B92-49EA-A87A-CDB0E892FBD9}" type="datetimeFigureOut">
              <a:rPr lang="en-IN" smtClean="0"/>
              <a:t>02-02-2023</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8FA2AA7B-1214-4015-A176-A390C2053335}"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22205873"/>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8832" y="3178974"/>
            <a:ext cx="10515600" cy="1325563"/>
          </a:xfrm>
        </p:spPr>
        <p:txBody>
          <a:bodyPr>
            <a:noAutofit/>
          </a:bodyPr>
          <a:lstStyle/>
          <a:p>
            <a:pPr algn="ctr">
              <a:lnSpc>
                <a:spcPct val="150000"/>
              </a:lnSpc>
            </a:pPr>
            <a:r>
              <a:rPr lang="en-US" sz="3600" b="1" dirty="0">
                <a:solidFill>
                  <a:schemeClr val="accent6">
                    <a:lumMod val="75000"/>
                  </a:schemeClr>
                </a:solidFill>
                <a:latin typeface="Roboto"/>
              </a:rPr>
              <a:t>GYM MANAGEMENT SYSTEM</a:t>
            </a:r>
            <a:br>
              <a:rPr lang="en-IN" sz="4000" dirty="0"/>
            </a:br>
            <a:endParaRPr lang="en-IN" sz="4000" dirty="0"/>
          </a:p>
        </p:txBody>
      </p:sp>
    </p:spTree>
    <p:extLst>
      <p:ext uri="{BB962C8B-B14F-4D97-AF65-F5344CB8AC3E}">
        <p14:creationId xmlns:p14="http://schemas.microsoft.com/office/powerpoint/2010/main" val="1446052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3" name="Rectangle 2"/>
          <p:cNvSpPr/>
          <p:nvPr/>
        </p:nvSpPr>
        <p:spPr>
          <a:xfrm>
            <a:off x="341915" y="789682"/>
            <a:ext cx="3520194" cy="800219"/>
          </a:xfrm>
          <a:prstGeom prst="rect">
            <a:avLst/>
          </a:prstGeom>
        </p:spPr>
        <p:txBody>
          <a:bodyPr wrap="none">
            <a:spAutoFit/>
          </a:bodyPr>
          <a:lstStyle/>
          <a:p>
            <a:endParaRPr lang="en-US" b="1" spc="-15" dirty="0">
              <a:solidFill>
                <a:schemeClr val="bg1"/>
              </a:solidFill>
              <a:latin typeface="Roboto"/>
            </a:endParaRPr>
          </a:p>
          <a:p>
            <a:r>
              <a:rPr lang="en-US" b="1" spc="-15" dirty="0">
                <a:solidFill>
                  <a:schemeClr val="bg1"/>
                </a:solidFill>
                <a:latin typeface="Roboto"/>
              </a:rPr>
              <a:t>		</a:t>
            </a:r>
            <a:r>
              <a:rPr lang="en-US" sz="2800" b="1" u="sng" spc="-15" dirty="0">
                <a:solidFill>
                  <a:schemeClr val="bg1"/>
                </a:solidFill>
                <a:latin typeface="Roboto"/>
              </a:rPr>
              <a:t>MODULE</a:t>
            </a:r>
            <a:r>
              <a:rPr lang="en-US" sz="2800" b="1" spc="-15" dirty="0">
                <a:solidFill>
                  <a:schemeClr val="bg1"/>
                </a:solidFill>
                <a:latin typeface="Roboto"/>
              </a:rPr>
              <a:t>  </a:t>
            </a:r>
            <a:r>
              <a:rPr lang="en-US" sz="2800" b="1" u="sng" spc="-15" dirty="0">
                <a:solidFill>
                  <a:schemeClr val="bg1"/>
                </a:solidFill>
                <a:latin typeface="Roboto"/>
              </a:rPr>
              <a:t>LIST</a:t>
            </a:r>
            <a:endParaRPr lang="en-IN" u="sng" dirty="0">
              <a:solidFill>
                <a:schemeClr val="bg1"/>
              </a:solidFill>
            </a:endParaRPr>
          </a:p>
        </p:txBody>
      </p:sp>
      <p:sp>
        <p:nvSpPr>
          <p:cNvPr id="6" name="Content Placeholder 5"/>
          <p:cNvSpPr>
            <a:spLocks noGrp="1"/>
          </p:cNvSpPr>
          <p:nvPr>
            <p:ph idx="1"/>
          </p:nvPr>
        </p:nvSpPr>
        <p:spPr>
          <a:xfrm>
            <a:off x="705394" y="2168433"/>
            <a:ext cx="10648406" cy="4008529"/>
          </a:xfrm>
        </p:spPr>
        <p:txBody>
          <a:bodyPr>
            <a:normAutofit fontScale="25000" lnSpcReduction="20000"/>
          </a:bodyPr>
          <a:lstStyle/>
          <a:p>
            <a:pPr marL="0" indent="0">
              <a:buNone/>
            </a:pPr>
            <a:r>
              <a:rPr lang="en-US" sz="11200" b="1" spc="-15" dirty="0">
                <a:solidFill>
                  <a:schemeClr val="tx1"/>
                </a:solidFill>
                <a:latin typeface="RobotoRegular"/>
              </a:rPr>
              <a:t>ADMINISTRATOR</a:t>
            </a:r>
          </a:p>
          <a:p>
            <a:pPr marL="712788" lvl="0" indent="363538">
              <a:lnSpc>
                <a:spcPct val="150000"/>
              </a:lnSpc>
              <a:buFont typeface="Wingdings" panose="05000000000000000000" pitchFamily="2" charset="2"/>
              <a:buChar char="Ø"/>
            </a:pPr>
            <a:r>
              <a:rPr lang="en-US" sz="6400" dirty="0">
                <a:solidFill>
                  <a:schemeClr val="tx1">
                    <a:lumMod val="65000"/>
                    <a:lumOff val="35000"/>
                  </a:schemeClr>
                </a:solidFill>
                <a:latin typeface="RobotoRegular"/>
              </a:rPr>
              <a:t>Login</a:t>
            </a:r>
            <a:endParaRPr lang="en-IN" sz="6400" dirty="0">
              <a:solidFill>
                <a:schemeClr val="tx1">
                  <a:lumMod val="65000"/>
                  <a:lumOff val="35000"/>
                </a:schemeClr>
              </a:solidFill>
              <a:latin typeface="RobotoRegular"/>
            </a:endParaRPr>
          </a:p>
          <a:p>
            <a:pPr marL="712788" lvl="0" indent="363538">
              <a:lnSpc>
                <a:spcPct val="150000"/>
              </a:lnSpc>
              <a:buFont typeface="Wingdings" panose="05000000000000000000" pitchFamily="2" charset="2"/>
              <a:buChar char="Ø"/>
            </a:pPr>
            <a:r>
              <a:rPr lang="en-US" sz="6400" dirty="0">
                <a:solidFill>
                  <a:schemeClr val="tx1">
                    <a:lumMod val="65000"/>
                    <a:lumOff val="35000"/>
                  </a:schemeClr>
                </a:solidFill>
                <a:latin typeface="RobotoRegular"/>
              </a:rPr>
              <a:t>Add Member</a:t>
            </a:r>
            <a:endParaRPr lang="en-IN" sz="6400" dirty="0">
              <a:solidFill>
                <a:schemeClr val="tx1">
                  <a:lumMod val="65000"/>
                  <a:lumOff val="35000"/>
                </a:schemeClr>
              </a:solidFill>
              <a:latin typeface="RobotoRegular"/>
            </a:endParaRPr>
          </a:p>
          <a:p>
            <a:pPr marL="712788" lvl="0" indent="363538">
              <a:lnSpc>
                <a:spcPct val="150000"/>
              </a:lnSpc>
              <a:buFont typeface="Wingdings" panose="05000000000000000000" pitchFamily="2" charset="2"/>
              <a:buChar char="Ø"/>
            </a:pPr>
            <a:r>
              <a:rPr lang="en-US" sz="6400" dirty="0">
                <a:solidFill>
                  <a:schemeClr val="tx1">
                    <a:lumMod val="65000"/>
                    <a:lumOff val="35000"/>
                  </a:schemeClr>
                </a:solidFill>
                <a:latin typeface="RobotoRegular"/>
              </a:rPr>
              <a:t>Update/Delete Members</a:t>
            </a:r>
            <a:endParaRPr lang="en-IN" sz="6400" dirty="0">
              <a:solidFill>
                <a:schemeClr val="tx1">
                  <a:lumMod val="65000"/>
                  <a:lumOff val="35000"/>
                </a:schemeClr>
              </a:solidFill>
              <a:latin typeface="RobotoRegular"/>
            </a:endParaRPr>
          </a:p>
          <a:p>
            <a:pPr marL="712788" lvl="0" indent="363538">
              <a:lnSpc>
                <a:spcPct val="150000"/>
              </a:lnSpc>
              <a:buFont typeface="Wingdings" panose="05000000000000000000" pitchFamily="2" charset="2"/>
              <a:buChar char="Ø"/>
            </a:pPr>
            <a:r>
              <a:rPr lang="en-US" sz="6400" dirty="0">
                <a:solidFill>
                  <a:schemeClr val="tx1">
                    <a:lumMod val="65000"/>
                    <a:lumOff val="35000"/>
                  </a:schemeClr>
                </a:solidFill>
                <a:latin typeface="RobotoRegular"/>
              </a:rPr>
              <a:t>Create Bills </a:t>
            </a:r>
            <a:endParaRPr lang="en-IN" sz="6400" dirty="0">
              <a:solidFill>
                <a:schemeClr val="tx1">
                  <a:lumMod val="65000"/>
                  <a:lumOff val="35000"/>
                </a:schemeClr>
              </a:solidFill>
              <a:latin typeface="RobotoRegular"/>
            </a:endParaRPr>
          </a:p>
          <a:p>
            <a:pPr marL="712788" lvl="0" indent="363538">
              <a:lnSpc>
                <a:spcPct val="150000"/>
              </a:lnSpc>
              <a:buFont typeface="Wingdings" panose="05000000000000000000" pitchFamily="2" charset="2"/>
              <a:buChar char="Ø"/>
            </a:pPr>
            <a:r>
              <a:rPr lang="en-US" sz="6400" dirty="0">
                <a:solidFill>
                  <a:schemeClr val="tx1">
                    <a:lumMod val="65000"/>
                    <a:lumOff val="35000"/>
                  </a:schemeClr>
                </a:solidFill>
                <a:latin typeface="RobotoRegular"/>
              </a:rPr>
              <a:t>Assign Fee Package</a:t>
            </a:r>
            <a:endParaRPr lang="en-IN" sz="6400" dirty="0">
              <a:solidFill>
                <a:schemeClr val="tx1">
                  <a:lumMod val="65000"/>
                  <a:lumOff val="35000"/>
                </a:schemeClr>
              </a:solidFill>
              <a:latin typeface="RobotoRegular"/>
            </a:endParaRPr>
          </a:p>
          <a:p>
            <a:pPr marL="712788" lvl="0" indent="363538">
              <a:lnSpc>
                <a:spcPct val="150000"/>
              </a:lnSpc>
              <a:buFont typeface="Wingdings" panose="05000000000000000000" pitchFamily="2" charset="2"/>
              <a:buChar char="Ø"/>
            </a:pPr>
            <a:r>
              <a:rPr lang="en-US" sz="6400" dirty="0">
                <a:solidFill>
                  <a:schemeClr val="tx1">
                    <a:lumMod val="65000"/>
                    <a:lumOff val="35000"/>
                  </a:schemeClr>
                </a:solidFill>
                <a:latin typeface="RobotoRegular"/>
              </a:rPr>
              <a:t>Assign Notification for monthly </a:t>
            </a:r>
            <a:endParaRPr lang="en-IN" sz="6400" dirty="0">
              <a:solidFill>
                <a:schemeClr val="tx1">
                  <a:lumMod val="65000"/>
                  <a:lumOff val="35000"/>
                </a:schemeClr>
              </a:solidFill>
              <a:latin typeface="RobotoRegular"/>
            </a:endParaRPr>
          </a:p>
          <a:p>
            <a:pPr marL="712788" lvl="0" indent="363538">
              <a:lnSpc>
                <a:spcPct val="150000"/>
              </a:lnSpc>
              <a:buFont typeface="Wingdings" panose="05000000000000000000" pitchFamily="2" charset="2"/>
              <a:buChar char="Ø"/>
            </a:pPr>
            <a:r>
              <a:rPr lang="en-US" sz="6400" dirty="0">
                <a:solidFill>
                  <a:schemeClr val="tx1">
                    <a:lumMod val="65000"/>
                    <a:lumOff val="35000"/>
                  </a:schemeClr>
                </a:solidFill>
                <a:latin typeface="RobotoRegular"/>
              </a:rPr>
              <a:t>Report export </a:t>
            </a:r>
            <a:endParaRPr lang="en-IN" sz="6400" dirty="0">
              <a:solidFill>
                <a:schemeClr val="tx1">
                  <a:lumMod val="65000"/>
                  <a:lumOff val="35000"/>
                </a:schemeClr>
              </a:solidFill>
              <a:latin typeface="RobotoRegular"/>
            </a:endParaRPr>
          </a:p>
          <a:p>
            <a:pPr marL="712788" lvl="0" indent="363538">
              <a:lnSpc>
                <a:spcPct val="150000"/>
              </a:lnSpc>
              <a:buFont typeface="Wingdings" panose="05000000000000000000" pitchFamily="2" charset="2"/>
              <a:buChar char="Ø"/>
            </a:pPr>
            <a:r>
              <a:rPr lang="en-US" sz="6400" dirty="0">
                <a:solidFill>
                  <a:schemeClr val="tx1">
                    <a:lumMod val="65000"/>
                    <a:lumOff val="35000"/>
                  </a:schemeClr>
                </a:solidFill>
                <a:latin typeface="RobotoRegular"/>
              </a:rPr>
              <a:t>Supplement store</a:t>
            </a:r>
            <a:endParaRPr lang="en-IN" sz="6400" dirty="0">
              <a:solidFill>
                <a:schemeClr val="tx1">
                  <a:lumMod val="65000"/>
                  <a:lumOff val="35000"/>
                </a:schemeClr>
              </a:solidFill>
              <a:latin typeface="RobotoRegular"/>
            </a:endParaRPr>
          </a:p>
          <a:p>
            <a:pPr marL="712788" lvl="0" indent="363538">
              <a:lnSpc>
                <a:spcPct val="150000"/>
              </a:lnSpc>
              <a:buFont typeface="Wingdings" panose="05000000000000000000" pitchFamily="2" charset="2"/>
              <a:buChar char="Ø"/>
            </a:pPr>
            <a:r>
              <a:rPr lang="en-US" sz="6400" dirty="0">
                <a:solidFill>
                  <a:schemeClr val="tx1">
                    <a:lumMod val="65000"/>
                    <a:lumOff val="35000"/>
                  </a:schemeClr>
                </a:solidFill>
                <a:latin typeface="RobotoRegular"/>
              </a:rPr>
              <a:t>Diet Details </a:t>
            </a:r>
            <a:endParaRPr lang="en-IN" sz="6400" dirty="0">
              <a:solidFill>
                <a:schemeClr val="tx1">
                  <a:lumMod val="65000"/>
                  <a:lumOff val="35000"/>
                </a:schemeClr>
              </a:solidFill>
              <a:latin typeface="RobotoRegular"/>
            </a:endParaRPr>
          </a:p>
          <a:p>
            <a:pPr marL="0" indent="0">
              <a:buNone/>
            </a:pPr>
            <a:endParaRPr lang="en-IN" sz="1600" dirty="0">
              <a:latin typeface="RobotoRegular"/>
            </a:endParaRPr>
          </a:p>
          <a:p>
            <a:endParaRPr lang="en-IN" dirty="0"/>
          </a:p>
        </p:txBody>
      </p:sp>
    </p:spTree>
    <p:extLst>
      <p:ext uri="{BB962C8B-B14F-4D97-AF65-F5344CB8AC3E}">
        <p14:creationId xmlns:p14="http://schemas.microsoft.com/office/powerpoint/2010/main" val="3755796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3" name="Rectangle 2"/>
          <p:cNvSpPr/>
          <p:nvPr/>
        </p:nvSpPr>
        <p:spPr>
          <a:xfrm>
            <a:off x="883092" y="563099"/>
            <a:ext cx="2651367" cy="646331"/>
          </a:xfrm>
          <a:prstGeom prst="rect">
            <a:avLst/>
          </a:prstGeom>
        </p:spPr>
        <p:txBody>
          <a:bodyPr wrap="none">
            <a:spAutoFit/>
          </a:bodyPr>
          <a:lstStyle/>
          <a:p>
            <a:endParaRPr lang="en-US" b="1" spc="-15" dirty="0">
              <a:latin typeface="Roboto"/>
            </a:endParaRPr>
          </a:p>
          <a:p>
            <a:r>
              <a:rPr lang="en-US" b="1" spc="-15" dirty="0">
                <a:latin typeface="Roboto"/>
              </a:rPr>
              <a:t>		MODULE LIST</a:t>
            </a:r>
            <a:endParaRPr lang="en-IN" dirty="0"/>
          </a:p>
        </p:txBody>
      </p:sp>
      <p:sp>
        <p:nvSpPr>
          <p:cNvPr id="5" name="Rectangle 4"/>
          <p:cNvSpPr/>
          <p:nvPr/>
        </p:nvSpPr>
        <p:spPr>
          <a:xfrm>
            <a:off x="883092" y="1106252"/>
            <a:ext cx="1279838" cy="646331"/>
          </a:xfrm>
          <a:prstGeom prst="rect">
            <a:avLst/>
          </a:prstGeom>
        </p:spPr>
        <p:txBody>
          <a:bodyPr wrap="none">
            <a:spAutoFit/>
          </a:bodyPr>
          <a:lstStyle/>
          <a:p>
            <a:r>
              <a:rPr lang="en-US" b="1" spc="-15" dirty="0">
                <a:latin typeface="Roboto"/>
              </a:rPr>
              <a:t>	</a:t>
            </a:r>
          </a:p>
          <a:p>
            <a:r>
              <a:rPr lang="en-US" b="1" spc="-15" dirty="0">
                <a:latin typeface="Roboto"/>
              </a:rPr>
              <a:t>	USER</a:t>
            </a:r>
            <a:endParaRPr lang="en-IN" dirty="0"/>
          </a:p>
        </p:txBody>
      </p:sp>
      <p:sp>
        <p:nvSpPr>
          <p:cNvPr id="6" name="Rectangle 5"/>
          <p:cNvSpPr/>
          <p:nvPr/>
        </p:nvSpPr>
        <p:spPr>
          <a:xfrm>
            <a:off x="1300887" y="1736330"/>
            <a:ext cx="6096000" cy="3426579"/>
          </a:xfrm>
          <a:prstGeom prst="rect">
            <a:avLst/>
          </a:prstGeom>
        </p:spPr>
        <p:txBody>
          <a:bodyPr>
            <a:spAutoFit/>
          </a:bodyPr>
          <a:lstStyle/>
          <a:p>
            <a:pPr marL="342900" lvl="0" indent="-342900">
              <a:lnSpc>
                <a:spcPct val="150000"/>
              </a:lnSpc>
              <a:spcAft>
                <a:spcPts val="0"/>
              </a:spcAft>
              <a:buFont typeface="Wingdings" panose="05000000000000000000" pitchFamily="2" charset="2"/>
              <a:buChar char="Ø"/>
            </a:pPr>
            <a:r>
              <a:rPr lang="en-US" sz="2000" dirty="0">
                <a:solidFill>
                  <a:schemeClr val="tx1">
                    <a:lumMod val="65000"/>
                    <a:lumOff val="35000"/>
                  </a:schemeClr>
                </a:solidFill>
                <a:latin typeface="RobotoRegular"/>
                <a:ea typeface="Calibri" panose="020F0502020204030204" pitchFamily="34" charset="0"/>
                <a:cs typeface="Times New Roman" panose="02020603050405020304" pitchFamily="18" charset="0"/>
              </a:rPr>
              <a:t>Login </a:t>
            </a:r>
            <a:endParaRPr lang="en-IN" sz="2000" dirty="0">
              <a:solidFill>
                <a:schemeClr val="tx1">
                  <a:lumMod val="65000"/>
                  <a:lumOff val="35000"/>
                </a:schemeClr>
              </a:solidFill>
              <a:latin typeface="RobotoRegular"/>
              <a:ea typeface="Calibri" panose="020F0502020204030204" pitchFamily="34" charset="0"/>
              <a:cs typeface="Times New Roman" panose="02020603050405020304" pitchFamily="18" charset="0"/>
            </a:endParaRPr>
          </a:p>
          <a:p>
            <a:pPr marL="342900" lvl="0" indent="-342900">
              <a:lnSpc>
                <a:spcPct val="200000"/>
              </a:lnSpc>
              <a:spcAft>
                <a:spcPts val="0"/>
              </a:spcAft>
              <a:buFont typeface="Wingdings" panose="05000000000000000000" pitchFamily="2" charset="2"/>
              <a:buChar char="Ø"/>
            </a:pPr>
            <a:r>
              <a:rPr lang="en-US" sz="2000" dirty="0">
                <a:solidFill>
                  <a:schemeClr val="tx1">
                    <a:lumMod val="65000"/>
                    <a:lumOff val="35000"/>
                  </a:schemeClr>
                </a:solidFill>
                <a:latin typeface="RobotoRegular"/>
                <a:ea typeface="Calibri" panose="020F0502020204030204" pitchFamily="34" charset="0"/>
                <a:cs typeface="Times New Roman" panose="02020603050405020304" pitchFamily="18" charset="0"/>
              </a:rPr>
              <a:t>View Bill Receipts</a:t>
            </a:r>
            <a:endParaRPr lang="en-IN" sz="2000" dirty="0">
              <a:solidFill>
                <a:schemeClr val="tx1">
                  <a:lumMod val="65000"/>
                  <a:lumOff val="35000"/>
                </a:schemeClr>
              </a:solidFill>
              <a:latin typeface="RobotoRegular"/>
              <a:ea typeface="Calibri" panose="020F0502020204030204" pitchFamily="34" charset="0"/>
              <a:cs typeface="Times New Roman" panose="02020603050405020304" pitchFamily="18" charset="0"/>
            </a:endParaRPr>
          </a:p>
          <a:p>
            <a:pPr marL="342900" lvl="0" indent="-342900">
              <a:lnSpc>
                <a:spcPct val="200000"/>
              </a:lnSpc>
              <a:spcAft>
                <a:spcPts val="800"/>
              </a:spcAft>
              <a:buFont typeface="Wingdings" panose="05000000000000000000" pitchFamily="2" charset="2"/>
              <a:buChar char="Ø"/>
            </a:pPr>
            <a:r>
              <a:rPr lang="en-US" sz="2000" dirty="0">
                <a:solidFill>
                  <a:schemeClr val="tx1">
                    <a:lumMod val="65000"/>
                    <a:lumOff val="35000"/>
                  </a:schemeClr>
                </a:solidFill>
                <a:latin typeface="RobotoRegular"/>
                <a:ea typeface="Calibri" panose="020F0502020204030204" pitchFamily="34" charset="0"/>
                <a:cs typeface="Times New Roman" panose="02020603050405020304" pitchFamily="18" charset="0"/>
              </a:rPr>
              <a:t>View bill notification</a:t>
            </a:r>
          </a:p>
          <a:p>
            <a:pPr marL="342900" lvl="0" indent="-342900">
              <a:lnSpc>
                <a:spcPct val="150000"/>
              </a:lnSpc>
              <a:spcAft>
                <a:spcPts val="800"/>
              </a:spcAft>
              <a:buFont typeface="Wingdings" panose="05000000000000000000" pitchFamily="2" charset="2"/>
              <a:buChar char="Ø"/>
            </a:pPr>
            <a:r>
              <a:rPr lang="en-US" sz="2000" dirty="0">
                <a:solidFill>
                  <a:schemeClr val="tx1">
                    <a:lumMod val="65000"/>
                    <a:lumOff val="35000"/>
                  </a:schemeClr>
                </a:solidFill>
                <a:latin typeface="RobotoRegular"/>
                <a:ea typeface="Calibri" panose="020F0502020204030204" pitchFamily="34" charset="0"/>
                <a:cs typeface="Times New Roman" panose="02020603050405020304" pitchFamily="18" charset="0"/>
              </a:rPr>
              <a:t>View diet</a:t>
            </a:r>
          </a:p>
          <a:p>
            <a:pPr marL="342900" lvl="0" indent="-342900">
              <a:lnSpc>
                <a:spcPct val="150000"/>
              </a:lnSpc>
              <a:spcAft>
                <a:spcPts val="800"/>
              </a:spcAft>
              <a:buFont typeface="Wingdings" panose="05000000000000000000" pitchFamily="2" charset="2"/>
              <a:buChar char="Ø"/>
            </a:pPr>
            <a:r>
              <a:rPr lang="en-US" sz="2000" dirty="0">
                <a:solidFill>
                  <a:schemeClr val="tx1">
                    <a:lumMod val="65000"/>
                    <a:lumOff val="35000"/>
                  </a:schemeClr>
                </a:solidFill>
                <a:latin typeface="RobotoRegular"/>
                <a:ea typeface="Calibri" panose="020F0502020204030204" pitchFamily="34" charset="0"/>
                <a:cs typeface="Times New Roman" panose="02020603050405020304" pitchFamily="18" charset="0"/>
              </a:rPr>
              <a:t>View attendance </a:t>
            </a:r>
          </a:p>
          <a:p>
            <a:pPr marL="342900" lvl="0" indent="-342900">
              <a:lnSpc>
                <a:spcPct val="150000"/>
              </a:lnSpc>
              <a:spcAft>
                <a:spcPts val="800"/>
              </a:spcAft>
              <a:buFont typeface="Wingdings" panose="05000000000000000000" pitchFamily="2" charset="2"/>
              <a:buChar char="Ø"/>
            </a:pPr>
            <a:r>
              <a:rPr lang="en-US" sz="2000" dirty="0">
                <a:solidFill>
                  <a:schemeClr val="tx1">
                    <a:lumMod val="65000"/>
                    <a:lumOff val="35000"/>
                  </a:schemeClr>
                </a:solidFill>
                <a:latin typeface="RobotoRegular"/>
                <a:ea typeface="Calibri" panose="020F0502020204030204" pitchFamily="34" charset="0"/>
                <a:cs typeface="Times New Roman" panose="02020603050405020304" pitchFamily="18" charset="0"/>
              </a:rPr>
              <a:t>View schedule </a:t>
            </a:r>
            <a:endParaRPr lang="en-IN" sz="2000" dirty="0">
              <a:solidFill>
                <a:schemeClr val="tx1">
                  <a:lumMod val="65000"/>
                  <a:lumOff val="35000"/>
                </a:schemeClr>
              </a:solidFill>
              <a:effectLst/>
              <a:latin typeface="RobotoRegular"/>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04087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3" name="Rectangle 2"/>
          <p:cNvSpPr/>
          <p:nvPr/>
        </p:nvSpPr>
        <p:spPr>
          <a:xfrm>
            <a:off x="1081441" y="476174"/>
            <a:ext cx="2843727" cy="646331"/>
          </a:xfrm>
          <a:prstGeom prst="rect">
            <a:avLst/>
          </a:prstGeom>
        </p:spPr>
        <p:txBody>
          <a:bodyPr wrap="none">
            <a:spAutoFit/>
          </a:bodyPr>
          <a:lstStyle/>
          <a:p>
            <a:endParaRPr lang="en-US" b="1" spc="-15" dirty="0">
              <a:solidFill>
                <a:schemeClr val="bg1"/>
              </a:solidFill>
              <a:latin typeface="Roboto"/>
            </a:endParaRPr>
          </a:p>
          <a:p>
            <a:r>
              <a:rPr lang="en-US" b="1" spc="-15" dirty="0">
                <a:solidFill>
                  <a:schemeClr val="bg1"/>
                </a:solidFill>
                <a:latin typeface="Roboto"/>
              </a:rPr>
              <a:t>		SCREENSHOTS</a:t>
            </a:r>
            <a:endParaRPr lang="en-IN" dirty="0">
              <a:solidFill>
                <a:schemeClr val="bg1"/>
              </a:solidFill>
            </a:endParaRPr>
          </a:p>
        </p:txBody>
      </p:sp>
      <p:pic>
        <p:nvPicPr>
          <p:cNvPr id="7" name="Picture 6" descr="C:\xampp\htdocs\projects\gym\Doc\Screenshot\1.PNG"/>
          <p:cNvPicPr/>
          <p:nvPr/>
        </p:nvPicPr>
        <p:blipFill>
          <a:blip r:embed="rId2">
            <a:extLst>
              <a:ext uri="{28A0092B-C50C-407E-A947-70E740481C1C}">
                <a14:useLocalDpi xmlns:a14="http://schemas.microsoft.com/office/drawing/2010/main" val="0"/>
              </a:ext>
            </a:extLst>
          </a:blip>
          <a:srcRect/>
          <a:stretch>
            <a:fillRect/>
          </a:stretch>
        </p:blipFill>
        <p:spPr bwMode="auto">
          <a:xfrm>
            <a:off x="1927811" y="1149531"/>
            <a:ext cx="3905250" cy="5483510"/>
          </a:xfrm>
          <a:prstGeom prst="rect">
            <a:avLst/>
          </a:prstGeom>
          <a:noFill/>
          <a:ln>
            <a:noFill/>
          </a:ln>
        </p:spPr>
      </p:pic>
      <p:pic>
        <p:nvPicPr>
          <p:cNvPr id="8" name="Picture 7" descr="C:\xampp\htdocs\projects\gym\Doc\Screenshot\2.PNG"/>
          <p:cNvPicPr/>
          <p:nvPr/>
        </p:nvPicPr>
        <p:blipFill>
          <a:blip r:embed="rId3">
            <a:extLst>
              <a:ext uri="{28A0092B-C50C-407E-A947-70E740481C1C}">
                <a14:useLocalDpi xmlns:a14="http://schemas.microsoft.com/office/drawing/2010/main" val="0"/>
              </a:ext>
            </a:extLst>
          </a:blip>
          <a:srcRect/>
          <a:stretch>
            <a:fillRect/>
          </a:stretch>
        </p:blipFill>
        <p:spPr bwMode="auto">
          <a:xfrm>
            <a:off x="6859399" y="1159897"/>
            <a:ext cx="4099954" cy="5483510"/>
          </a:xfrm>
          <a:prstGeom prst="rect">
            <a:avLst/>
          </a:prstGeom>
          <a:noFill/>
          <a:ln>
            <a:noFill/>
          </a:ln>
        </p:spPr>
      </p:pic>
    </p:spTree>
    <p:extLst>
      <p:ext uri="{BB962C8B-B14F-4D97-AF65-F5344CB8AC3E}">
        <p14:creationId xmlns:p14="http://schemas.microsoft.com/office/powerpoint/2010/main" val="1644781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C:\xampp\htdocs\projects\gym\Doc\Screenshot\5.PNG"/>
          <p:cNvPicPr/>
          <p:nvPr/>
        </p:nvPicPr>
        <p:blipFill>
          <a:blip r:embed="rId2">
            <a:extLst>
              <a:ext uri="{28A0092B-C50C-407E-A947-70E740481C1C}">
                <a14:useLocalDpi xmlns:a14="http://schemas.microsoft.com/office/drawing/2010/main" val="0"/>
              </a:ext>
            </a:extLst>
          </a:blip>
          <a:srcRect/>
          <a:stretch>
            <a:fillRect/>
          </a:stretch>
        </p:blipFill>
        <p:spPr bwMode="auto">
          <a:xfrm>
            <a:off x="1653988" y="836023"/>
            <a:ext cx="3962400" cy="5517152"/>
          </a:xfrm>
          <a:prstGeom prst="rect">
            <a:avLst/>
          </a:prstGeom>
          <a:noFill/>
          <a:ln>
            <a:noFill/>
          </a:ln>
        </p:spPr>
      </p:pic>
      <p:pic>
        <p:nvPicPr>
          <p:cNvPr id="5" name="Picture 4" descr="C:\xampp\htdocs\projects\gym\Doc\Screenshot\7.PNG"/>
          <p:cNvPicPr/>
          <p:nvPr/>
        </p:nvPicPr>
        <p:blipFill>
          <a:blip r:embed="rId3">
            <a:extLst>
              <a:ext uri="{28A0092B-C50C-407E-A947-70E740481C1C}">
                <a14:useLocalDpi xmlns:a14="http://schemas.microsoft.com/office/drawing/2010/main" val="0"/>
              </a:ext>
            </a:extLst>
          </a:blip>
          <a:srcRect/>
          <a:stretch>
            <a:fillRect/>
          </a:stretch>
        </p:blipFill>
        <p:spPr bwMode="auto">
          <a:xfrm>
            <a:off x="6835028" y="836023"/>
            <a:ext cx="3981450" cy="5431427"/>
          </a:xfrm>
          <a:prstGeom prst="rect">
            <a:avLst/>
          </a:prstGeom>
          <a:noFill/>
          <a:ln>
            <a:noFill/>
          </a:ln>
        </p:spPr>
      </p:pic>
    </p:spTree>
    <p:extLst>
      <p:ext uri="{BB962C8B-B14F-4D97-AF65-F5344CB8AC3E}">
        <p14:creationId xmlns:p14="http://schemas.microsoft.com/office/powerpoint/2010/main" val="1219614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3" name="Rectangle 2"/>
          <p:cNvSpPr/>
          <p:nvPr/>
        </p:nvSpPr>
        <p:spPr>
          <a:xfrm>
            <a:off x="105507" y="798391"/>
            <a:ext cx="3837269" cy="800219"/>
          </a:xfrm>
          <a:prstGeom prst="rect">
            <a:avLst/>
          </a:prstGeom>
        </p:spPr>
        <p:txBody>
          <a:bodyPr wrap="none">
            <a:spAutoFit/>
          </a:bodyPr>
          <a:lstStyle/>
          <a:p>
            <a:endParaRPr lang="en-US" b="1" spc="-15" dirty="0">
              <a:solidFill>
                <a:schemeClr val="bg1"/>
              </a:solidFill>
              <a:latin typeface="Roboto"/>
            </a:endParaRPr>
          </a:p>
          <a:p>
            <a:r>
              <a:rPr lang="en-US" b="1" spc="-15" dirty="0">
                <a:solidFill>
                  <a:schemeClr val="bg1"/>
                </a:solidFill>
                <a:latin typeface="Roboto"/>
              </a:rPr>
              <a:t>		</a:t>
            </a:r>
            <a:r>
              <a:rPr lang="en-IN" sz="2800" b="1" u="sng" spc="-15" dirty="0">
                <a:solidFill>
                  <a:schemeClr val="bg1"/>
                </a:solidFill>
                <a:latin typeface="Roboto"/>
              </a:rPr>
              <a:t>CONCLUSIONS</a:t>
            </a:r>
            <a:r>
              <a:rPr lang="en-IN" sz="2800" b="1" spc="-15" dirty="0">
                <a:solidFill>
                  <a:schemeClr val="bg1"/>
                </a:solidFill>
                <a:latin typeface="Roboto"/>
              </a:rPr>
              <a:t> </a:t>
            </a:r>
            <a:endParaRPr lang="en-IN" sz="2800" dirty="0">
              <a:solidFill>
                <a:schemeClr val="bg1"/>
              </a:solidFill>
            </a:endParaRPr>
          </a:p>
        </p:txBody>
      </p:sp>
      <p:sp>
        <p:nvSpPr>
          <p:cNvPr id="8" name="Content Placeholder 7"/>
          <p:cNvSpPr>
            <a:spLocks noGrp="1"/>
          </p:cNvSpPr>
          <p:nvPr>
            <p:ph idx="1"/>
          </p:nvPr>
        </p:nvSpPr>
        <p:spPr>
          <a:xfrm>
            <a:off x="957696" y="1802674"/>
            <a:ext cx="10515600" cy="4517444"/>
          </a:xfrm>
        </p:spPr>
        <p:txBody>
          <a:bodyPr>
            <a:normAutofit lnSpcReduction="10000"/>
          </a:bodyPr>
          <a:lstStyle/>
          <a:p>
            <a:pPr algn="just">
              <a:lnSpc>
                <a:spcPct val="150000"/>
              </a:lnSpc>
              <a:buFont typeface="Wingdings" panose="05000000000000000000" pitchFamily="2" charset="2"/>
              <a:buChar char="Ø"/>
            </a:pPr>
            <a:r>
              <a:rPr lang="en-US" sz="1600" dirty="0">
                <a:solidFill>
                  <a:schemeClr val="tx1">
                    <a:lumMod val="65000"/>
                    <a:lumOff val="35000"/>
                  </a:schemeClr>
                </a:solidFill>
                <a:latin typeface="RobotoRegular"/>
              </a:rPr>
              <a:t>The “GYM MANAGEMENT SYSTEM” is successfully designed and developed to fulfilling the necessary requirements, as identified in the requirements analysis phase, such as the system is very much user friendly, form level validation and field level validation are performing very efficiently. </a:t>
            </a:r>
          </a:p>
          <a:p>
            <a:pPr algn="just">
              <a:lnSpc>
                <a:spcPct val="150000"/>
              </a:lnSpc>
              <a:buFont typeface="Wingdings" panose="05000000000000000000" pitchFamily="2" charset="2"/>
              <a:buChar char="Ø"/>
            </a:pPr>
            <a:r>
              <a:rPr lang="en-US" sz="1600" dirty="0">
                <a:solidFill>
                  <a:schemeClr val="tx1">
                    <a:lumMod val="65000"/>
                    <a:lumOff val="35000"/>
                  </a:schemeClr>
                </a:solidFill>
                <a:latin typeface="RobotoRegular"/>
              </a:rPr>
              <a:t>The new computerized system was found to be much faster and reliable and user friendly then the existing system, the system has been designed and developed step by step and tested successfully.</a:t>
            </a:r>
          </a:p>
          <a:p>
            <a:pPr algn="just">
              <a:lnSpc>
                <a:spcPct val="150000"/>
              </a:lnSpc>
              <a:buFont typeface="Wingdings" panose="05000000000000000000" pitchFamily="2" charset="2"/>
              <a:buChar char="Ø"/>
            </a:pPr>
            <a:r>
              <a:rPr lang="en-US" sz="1600" dirty="0">
                <a:solidFill>
                  <a:schemeClr val="tx1">
                    <a:lumMod val="65000"/>
                    <a:lumOff val="35000"/>
                  </a:schemeClr>
                </a:solidFill>
                <a:latin typeface="RobotoRegular"/>
              </a:rPr>
              <a:t> It eliminates the human error that are likely to creep in the kind of working in which a bulk quantity of data and calculations as to be processed. </a:t>
            </a:r>
          </a:p>
          <a:p>
            <a:pPr algn="just">
              <a:lnSpc>
                <a:spcPct val="150000"/>
              </a:lnSpc>
              <a:buFont typeface="Wingdings" panose="05000000000000000000" pitchFamily="2" charset="2"/>
              <a:buChar char="Ø"/>
            </a:pPr>
            <a:r>
              <a:rPr lang="en-US" sz="1600" dirty="0">
                <a:solidFill>
                  <a:schemeClr val="tx1">
                    <a:lumMod val="65000"/>
                    <a:lumOff val="35000"/>
                  </a:schemeClr>
                </a:solidFill>
                <a:latin typeface="RobotoRegular"/>
              </a:rPr>
              <a:t>The system results in quick retrieval of information that is very vital for the progress any organization. Cost is minimized in case of stationary. </a:t>
            </a:r>
          </a:p>
          <a:p>
            <a:pPr algn="just">
              <a:lnSpc>
                <a:spcPct val="150000"/>
              </a:lnSpc>
              <a:buFont typeface="Wingdings" panose="05000000000000000000" pitchFamily="2" charset="2"/>
              <a:buChar char="Ø"/>
            </a:pPr>
            <a:r>
              <a:rPr lang="en-US" sz="1600" dirty="0">
                <a:solidFill>
                  <a:schemeClr val="tx1">
                    <a:lumMod val="65000"/>
                    <a:lumOff val="35000"/>
                  </a:schemeClr>
                </a:solidFill>
                <a:latin typeface="RobotoRegular"/>
              </a:rPr>
              <a:t> Burden of manual work is reduced as whenever transaction takes place, there is a no need to record it in many places manually.</a:t>
            </a:r>
            <a:endParaRPr lang="en-IN" sz="1600" dirty="0">
              <a:solidFill>
                <a:schemeClr val="tx1">
                  <a:lumMod val="65000"/>
                  <a:lumOff val="35000"/>
                </a:schemeClr>
              </a:solidFill>
              <a:latin typeface="RobotoRegular"/>
            </a:endParaRPr>
          </a:p>
        </p:txBody>
      </p:sp>
    </p:spTree>
    <p:extLst>
      <p:ext uri="{BB962C8B-B14F-4D97-AF65-F5344CB8AC3E}">
        <p14:creationId xmlns:p14="http://schemas.microsoft.com/office/powerpoint/2010/main" val="3418558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77B3F-A9F8-C700-AE61-3ADA4B8B0708}"/>
              </a:ext>
            </a:extLst>
          </p:cNvPr>
          <p:cNvSpPr>
            <a:spLocks noGrp="1"/>
          </p:cNvSpPr>
          <p:nvPr>
            <p:ph type="title"/>
          </p:nvPr>
        </p:nvSpPr>
        <p:spPr>
          <a:xfrm>
            <a:off x="975359" y="1088570"/>
            <a:ext cx="9649685" cy="714103"/>
          </a:xfrm>
        </p:spPr>
        <p:txBody>
          <a:bodyPr/>
          <a:lstStyle/>
          <a:p>
            <a:pPr algn="ctr"/>
            <a:r>
              <a:rPr lang="en-IN" b="1" dirty="0"/>
              <a:t>	Project analysis by Simran Tanti</a:t>
            </a:r>
          </a:p>
        </p:txBody>
      </p:sp>
      <p:sp>
        <p:nvSpPr>
          <p:cNvPr id="4" name="TextBox 3">
            <a:extLst>
              <a:ext uri="{FF2B5EF4-FFF2-40B4-BE49-F238E27FC236}">
                <a16:creationId xmlns:a16="http://schemas.microsoft.com/office/drawing/2014/main" id="{BDD782F8-FF56-4696-1761-B31224E647C7}"/>
              </a:ext>
            </a:extLst>
          </p:cNvPr>
          <p:cNvSpPr txBox="1"/>
          <p:nvPr/>
        </p:nvSpPr>
        <p:spPr>
          <a:xfrm>
            <a:off x="618309" y="2554014"/>
            <a:ext cx="8525691" cy="2369880"/>
          </a:xfrm>
          <a:prstGeom prst="rect">
            <a:avLst/>
          </a:prstGeom>
          <a:noFill/>
        </p:spPr>
        <p:txBody>
          <a:bodyPr wrap="square">
            <a:spAutoFit/>
          </a:bodyPr>
          <a:lstStyle/>
          <a:p>
            <a:r>
              <a:rPr lang="en-US" sz="2800" dirty="0"/>
              <a:t>&gt; Cafe management</a:t>
            </a:r>
          </a:p>
          <a:p>
            <a:r>
              <a:rPr lang="en-US" sz="2800" dirty="0"/>
              <a:t>&gt; Hospital management</a:t>
            </a:r>
          </a:p>
          <a:p>
            <a:r>
              <a:rPr lang="en-US" sz="2800" dirty="0"/>
              <a:t>&gt; Photo editing</a:t>
            </a:r>
          </a:p>
          <a:p>
            <a:r>
              <a:rPr lang="en-US" sz="2800" dirty="0"/>
              <a:t>&gt; Payment app</a:t>
            </a:r>
          </a:p>
          <a:p>
            <a:br>
              <a:rPr lang="en-US" dirty="0"/>
            </a:br>
            <a:endParaRPr lang="en-IN" dirty="0"/>
          </a:p>
        </p:txBody>
      </p:sp>
    </p:spTree>
    <p:extLst>
      <p:ext uri="{BB962C8B-B14F-4D97-AF65-F5344CB8AC3E}">
        <p14:creationId xmlns:p14="http://schemas.microsoft.com/office/powerpoint/2010/main" val="334897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4B75D4-7292-1B61-6A8F-012220F30F96}"/>
              </a:ext>
            </a:extLst>
          </p:cNvPr>
          <p:cNvSpPr>
            <a:spLocks noGrp="1"/>
          </p:cNvSpPr>
          <p:nvPr>
            <p:ph type="title"/>
          </p:nvPr>
        </p:nvSpPr>
        <p:spPr>
          <a:xfrm>
            <a:off x="748936" y="1210491"/>
            <a:ext cx="9728063" cy="600892"/>
          </a:xfrm>
        </p:spPr>
        <p:txBody>
          <a:bodyPr/>
          <a:lstStyle/>
          <a:p>
            <a:pPr algn="ctr"/>
            <a:r>
              <a:rPr lang="en-IN" b="1" dirty="0"/>
              <a:t>	Project analysis by Dharvi Kotak </a:t>
            </a:r>
          </a:p>
        </p:txBody>
      </p:sp>
      <p:sp>
        <p:nvSpPr>
          <p:cNvPr id="6" name="TextBox 5">
            <a:extLst>
              <a:ext uri="{FF2B5EF4-FFF2-40B4-BE49-F238E27FC236}">
                <a16:creationId xmlns:a16="http://schemas.microsoft.com/office/drawing/2014/main" id="{7ADCF3D5-799C-08DA-A924-88C0AA2C9945}"/>
              </a:ext>
            </a:extLst>
          </p:cNvPr>
          <p:cNvSpPr txBox="1"/>
          <p:nvPr/>
        </p:nvSpPr>
        <p:spPr>
          <a:xfrm>
            <a:off x="809896" y="2551837"/>
            <a:ext cx="8395064" cy="2369880"/>
          </a:xfrm>
          <a:prstGeom prst="rect">
            <a:avLst/>
          </a:prstGeom>
          <a:noFill/>
        </p:spPr>
        <p:txBody>
          <a:bodyPr wrap="square">
            <a:spAutoFit/>
          </a:bodyPr>
          <a:lstStyle/>
          <a:p>
            <a:r>
              <a:rPr lang="en-US" sz="2800" dirty="0"/>
              <a:t>&gt; Food ordering</a:t>
            </a:r>
          </a:p>
          <a:p>
            <a:r>
              <a:rPr lang="en-US" sz="2800" dirty="0"/>
              <a:t>&gt; Chat app</a:t>
            </a:r>
          </a:p>
          <a:p>
            <a:r>
              <a:rPr lang="en-US" sz="2800" dirty="0"/>
              <a:t>&gt; Notes app</a:t>
            </a:r>
          </a:p>
          <a:p>
            <a:r>
              <a:rPr lang="en-US" sz="2800" dirty="0"/>
              <a:t>&gt; Password creation</a:t>
            </a:r>
          </a:p>
          <a:p>
            <a:br>
              <a:rPr lang="en-US" dirty="0"/>
            </a:br>
            <a:endParaRPr lang="en-IN" dirty="0"/>
          </a:p>
        </p:txBody>
      </p:sp>
    </p:spTree>
    <p:extLst>
      <p:ext uri="{BB962C8B-B14F-4D97-AF65-F5344CB8AC3E}">
        <p14:creationId xmlns:p14="http://schemas.microsoft.com/office/powerpoint/2010/main" val="1681254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F6E58-58A7-1A28-6666-6437B872BE01}"/>
              </a:ext>
            </a:extLst>
          </p:cNvPr>
          <p:cNvSpPr>
            <a:spLocks noGrp="1"/>
          </p:cNvSpPr>
          <p:nvPr>
            <p:ph type="title"/>
          </p:nvPr>
        </p:nvSpPr>
        <p:spPr>
          <a:xfrm>
            <a:off x="2455819" y="537024"/>
            <a:ext cx="9667102" cy="1280890"/>
          </a:xfrm>
        </p:spPr>
        <p:txBody>
          <a:bodyPr>
            <a:normAutofit/>
          </a:bodyPr>
          <a:lstStyle/>
          <a:p>
            <a:r>
              <a:rPr lang="en-IN" b="1" dirty="0"/>
              <a:t>Project analysis by Pruthvi Thummar </a:t>
            </a:r>
          </a:p>
        </p:txBody>
      </p:sp>
      <p:sp>
        <p:nvSpPr>
          <p:cNvPr id="4" name="TextBox 3">
            <a:extLst>
              <a:ext uri="{FF2B5EF4-FFF2-40B4-BE49-F238E27FC236}">
                <a16:creationId xmlns:a16="http://schemas.microsoft.com/office/drawing/2014/main" id="{238F6F82-503D-3558-3878-6A9C45F3447B}"/>
              </a:ext>
            </a:extLst>
          </p:cNvPr>
          <p:cNvSpPr txBox="1"/>
          <p:nvPr/>
        </p:nvSpPr>
        <p:spPr>
          <a:xfrm>
            <a:off x="827314" y="2828835"/>
            <a:ext cx="8351520" cy="1815882"/>
          </a:xfrm>
          <a:prstGeom prst="rect">
            <a:avLst/>
          </a:prstGeom>
          <a:noFill/>
        </p:spPr>
        <p:txBody>
          <a:bodyPr wrap="square">
            <a:spAutoFit/>
          </a:bodyPr>
          <a:lstStyle/>
          <a:p>
            <a:pPr algn="l"/>
            <a:r>
              <a:rPr lang="en-IN" sz="2800" b="0" i="0" dirty="0">
                <a:solidFill>
                  <a:srgbClr val="222222"/>
                </a:solidFill>
                <a:effectLst/>
                <a:latin typeface="Arial" panose="020B0604020202020204" pitchFamily="34" charset="0"/>
              </a:rPr>
              <a:t>&gt; School management</a:t>
            </a:r>
          </a:p>
          <a:p>
            <a:pPr algn="l"/>
            <a:r>
              <a:rPr lang="en-IN" sz="2800" b="0" i="0" dirty="0">
                <a:solidFill>
                  <a:srgbClr val="222222"/>
                </a:solidFill>
                <a:effectLst/>
                <a:latin typeface="Arial" panose="020B0604020202020204" pitchFamily="34" charset="0"/>
              </a:rPr>
              <a:t>&gt; Video creation</a:t>
            </a:r>
          </a:p>
          <a:p>
            <a:pPr algn="l"/>
            <a:r>
              <a:rPr lang="en-IN" sz="2800" b="0" i="0" dirty="0">
                <a:solidFill>
                  <a:srgbClr val="222222"/>
                </a:solidFill>
                <a:effectLst/>
                <a:latin typeface="Arial" panose="020B0604020202020204" pitchFamily="34" charset="0"/>
              </a:rPr>
              <a:t>&gt; Boutique center</a:t>
            </a:r>
          </a:p>
          <a:p>
            <a:pPr algn="l"/>
            <a:r>
              <a:rPr lang="en-IN" sz="2800" b="0" i="0" dirty="0">
                <a:solidFill>
                  <a:srgbClr val="222222"/>
                </a:solidFill>
                <a:effectLst/>
                <a:latin typeface="Arial" panose="020B0604020202020204" pitchFamily="34" charset="0"/>
              </a:rPr>
              <a:t>&gt; Sports center</a:t>
            </a:r>
          </a:p>
        </p:txBody>
      </p:sp>
    </p:spTree>
    <p:extLst>
      <p:ext uri="{BB962C8B-B14F-4D97-AF65-F5344CB8AC3E}">
        <p14:creationId xmlns:p14="http://schemas.microsoft.com/office/powerpoint/2010/main" val="3186951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F2FC5-339E-EC64-380F-0A6B965A5C1A}"/>
              </a:ext>
            </a:extLst>
          </p:cNvPr>
          <p:cNvSpPr>
            <a:spLocks noGrp="1"/>
          </p:cNvSpPr>
          <p:nvPr>
            <p:ph type="title"/>
          </p:nvPr>
        </p:nvSpPr>
        <p:spPr>
          <a:xfrm>
            <a:off x="2542315" y="1863633"/>
            <a:ext cx="9649685" cy="1095103"/>
          </a:xfrm>
        </p:spPr>
        <p:txBody>
          <a:bodyPr>
            <a:normAutofit fontScale="90000"/>
          </a:bodyPr>
          <a:lstStyle/>
          <a:p>
            <a:r>
              <a:rPr lang="en-IN" sz="3100" b="1" dirty="0"/>
              <a:t>Project analysis by Dharam Bhut </a:t>
            </a:r>
            <a:br>
              <a:rPr lang="en-IN" b="1" dirty="0"/>
            </a:br>
            <a:br>
              <a:rPr lang="en-IN" b="1" dirty="0"/>
            </a:br>
            <a:br>
              <a:rPr lang="en-IN" b="1" dirty="0"/>
            </a:br>
            <a:endParaRPr lang="en-IN" b="1" dirty="0"/>
          </a:p>
        </p:txBody>
      </p:sp>
      <p:sp>
        <p:nvSpPr>
          <p:cNvPr id="4" name="TextBox 3">
            <a:extLst>
              <a:ext uri="{FF2B5EF4-FFF2-40B4-BE49-F238E27FC236}">
                <a16:creationId xmlns:a16="http://schemas.microsoft.com/office/drawing/2014/main" id="{30176116-B0B9-F953-98DF-9E0FB2451439}"/>
              </a:ext>
            </a:extLst>
          </p:cNvPr>
          <p:cNvSpPr txBox="1"/>
          <p:nvPr/>
        </p:nvSpPr>
        <p:spPr>
          <a:xfrm>
            <a:off x="888274" y="2831013"/>
            <a:ext cx="8255726" cy="1815882"/>
          </a:xfrm>
          <a:prstGeom prst="rect">
            <a:avLst/>
          </a:prstGeom>
          <a:noFill/>
        </p:spPr>
        <p:txBody>
          <a:bodyPr wrap="square">
            <a:spAutoFit/>
          </a:bodyPr>
          <a:lstStyle/>
          <a:p>
            <a:pPr algn="l"/>
            <a:r>
              <a:rPr lang="en-IN" sz="2800" b="0" i="0" dirty="0">
                <a:solidFill>
                  <a:srgbClr val="222222"/>
                </a:solidFill>
                <a:effectLst/>
                <a:latin typeface="Arial" panose="020B0604020202020204" pitchFamily="34" charset="0"/>
              </a:rPr>
              <a:t>&gt; House rent</a:t>
            </a:r>
          </a:p>
          <a:p>
            <a:pPr algn="l"/>
            <a:r>
              <a:rPr lang="en-IN" sz="2800" b="0" i="0" dirty="0">
                <a:solidFill>
                  <a:srgbClr val="222222"/>
                </a:solidFill>
                <a:effectLst/>
                <a:latin typeface="Arial" panose="020B0604020202020204" pitchFamily="34" charset="0"/>
              </a:rPr>
              <a:t>&gt; E-commerce</a:t>
            </a:r>
          </a:p>
          <a:p>
            <a:pPr algn="l"/>
            <a:r>
              <a:rPr lang="en-IN" sz="2800" b="0" i="0" dirty="0">
                <a:solidFill>
                  <a:srgbClr val="222222"/>
                </a:solidFill>
                <a:effectLst/>
                <a:latin typeface="Arial" panose="020B0604020202020204" pitchFamily="34" charset="0"/>
              </a:rPr>
              <a:t>&gt; Activity center</a:t>
            </a:r>
          </a:p>
          <a:p>
            <a:pPr algn="l"/>
            <a:r>
              <a:rPr lang="en-IN" sz="2800" b="0" i="0" dirty="0">
                <a:solidFill>
                  <a:srgbClr val="222222"/>
                </a:solidFill>
                <a:effectLst/>
                <a:latin typeface="Arial" panose="020B0604020202020204" pitchFamily="34" charset="0"/>
              </a:rPr>
              <a:t>&gt; Travels management</a:t>
            </a:r>
          </a:p>
        </p:txBody>
      </p:sp>
    </p:spTree>
    <p:extLst>
      <p:ext uri="{BB962C8B-B14F-4D97-AF65-F5344CB8AC3E}">
        <p14:creationId xmlns:p14="http://schemas.microsoft.com/office/powerpoint/2010/main" val="3163187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4" name="Title 3"/>
          <p:cNvSpPr>
            <a:spLocks noGrp="1"/>
          </p:cNvSpPr>
          <p:nvPr>
            <p:ph type="title"/>
          </p:nvPr>
        </p:nvSpPr>
        <p:spPr>
          <a:xfrm>
            <a:off x="580886" y="660840"/>
            <a:ext cx="10515600" cy="886265"/>
          </a:xfrm>
        </p:spPr>
        <p:txBody>
          <a:bodyPr>
            <a:normAutofit fontScale="90000"/>
          </a:bodyPr>
          <a:lstStyle/>
          <a:p>
            <a:pPr marL="12700">
              <a:lnSpc>
                <a:spcPct val="100000"/>
              </a:lnSpc>
              <a:spcBef>
                <a:spcPts val="115"/>
              </a:spcBef>
            </a:pPr>
            <a:br>
              <a:rPr lang="en-US" sz="2000" b="1" u="sng" spc="-15" dirty="0">
                <a:solidFill>
                  <a:srgbClr val="C00000"/>
                </a:solidFill>
                <a:latin typeface="Roboto"/>
                <a:cs typeface="Roboto"/>
              </a:rPr>
            </a:br>
            <a:br>
              <a:rPr lang="en-US" sz="2000" b="1" u="sng" spc="-15" dirty="0">
                <a:solidFill>
                  <a:srgbClr val="C00000"/>
                </a:solidFill>
                <a:latin typeface="Roboto"/>
                <a:cs typeface="Roboto"/>
              </a:rPr>
            </a:br>
            <a:br>
              <a:rPr lang="en-US" sz="2000" b="1" u="sng" spc="-15" dirty="0">
                <a:solidFill>
                  <a:srgbClr val="C00000"/>
                </a:solidFill>
                <a:latin typeface="Roboto"/>
                <a:cs typeface="Roboto"/>
              </a:rPr>
            </a:br>
            <a:r>
              <a:rPr lang="en-US" sz="2000" b="1" spc="-15" dirty="0">
                <a:solidFill>
                  <a:srgbClr val="C00000"/>
                </a:solidFill>
                <a:latin typeface="Roboto"/>
                <a:cs typeface="Roboto"/>
              </a:rPr>
              <a:t>		</a:t>
            </a:r>
            <a:r>
              <a:rPr lang="en-US" sz="3100" b="1" u="sng" spc="-15" dirty="0">
                <a:latin typeface="Roboto"/>
                <a:cs typeface="Roboto"/>
              </a:rPr>
              <a:t>AIM OF THE PROJECT</a:t>
            </a:r>
            <a:endParaRPr lang="en-US" sz="3100" b="1" u="sng" dirty="0">
              <a:latin typeface="Roboto"/>
              <a:cs typeface="Roboto"/>
            </a:endParaRPr>
          </a:p>
        </p:txBody>
      </p:sp>
      <p:sp>
        <p:nvSpPr>
          <p:cNvPr id="5" name="Content Placeholder 4"/>
          <p:cNvSpPr>
            <a:spLocks noGrp="1"/>
          </p:cNvSpPr>
          <p:nvPr>
            <p:ph idx="1"/>
          </p:nvPr>
        </p:nvSpPr>
        <p:spPr>
          <a:xfrm>
            <a:off x="553073" y="2081349"/>
            <a:ext cx="11085854" cy="2734491"/>
          </a:xfrm>
        </p:spPr>
        <p:txBody>
          <a:bodyPr>
            <a:normAutofit fontScale="92500" lnSpcReduction="20000"/>
          </a:bodyPr>
          <a:lstStyle/>
          <a:p>
            <a:pPr marL="0" indent="0" algn="just">
              <a:buNone/>
            </a:pPr>
            <a:endParaRPr lang="en-IN" sz="1600" dirty="0">
              <a:solidFill>
                <a:schemeClr val="tx1">
                  <a:lumMod val="65000"/>
                  <a:lumOff val="35000"/>
                </a:schemeClr>
              </a:solidFill>
              <a:latin typeface="RobotoRegular"/>
            </a:endParaRPr>
          </a:p>
          <a:p>
            <a:pPr marL="0" indent="0" algn="just">
              <a:buNone/>
            </a:pPr>
            <a:endParaRPr lang="en-IN" sz="1600" dirty="0">
              <a:solidFill>
                <a:schemeClr val="tx1">
                  <a:lumMod val="65000"/>
                  <a:lumOff val="35000"/>
                </a:schemeClr>
              </a:solidFill>
              <a:latin typeface="RobotoRegular"/>
            </a:endParaRPr>
          </a:p>
          <a:p>
            <a:pPr algn="l"/>
            <a:r>
              <a:rPr lang="en-US" sz="2000" b="0" i="0" dirty="0">
                <a:solidFill>
                  <a:srgbClr val="222222"/>
                </a:solidFill>
                <a:effectLst/>
                <a:latin typeface="Arial" panose="020B0604020202020204" pitchFamily="34" charset="0"/>
              </a:rPr>
              <a:t>  </a:t>
            </a:r>
            <a:r>
              <a:rPr lang="en-US" sz="2800" b="0" i="0" dirty="0">
                <a:solidFill>
                  <a:srgbClr val="222222"/>
                </a:solidFill>
                <a:effectLst/>
                <a:latin typeface="Arial" panose="020B0604020202020204" pitchFamily="34" charset="0"/>
              </a:rPr>
              <a:t>To make fit our self</a:t>
            </a:r>
          </a:p>
          <a:p>
            <a:pPr algn="l"/>
            <a:r>
              <a:rPr lang="en-US" sz="2800" b="0" i="0" dirty="0">
                <a:solidFill>
                  <a:srgbClr val="222222"/>
                </a:solidFill>
                <a:effectLst/>
                <a:latin typeface="Arial" panose="020B0604020202020204" pitchFamily="34" charset="0"/>
              </a:rPr>
              <a:t>  Weight loss</a:t>
            </a:r>
          </a:p>
          <a:p>
            <a:pPr algn="l"/>
            <a:r>
              <a:rPr lang="en-US" sz="2800" b="0" i="0" dirty="0">
                <a:solidFill>
                  <a:srgbClr val="222222"/>
                </a:solidFill>
                <a:effectLst/>
                <a:latin typeface="Arial" panose="020B0604020202020204" pitchFamily="34" charset="0"/>
              </a:rPr>
              <a:t>  Muscles building</a:t>
            </a:r>
          </a:p>
          <a:p>
            <a:pPr algn="l"/>
            <a:r>
              <a:rPr lang="en-US" sz="2800" b="0" i="0" dirty="0">
                <a:solidFill>
                  <a:srgbClr val="222222"/>
                </a:solidFill>
                <a:effectLst/>
                <a:latin typeface="Arial" panose="020B0604020202020204" pitchFamily="34" charset="0"/>
              </a:rPr>
              <a:t>  One of the main aim is healthy living</a:t>
            </a:r>
          </a:p>
          <a:p>
            <a:pPr marL="0" indent="0" algn="just">
              <a:buNone/>
            </a:pPr>
            <a:endParaRPr lang="en-IN" sz="1600" dirty="0">
              <a:solidFill>
                <a:schemeClr val="tx1">
                  <a:lumMod val="65000"/>
                  <a:lumOff val="35000"/>
                </a:schemeClr>
              </a:solidFill>
              <a:latin typeface="RobotoRegular"/>
            </a:endParaRPr>
          </a:p>
        </p:txBody>
      </p:sp>
    </p:spTree>
    <p:extLst>
      <p:ext uri="{BB962C8B-B14F-4D97-AF65-F5344CB8AC3E}">
        <p14:creationId xmlns:p14="http://schemas.microsoft.com/office/powerpoint/2010/main" val="131621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6" name="Title 5">
            <a:extLst>
              <a:ext uri="{FF2B5EF4-FFF2-40B4-BE49-F238E27FC236}">
                <a16:creationId xmlns:a16="http://schemas.microsoft.com/office/drawing/2014/main" id="{9AAB899B-166B-18F3-DFD5-D111041D7933}"/>
              </a:ext>
            </a:extLst>
          </p:cNvPr>
          <p:cNvSpPr>
            <a:spLocks noGrp="1"/>
          </p:cNvSpPr>
          <p:nvPr>
            <p:ph type="title"/>
          </p:nvPr>
        </p:nvSpPr>
        <p:spPr>
          <a:xfrm>
            <a:off x="1722068" y="746030"/>
            <a:ext cx="8911687" cy="812803"/>
          </a:xfrm>
        </p:spPr>
        <p:txBody>
          <a:bodyPr>
            <a:normAutofit/>
          </a:bodyPr>
          <a:lstStyle/>
          <a:p>
            <a:r>
              <a:rPr lang="en-IN" b="1" u="sng" dirty="0"/>
              <a:t>SWOT Analysis</a:t>
            </a:r>
          </a:p>
        </p:txBody>
      </p:sp>
      <p:sp>
        <p:nvSpPr>
          <p:cNvPr id="10" name="Content Placeholder 9">
            <a:extLst>
              <a:ext uri="{FF2B5EF4-FFF2-40B4-BE49-F238E27FC236}">
                <a16:creationId xmlns:a16="http://schemas.microsoft.com/office/drawing/2014/main" id="{8E4FA43C-0E0E-17B1-91F9-4CBBB2F16DED}"/>
              </a:ext>
            </a:extLst>
          </p:cNvPr>
          <p:cNvSpPr>
            <a:spLocks noGrp="1"/>
          </p:cNvSpPr>
          <p:nvPr>
            <p:ph idx="1"/>
          </p:nvPr>
        </p:nvSpPr>
        <p:spPr/>
        <p:txBody>
          <a:bodyPr/>
          <a:lstStyle/>
          <a:p>
            <a:pPr marL="0" indent="0">
              <a:buNone/>
            </a:pPr>
            <a:r>
              <a:rPr lang="en-IN" dirty="0"/>
              <a:t>STRENGTHS</a:t>
            </a:r>
          </a:p>
          <a:p>
            <a:r>
              <a:rPr lang="en-IN"/>
              <a:t>Good </a:t>
            </a:r>
            <a:endParaRPr lang="en-IN" dirty="0"/>
          </a:p>
          <a:p>
            <a:pPr marL="0" indent="0">
              <a:buNone/>
            </a:pPr>
            <a:endParaRPr lang="en-IN" dirty="0"/>
          </a:p>
        </p:txBody>
      </p:sp>
      <p:sp>
        <p:nvSpPr>
          <p:cNvPr id="11" name="Oval 10">
            <a:extLst>
              <a:ext uri="{FF2B5EF4-FFF2-40B4-BE49-F238E27FC236}">
                <a16:creationId xmlns:a16="http://schemas.microsoft.com/office/drawing/2014/main" id="{46BA1F09-8BA1-5BF5-800E-CE72A46E561D}"/>
              </a:ext>
            </a:extLst>
          </p:cNvPr>
          <p:cNvSpPr/>
          <p:nvPr/>
        </p:nvSpPr>
        <p:spPr>
          <a:xfrm>
            <a:off x="581192" y="2299063"/>
            <a:ext cx="1393372" cy="12104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5400" dirty="0"/>
              <a:t>S</a:t>
            </a:r>
          </a:p>
        </p:txBody>
      </p:sp>
      <p:pic>
        <p:nvPicPr>
          <p:cNvPr id="9" name="Picture 8">
            <a:extLst>
              <a:ext uri="{FF2B5EF4-FFF2-40B4-BE49-F238E27FC236}">
                <a16:creationId xmlns:a16="http://schemas.microsoft.com/office/drawing/2014/main" id="{E2538358-851A-7A7C-D1DD-715A921199F7}"/>
              </a:ext>
            </a:extLst>
          </p:cNvPr>
          <p:cNvPicPr>
            <a:picLocks noChangeAspect="1"/>
          </p:cNvPicPr>
          <p:nvPr/>
        </p:nvPicPr>
        <p:blipFill>
          <a:blip r:embed="rId2"/>
          <a:stretch>
            <a:fillRect/>
          </a:stretch>
        </p:blipFill>
        <p:spPr>
          <a:xfrm>
            <a:off x="478971" y="1828800"/>
            <a:ext cx="11251475" cy="5029199"/>
          </a:xfrm>
          <a:prstGeom prst="rect">
            <a:avLst/>
          </a:prstGeom>
        </p:spPr>
      </p:pic>
    </p:spTree>
    <p:extLst>
      <p:ext uri="{BB962C8B-B14F-4D97-AF65-F5344CB8AC3E}">
        <p14:creationId xmlns:p14="http://schemas.microsoft.com/office/powerpoint/2010/main" val="2698284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3" name="Rectangle 2"/>
          <p:cNvSpPr/>
          <p:nvPr/>
        </p:nvSpPr>
        <p:spPr>
          <a:xfrm>
            <a:off x="211015" y="834001"/>
            <a:ext cx="4748095" cy="800219"/>
          </a:xfrm>
          <a:prstGeom prst="rect">
            <a:avLst/>
          </a:prstGeom>
        </p:spPr>
        <p:txBody>
          <a:bodyPr wrap="none">
            <a:spAutoFit/>
          </a:bodyPr>
          <a:lstStyle/>
          <a:p>
            <a:endParaRPr lang="en-US" b="1" spc="-15" dirty="0">
              <a:solidFill>
                <a:schemeClr val="bg1"/>
              </a:solidFill>
              <a:latin typeface="Roboto"/>
            </a:endParaRPr>
          </a:p>
          <a:p>
            <a:r>
              <a:rPr lang="en-US" b="1" spc="-15" dirty="0">
                <a:solidFill>
                  <a:schemeClr val="bg1"/>
                </a:solidFill>
                <a:latin typeface="Roboto"/>
              </a:rPr>
              <a:t>		</a:t>
            </a:r>
            <a:r>
              <a:rPr lang="en-US" sz="2800" b="1" u="sng" spc="-15" dirty="0">
                <a:solidFill>
                  <a:schemeClr val="bg1"/>
                </a:solidFill>
                <a:latin typeface="Roboto"/>
              </a:rPr>
              <a:t>PROPOSED SYSTEM</a:t>
            </a:r>
            <a:r>
              <a:rPr lang="en-US" b="1" spc="-15" dirty="0">
                <a:solidFill>
                  <a:schemeClr val="bg1"/>
                </a:solidFill>
                <a:latin typeface="Roboto"/>
              </a:rPr>
              <a:t> </a:t>
            </a:r>
            <a:endParaRPr lang="en-IN" dirty="0">
              <a:solidFill>
                <a:schemeClr val="bg1"/>
              </a:solidFill>
            </a:endParaRPr>
          </a:p>
        </p:txBody>
      </p:sp>
      <p:sp>
        <p:nvSpPr>
          <p:cNvPr id="5" name="Content Placeholder 4"/>
          <p:cNvSpPr>
            <a:spLocks noGrp="1"/>
          </p:cNvSpPr>
          <p:nvPr>
            <p:ph idx="1"/>
          </p:nvPr>
        </p:nvSpPr>
        <p:spPr>
          <a:xfrm>
            <a:off x="1013782" y="2081348"/>
            <a:ext cx="10515600" cy="3490307"/>
          </a:xfrm>
        </p:spPr>
        <p:txBody>
          <a:bodyPr>
            <a:normAutofit lnSpcReduction="10000"/>
          </a:bodyPr>
          <a:lstStyle/>
          <a:p>
            <a:pPr>
              <a:lnSpc>
                <a:spcPct val="150000"/>
              </a:lnSpc>
              <a:buFont typeface="Wingdings" panose="05000000000000000000" pitchFamily="2" charset="2"/>
              <a:buChar char="Ø"/>
            </a:pPr>
            <a:r>
              <a:rPr lang="en-US" sz="1600" dirty="0">
                <a:solidFill>
                  <a:schemeClr val="tx1"/>
                </a:solidFill>
                <a:latin typeface="RobotoRegular"/>
              </a:rPr>
              <a:t>The proposed system is used for stores records of the system.</a:t>
            </a:r>
          </a:p>
          <a:p>
            <a:pPr algn="just">
              <a:lnSpc>
                <a:spcPct val="150000"/>
              </a:lnSpc>
              <a:buFont typeface="Wingdings" panose="05000000000000000000" pitchFamily="2" charset="2"/>
              <a:buChar char="Ø"/>
            </a:pPr>
            <a:r>
              <a:rPr lang="en-US" sz="1600" dirty="0">
                <a:solidFill>
                  <a:schemeClr val="tx1"/>
                </a:solidFill>
                <a:latin typeface="RobotoRegular"/>
              </a:rPr>
              <a:t> It is easier to find the user names, workout timings, summery etc.</a:t>
            </a:r>
          </a:p>
          <a:p>
            <a:pPr algn="just">
              <a:lnSpc>
                <a:spcPct val="150000"/>
              </a:lnSpc>
              <a:buFont typeface="Wingdings" panose="05000000000000000000" pitchFamily="2" charset="2"/>
              <a:buChar char="Ø"/>
            </a:pPr>
            <a:r>
              <a:rPr lang="en-US" sz="1600" b="1" dirty="0">
                <a:solidFill>
                  <a:schemeClr val="tx1"/>
                </a:solidFill>
                <a:latin typeface="RobotoRegular"/>
              </a:rPr>
              <a:t> </a:t>
            </a:r>
            <a:r>
              <a:rPr lang="en-US" sz="1600" dirty="0">
                <a:solidFill>
                  <a:schemeClr val="tx1"/>
                </a:solidFill>
                <a:latin typeface="RobotoRegular"/>
              </a:rPr>
              <a:t>Time table is orderly arranged. It has implemented an information of about the gym, about fees structure</a:t>
            </a:r>
            <a:r>
              <a:rPr lang="en-US" sz="1600" b="1" dirty="0">
                <a:solidFill>
                  <a:schemeClr val="tx1"/>
                </a:solidFill>
                <a:latin typeface="RobotoRegular"/>
              </a:rPr>
              <a:t> </a:t>
            </a:r>
            <a:r>
              <a:rPr lang="en-US" sz="1600" dirty="0">
                <a:solidFill>
                  <a:schemeClr val="tx1"/>
                </a:solidFill>
                <a:latin typeface="RobotoRegular"/>
              </a:rPr>
              <a:t>and schedule of workout days and also schedule of daily diet for every members.</a:t>
            </a:r>
          </a:p>
          <a:p>
            <a:pPr algn="just">
              <a:lnSpc>
                <a:spcPct val="150000"/>
              </a:lnSpc>
              <a:buFont typeface="Wingdings" panose="05000000000000000000" pitchFamily="2" charset="2"/>
              <a:buChar char="Ø"/>
            </a:pPr>
            <a:r>
              <a:rPr lang="en-US" sz="1600" dirty="0">
                <a:solidFill>
                  <a:schemeClr val="tx1"/>
                </a:solidFill>
                <a:latin typeface="RobotoRegular"/>
              </a:rPr>
              <a:t> Then, the gym was provided </a:t>
            </a:r>
            <a:r>
              <a:rPr lang="en-US" sz="1600" b="1" dirty="0">
                <a:solidFill>
                  <a:schemeClr val="tx1"/>
                </a:solidFill>
                <a:latin typeface="RobotoRegular"/>
              </a:rPr>
              <a:t>a </a:t>
            </a:r>
            <a:r>
              <a:rPr lang="en-US" sz="1600" dirty="0">
                <a:solidFill>
                  <a:schemeClr val="tx1"/>
                </a:solidFill>
                <a:latin typeface="RobotoRegular"/>
              </a:rPr>
              <a:t>supplement store for viewing what all specialties’ are of workout and diet. Gym admin can maintain the daily attendance and workout summery. </a:t>
            </a:r>
          </a:p>
          <a:p>
            <a:pPr algn="just">
              <a:lnSpc>
                <a:spcPct val="150000"/>
              </a:lnSpc>
              <a:buFont typeface="Wingdings" panose="05000000000000000000" pitchFamily="2" charset="2"/>
              <a:buChar char="Ø"/>
            </a:pPr>
            <a:r>
              <a:rPr lang="en-US" sz="1600" dirty="0">
                <a:solidFill>
                  <a:schemeClr val="tx1"/>
                </a:solidFill>
                <a:latin typeface="RobotoRegular"/>
              </a:rPr>
              <a:t>This application will also notify the user (gym members) about their fees and also notifies the gym owner about the payment clearance.</a:t>
            </a:r>
            <a:endParaRPr lang="en-IN" sz="1600" dirty="0">
              <a:solidFill>
                <a:schemeClr val="tx1"/>
              </a:solidFill>
              <a:latin typeface="RobotoRegular"/>
            </a:endParaRPr>
          </a:p>
          <a:p>
            <a:pPr marL="0" indent="0">
              <a:buNone/>
            </a:pPr>
            <a:endParaRPr lang="en-IN" dirty="0">
              <a:solidFill>
                <a:schemeClr val="tx1"/>
              </a:solidFill>
            </a:endParaRPr>
          </a:p>
        </p:txBody>
      </p:sp>
    </p:spTree>
    <p:extLst>
      <p:ext uri="{BB962C8B-B14F-4D97-AF65-F5344CB8AC3E}">
        <p14:creationId xmlns:p14="http://schemas.microsoft.com/office/powerpoint/2010/main" val="2378726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5" name="Rectangle 4"/>
          <p:cNvSpPr/>
          <p:nvPr/>
        </p:nvSpPr>
        <p:spPr>
          <a:xfrm>
            <a:off x="105507" y="830308"/>
            <a:ext cx="7878632" cy="800219"/>
          </a:xfrm>
          <a:prstGeom prst="rect">
            <a:avLst/>
          </a:prstGeom>
        </p:spPr>
        <p:txBody>
          <a:bodyPr wrap="none">
            <a:spAutoFit/>
          </a:bodyPr>
          <a:lstStyle/>
          <a:p>
            <a:endParaRPr lang="en-US" b="1" spc="-15" dirty="0">
              <a:solidFill>
                <a:schemeClr val="bg1"/>
              </a:solidFill>
              <a:latin typeface="Roboto"/>
            </a:endParaRPr>
          </a:p>
          <a:p>
            <a:r>
              <a:rPr lang="en-US" b="1" spc="-15" dirty="0">
                <a:solidFill>
                  <a:schemeClr val="bg1"/>
                </a:solidFill>
                <a:latin typeface="Roboto"/>
              </a:rPr>
              <a:t>		</a:t>
            </a:r>
            <a:r>
              <a:rPr lang="en-US" sz="2800" b="1" u="sng" spc="-15" dirty="0">
                <a:solidFill>
                  <a:schemeClr val="bg1"/>
                </a:solidFill>
                <a:latin typeface="Roboto"/>
              </a:rPr>
              <a:t>ADVANTAGES OF PROPOSED SYSTEM</a:t>
            </a:r>
            <a:r>
              <a:rPr lang="en-US" b="1" spc="-15" dirty="0">
                <a:solidFill>
                  <a:schemeClr val="bg1"/>
                </a:solidFill>
                <a:latin typeface="Roboto"/>
              </a:rPr>
              <a:t> </a:t>
            </a:r>
            <a:endParaRPr lang="en-IN" dirty="0">
              <a:solidFill>
                <a:schemeClr val="bg1"/>
              </a:solidFill>
            </a:endParaRPr>
          </a:p>
        </p:txBody>
      </p:sp>
      <p:sp>
        <p:nvSpPr>
          <p:cNvPr id="3" name="Content Placeholder 2"/>
          <p:cNvSpPr>
            <a:spLocks noGrp="1"/>
          </p:cNvSpPr>
          <p:nvPr>
            <p:ph idx="1"/>
          </p:nvPr>
        </p:nvSpPr>
        <p:spPr>
          <a:xfrm>
            <a:off x="924122" y="1706879"/>
            <a:ext cx="10515600" cy="4294675"/>
          </a:xfrm>
        </p:spPr>
        <p:txBody>
          <a:bodyPr>
            <a:normAutofit/>
          </a:bodyPr>
          <a:lstStyle/>
          <a:p>
            <a:pPr marL="342900" indent="-342900">
              <a:lnSpc>
                <a:spcPct val="150000"/>
              </a:lnSpc>
              <a:buFont typeface="+mj-lt"/>
              <a:buAutoNum type="arabicPeriod"/>
            </a:pPr>
            <a:r>
              <a:rPr lang="en-US" sz="1600" dirty="0">
                <a:solidFill>
                  <a:schemeClr val="tx1">
                    <a:lumMod val="65000"/>
                    <a:lumOff val="35000"/>
                  </a:schemeClr>
                </a:solidFill>
                <a:latin typeface="RobotoRegular"/>
              </a:rPr>
              <a:t>The proposed system is highly secured, because for login the system it requires the username and password which is different for each department therefore providing each department a different view of the customer information.</a:t>
            </a:r>
            <a:endParaRPr lang="en-IN" sz="1600" dirty="0">
              <a:solidFill>
                <a:schemeClr val="tx1">
                  <a:lumMod val="65000"/>
                  <a:lumOff val="35000"/>
                </a:schemeClr>
              </a:solidFill>
              <a:latin typeface="RobotoRegular"/>
            </a:endParaRPr>
          </a:p>
          <a:p>
            <a:pPr marL="342900" indent="-342900">
              <a:lnSpc>
                <a:spcPct val="150000"/>
              </a:lnSpc>
              <a:buFont typeface="+mj-lt"/>
              <a:buAutoNum type="arabicPeriod"/>
            </a:pPr>
            <a:r>
              <a:rPr lang="en-US" sz="1600" dirty="0">
                <a:solidFill>
                  <a:schemeClr val="tx1">
                    <a:lumMod val="65000"/>
                    <a:lumOff val="35000"/>
                  </a:schemeClr>
                </a:solidFill>
                <a:latin typeface="RobotoRegular"/>
              </a:rPr>
              <a:t> It provides wide range of certain criteria in each window the client is working for better and quicker solution. </a:t>
            </a:r>
            <a:endParaRPr lang="en-IN" sz="1600" dirty="0">
              <a:solidFill>
                <a:schemeClr val="tx1">
                  <a:lumMod val="65000"/>
                  <a:lumOff val="35000"/>
                </a:schemeClr>
              </a:solidFill>
              <a:latin typeface="RobotoRegular"/>
            </a:endParaRPr>
          </a:p>
          <a:p>
            <a:pPr marL="342900" indent="-342900">
              <a:lnSpc>
                <a:spcPct val="150000"/>
              </a:lnSpc>
              <a:buFont typeface="+mj-lt"/>
              <a:buAutoNum type="arabicPeriod"/>
            </a:pPr>
            <a:r>
              <a:rPr lang="en-US" sz="1600" dirty="0">
                <a:solidFill>
                  <a:schemeClr val="tx1">
                    <a:lumMod val="65000"/>
                    <a:lumOff val="35000"/>
                  </a:schemeClr>
                </a:solidFill>
                <a:latin typeface="RobotoRegular"/>
              </a:rPr>
              <a:t> It maintains report for all criteria and transactions.</a:t>
            </a:r>
            <a:endParaRPr lang="en-IN" sz="1600" dirty="0">
              <a:solidFill>
                <a:schemeClr val="tx1">
                  <a:lumMod val="65000"/>
                  <a:lumOff val="35000"/>
                </a:schemeClr>
              </a:solidFill>
              <a:latin typeface="RobotoRegular"/>
            </a:endParaRPr>
          </a:p>
          <a:p>
            <a:pPr marL="342900" indent="-342900">
              <a:lnSpc>
                <a:spcPct val="150000"/>
              </a:lnSpc>
              <a:buFont typeface="+mj-lt"/>
              <a:buAutoNum type="arabicPeriod"/>
            </a:pPr>
            <a:r>
              <a:rPr lang="en-US" sz="1600" dirty="0">
                <a:solidFill>
                  <a:schemeClr val="tx1">
                    <a:lumMod val="65000"/>
                    <a:lumOff val="35000"/>
                  </a:schemeClr>
                </a:solidFill>
                <a:latin typeface="RobotoRegular"/>
              </a:rPr>
              <a:t> Manages member information separately for all bill information separately for considering the requirement of gym.</a:t>
            </a:r>
            <a:endParaRPr lang="en-IN" sz="1600" dirty="0">
              <a:solidFill>
                <a:schemeClr val="tx1">
                  <a:lumMod val="65000"/>
                  <a:lumOff val="35000"/>
                </a:schemeClr>
              </a:solidFill>
              <a:latin typeface="RobotoRegular"/>
            </a:endParaRPr>
          </a:p>
          <a:p>
            <a:pPr marL="342900" indent="-342900">
              <a:lnSpc>
                <a:spcPct val="150000"/>
              </a:lnSpc>
              <a:buFont typeface="+mj-lt"/>
              <a:buAutoNum type="arabicPeriod"/>
            </a:pPr>
            <a:r>
              <a:rPr lang="en-US" sz="1600" dirty="0">
                <a:solidFill>
                  <a:schemeClr val="tx1">
                    <a:lumMod val="65000"/>
                    <a:lumOff val="35000"/>
                  </a:schemeClr>
                </a:solidFill>
                <a:latin typeface="RobotoRegular"/>
              </a:rPr>
              <a:t>Stores information about regular products.</a:t>
            </a:r>
            <a:endParaRPr lang="en-IN" sz="1600" dirty="0">
              <a:solidFill>
                <a:schemeClr val="tx1">
                  <a:lumMod val="65000"/>
                  <a:lumOff val="35000"/>
                </a:schemeClr>
              </a:solidFill>
              <a:latin typeface="RobotoRegular"/>
            </a:endParaRPr>
          </a:p>
          <a:p>
            <a:pPr marL="342900" indent="-342900">
              <a:lnSpc>
                <a:spcPct val="150000"/>
              </a:lnSpc>
              <a:buFont typeface="+mj-lt"/>
              <a:buAutoNum type="arabicPeriod"/>
            </a:pPr>
            <a:r>
              <a:rPr lang="en-US" sz="1600" dirty="0">
                <a:solidFill>
                  <a:schemeClr val="tx1">
                    <a:lumMod val="65000"/>
                    <a:lumOff val="35000"/>
                  </a:schemeClr>
                </a:solidFill>
                <a:latin typeface="RobotoRegular"/>
              </a:rPr>
              <a:t>Diet recommendation </a:t>
            </a:r>
            <a:endParaRPr lang="en-IN" sz="1600" dirty="0">
              <a:solidFill>
                <a:schemeClr val="tx1">
                  <a:lumMod val="65000"/>
                  <a:lumOff val="35000"/>
                </a:schemeClr>
              </a:solidFill>
              <a:latin typeface="RobotoRegular"/>
            </a:endParaRPr>
          </a:p>
        </p:txBody>
      </p:sp>
    </p:spTree>
    <p:extLst>
      <p:ext uri="{BB962C8B-B14F-4D97-AF65-F5344CB8AC3E}">
        <p14:creationId xmlns:p14="http://schemas.microsoft.com/office/powerpoint/2010/main" val="977401108"/>
      </p:ext>
    </p:extLst>
  </p:cSld>
  <p:clrMapOvr>
    <a:masterClrMapping/>
  </p:clrMapOvr>
</p:sld>
</file>

<file path=ppt/theme/theme1.xml><?xml version="1.0" encoding="utf-8"?>
<a:theme xmlns:a="http://schemas.openxmlformats.org/drawingml/2006/main" name="Dividend">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613</TotalTime>
  <Words>552</Words>
  <Application>Microsoft Office PowerPoint</Application>
  <PresentationFormat>Widescreen</PresentationFormat>
  <Paragraphs>80</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Gill Sans MT</vt:lpstr>
      <vt:lpstr>Roboto</vt:lpstr>
      <vt:lpstr>RobotoRegular</vt:lpstr>
      <vt:lpstr>Wingdings</vt:lpstr>
      <vt:lpstr>Wingdings 2</vt:lpstr>
      <vt:lpstr>Dividend</vt:lpstr>
      <vt:lpstr>GYM MANAGEMENT SYSTEM </vt:lpstr>
      <vt:lpstr> Project analysis by Simran Tanti</vt:lpstr>
      <vt:lpstr> Project analysis by Dharvi Kotak </vt:lpstr>
      <vt:lpstr>Project analysis by Pruthvi Thummar </vt:lpstr>
      <vt:lpstr>Project analysis by Dharam Bhut    </vt:lpstr>
      <vt:lpstr>     AIM OF THE PROJECT</vt:lpstr>
      <vt:lpstr>SWOT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KAVITHA</dc:creator>
  <cp:lastModifiedBy>Pruthvi Thumar</cp:lastModifiedBy>
  <cp:revision>43</cp:revision>
  <dcterms:created xsi:type="dcterms:W3CDTF">2021-09-08T10:38:53Z</dcterms:created>
  <dcterms:modified xsi:type="dcterms:W3CDTF">2023-02-02T12:04:40Z</dcterms:modified>
</cp:coreProperties>
</file>