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3" r:id="rId1"/>
  </p:sldMasterIdLst>
  <p:sldIdLst>
    <p:sldId id="256" r:id="rId2"/>
    <p:sldId id="277" r:id="rId3"/>
    <p:sldId id="275" r:id="rId4"/>
    <p:sldId id="276" r:id="rId5"/>
    <p:sldId id="278" r:id="rId6"/>
    <p:sldId id="282" r:id="rId7"/>
    <p:sldId id="257" r:id="rId8"/>
    <p:sldId id="258" r:id="rId9"/>
    <p:sldId id="262" r:id="rId10"/>
    <p:sldId id="263" r:id="rId11"/>
    <p:sldId id="264" r:id="rId12"/>
    <p:sldId id="281" r:id="rId13"/>
    <p:sldId id="268" r:id="rId14"/>
    <p:sldId id="280"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uthvi Thumar" initials="PT" lastIdx="2" clrIdx="0">
    <p:extLst>
      <p:ext uri="{19B8F6BF-5375-455C-9EA6-DF929625EA0E}">
        <p15:presenceInfo xmlns:p15="http://schemas.microsoft.com/office/powerpoint/2012/main" userId="5942452f3f1ac3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CE2C"/>
    <a:srgbClr val="ACD433"/>
    <a:srgbClr val="338BA8"/>
    <a:srgbClr val="B52217"/>
    <a:srgbClr val="CC3300"/>
    <a:srgbClr val="41140B"/>
    <a:srgbClr val="682012"/>
    <a:srgbClr val="040404"/>
    <a:srgbClr val="991D13"/>
    <a:srgbClr val="5911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DACDECC7-2B92-49EA-A87A-CDB0E892FBD9}" type="datetimeFigureOut">
              <a:rPr lang="en-IN" smtClean="0"/>
              <a:t>14-04-2023</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8FA2AA7B-1214-4015-A176-A390C2053335}" type="slidenum">
              <a:rPr lang="en-IN" smtClean="0"/>
              <a:t>‹#›</a:t>
            </a:fld>
            <a:endParaRPr lang="en-IN"/>
          </a:p>
        </p:txBody>
      </p:sp>
    </p:spTree>
    <p:extLst>
      <p:ext uri="{BB962C8B-B14F-4D97-AF65-F5344CB8AC3E}">
        <p14:creationId xmlns:p14="http://schemas.microsoft.com/office/powerpoint/2010/main" val="2153061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CDECC7-2B92-49EA-A87A-CDB0E892FBD9}"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1883360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ACDECC7-2B92-49EA-A87A-CDB0E892FBD9}"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797993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ACDECC7-2B92-49EA-A87A-CDB0E892FBD9}"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4205763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CDECC7-2B92-49EA-A87A-CDB0E892FBD9}"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2079729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ACDECC7-2B92-49EA-A87A-CDB0E892FBD9}" type="datetimeFigureOut">
              <a:rPr lang="en-IN" smtClean="0"/>
              <a:t>14-04-2023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959180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ACDECC7-2B92-49EA-A87A-CDB0E892FBD9}" type="datetimeFigureOut">
              <a:rPr lang="en-IN" smtClean="0"/>
              <a:t>14-04-2023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1568801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CDECC7-2B92-49EA-A87A-CDB0E892FBD9}"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3610840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CDECC7-2B92-49EA-A87A-CDB0E892FBD9}"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2270800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CDECC7-2B92-49EA-A87A-CDB0E892FBD9}"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1542618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CDECC7-2B92-49EA-A87A-CDB0E892FBD9}"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1659572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CDECC7-2B92-49EA-A87A-CDB0E892FBD9}"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4121574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CDECC7-2B92-49EA-A87A-CDB0E892FBD9}" type="datetimeFigureOut">
              <a:rPr lang="en-IN" smtClean="0"/>
              <a:t>14-04-2023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92572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CDECC7-2B92-49EA-A87A-CDB0E892FBD9}" type="datetimeFigureOut">
              <a:rPr lang="en-IN" smtClean="0"/>
              <a:t>14-04-2023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119366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CDECC7-2B92-49EA-A87A-CDB0E892FBD9}" type="datetimeFigureOut">
              <a:rPr lang="en-IN" smtClean="0"/>
              <a:t>14-04-2023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894278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CDECC7-2B92-49EA-A87A-CDB0E892FBD9}"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1634005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CDECC7-2B92-49EA-A87A-CDB0E892FBD9}"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2383171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DACDECC7-2B92-49EA-A87A-CDB0E892FBD9}" type="datetimeFigureOut">
              <a:rPr lang="en-IN" smtClean="0"/>
              <a:t>14-04-2023</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8FA2AA7B-1214-4015-A176-A390C2053335}" type="slidenum">
              <a:rPr lang="en-IN" smtClean="0"/>
              <a:t>‹#›</a:t>
            </a:fld>
            <a:endParaRPr lang="en-IN"/>
          </a:p>
        </p:txBody>
      </p:sp>
    </p:spTree>
    <p:extLst>
      <p:ext uri="{BB962C8B-B14F-4D97-AF65-F5344CB8AC3E}">
        <p14:creationId xmlns:p14="http://schemas.microsoft.com/office/powerpoint/2010/main" val="1705366647"/>
      </p:ext>
    </p:extLst>
  </p:cSld>
  <p:clrMap bg1="lt1" tx1="dk1" bg2="lt2" tx2="dk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 id="2147484105" r:id="rId12"/>
    <p:sldLayoutId id="2147484106" r:id="rId13"/>
    <p:sldLayoutId id="2147484107" r:id="rId14"/>
    <p:sldLayoutId id="2147484108" r:id="rId15"/>
    <p:sldLayoutId id="2147484109" r:id="rId16"/>
    <p:sldLayoutId id="214748411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wiftFitness Gy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14456"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3"/>
          <p:cNvSpPr>
            <a:spLocks noGrp="1"/>
          </p:cNvSpPr>
          <p:nvPr>
            <p:ph type="title"/>
          </p:nvPr>
        </p:nvSpPr>
        <p:spPr>
          <a:xfrm>
            <a:off x="0" y="578649"/>
            <a:ext cx="12214456" cy="1325563"/>
          </a:xfrm>
          <a:solidFill>
            <a:srgbClr val="A7CE2C"/>
          </a:solidFill>
        </p:spPr>
        <p:txBody>
          <a:bodyPr>
            <a:noAutofit/>
          </a:bodyPr>
          <a:lstStyle/>
          <a:p>
            <a:pPr algn="ctr">
              <a:lnSpc>
                <a:spcPct val="150000"/>
              </a:lnSpc>
            </a:pPr>
            <a:r>
              <a:rPr lang="en-US" sz="3600" b="1" dirty="0">
                <a:solidFill>
                  <a:schemeClr val="bg1"/>
                </a:solidFill>
                <a:latin typeface="Roboto"/>
              </a:rPr>
              <a:t>GYM MANAGEMENT SYSTEM</a:t>
            </a:r>
            <a:endParaRPr lang="en-IN" sz="4000" dirty="0">
              <a:solidFill>
                <a:schemeClr val="bg1"/>
              </a:solidFill>
            </a:endParaRPr>
          </a:p>
        </p:txBody>
      </p:sp>
      <p:sp>
        <p:nvSpPr>
          <p:cNvPr id="9" name="TextBox 8"/>
          <p:cNvSpPr txBox="1"/>
          <p:nvPr/>
        </p:nvSpPr>
        <p:spPr>
          <a:xfrm>
            <a:off x="7796620" y="4119454"/>
            <a:ext cx="4005943" cy="2431435"/>
          </a:xfrm>
          <a:prstGeom prst="rect">
            <a:avLst/>
          </a:prstGeom>
          <a:noFill/>
          <a:ln w="38100">
            <a:solidFill>
              <a:srgbClr val="ACD433"/>
            </a:solidFill>
          </a:ln>
        </p:spPr>
        <p:txBody>
          <a:bodyPr wrap="square" rtlCol="0">
            <a:spAutoFit/>
          </a:bodyPr>
          <a:lstStyle/>
          <a:p>
            <a:r>
              <a:rPr lang="en-US" sz="2800" b="1" dirty="0">
                <a:solidFill>
                  <a:schemeClr val="bg1"/>
                </a:solidFill>
              </a:rPr>
              <a:t>PREPARE BY:-</a:t>
            </a:r>
          </a:p>
          <a:p>
            <a:endParaRPr lang="en-US" sz="1200" b="1" dirty="0">
              <a:solidFill>
                <a:schemeClr val="bg1"/>
              </a:solidFill>
            </a:endParaRPr>
          </a:p>
          <a:p>
            <a:r>
              <a:rPr lang="en-US" sz="2800" dirty="0">
                <a:solidFill>
                  <a:schemeClr val="bg1"/>
                </a:solidFill>
              </a:rPr>
              <a:t>Dharvi kotak</a:t>
            </a:r>
          </a:p>
          <a:p>
            <a:r>
              <a:rPr lang="en-US" sz="2800" dirty="0">
                <a:solidFill>
                  <a:schemeClr val="bg1"/>
                </a:solidFill>
              </a:rPr>
              <a:t>Simran Tanti</a:t>
            </a:r>
          </a:p>
          <a:p>
            <a:r>
              <a:rPr lang="en-US" sz="2800" dirty="0">
                <a:solidFill>
                  <a:schemeClr val="bg1"/>
                </a:solidFill>
              </a:rPr>
              <a:t>Dharm Bhut</a:t>
            </a:r>
          </a:p>
          <a:p>
            <a:r>
              <a:rPr lang="en-US" sz="2800" dirty="0">
                <a:solidFill>
                  <a:schemeClr val="bg1"/>
                </a:solidFill>
              </a:rPr>
              <a:t>Pruthvi Thummar </a:t>
            </a:r>
          </a:p>
        </p:txBody>
      </p:sp>
    </p:spTree>
    <p:extLst>
      <p:ext uri="{BB962C8B-B14F-4D97-AF65-F5344CB8AC3E}">
        <p14:creationId xmlns:p14="http://schemas.microsoft.com/office/powerpoint/2010/main" val="144605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5" name="Rectangle 4"/>
          <p:cNvSpPr/>
          <p:nvPr/>
        </p:nvSpPr>
        <p:spPr>
          <a:xfrm>
            <a:off x="105507" y="830308"/>
            <a:ext cx="7878632" cy="800219"/>
          </a:xfrm>
          <a:prstGeom prst="rect">
            <a:avLst/>
          </a:prstGeom>
        </p:spPr>
        <p:txBody>
          <a:bodyPr wrap="none">
            <a:spAutoFit/>
          </a:bodyPr>
          <a:lstStyle/>
          <a:p>
            <a:endParaRPr lang="en-US" b="1" spc="-15" dirty="0">
              <a:solidFill>
                <a:schemeClr val="bg1"/>
              </a:solidFill>
              <a:latin typeface="Roboto"/>
            </a:endParaRPr>
          </a:p>
          <a:p>
            <a:r>
              <a:rPr lang="en-US" b="1" spc="-15" dirty="0">
                <a:solidFill>
                  <a:schemeClr val="bg1"/>
                </a:solidFill>
                <a:latin typeface="Roboto"/>
              </a:rPr>
              <a:t>		</a:t>
            </a:r>
            <a:r>
              <a:rPr lang="en-US" sz="2800" b="1" u="sng" spc="-15" dirty="0">
                <a:solidFill>
                  <a:schemeClr val="bg1"/>
                </a:solidFill>
                <a:latin typeface="Roboto"/>
              </a:rPr>
              <a:t>ADVANTAGES OF PROPOSED SYSTEM</a:t>
            </a:r>
            <a:r>
              <a:rPr lang="en-US" b="1" spc="-15" dirty="0">
                <a:solidFill>
                  <a:schemeClr val="bg1"/>
                </a:solidFill>
                <a:latin typeface="Roboto"/>
              </a:rPr>
              <a:t> </a:t>
            </a:r>
            <a:endParaRPr lang="en-IN" dirty="0">
              <a:solidFill>
                <a:schemeClr val="bg1"/>
              </a:solidFill>
            </a:endParaRPr>
          </a:p>
        </p:txBody>
      </p:sp>
      <p:sp>
        <p:nvSpPr>
          <p:cNvPr id="3" name="Content Placeholder 2"/>
          <p:cNvSpPr>
            <a:spLocks noGrp="1"/>
          </p:cNvSpPr>
          <p:nvPr>
            <p:ph idx="1"/>
          </p:nvPr>
        </p:nvSpPr>
        <p:spPr>
          <a:xfrm>
            <a:off x="724097" y="2263544"/>
            <a:ext cx="10382053" cy="4356331"/>
          </a:xfrm>
        </p:spPr>
        <p:txBody>
          <a:bodyPr>
            <a:noAutofit/>
          </a:bodyPr>
          <a:lstStyle/>
          <a:p>
            <a:pPr>
              <a:lnSpc>
                <a:spcPct val="150000"/>
              </a:lnSpc>
              <a:buFont typeface="Wingdings" panose="05000000000000000000" pitchFamily="2" charset="2"/>
              <a:buChar char="Ø"/>
            </a:pPr>
            <a:r>
              <a:rPr lang="en-US" sz="1600" dirty="0">
                <a:solidFill>
                  <a:schemeClr val="tx1"/>
                </a:solidFill>
              </a:rPr>
              <a:t>The proposed system is highly secured, because for login the system it requires the username and password which is different for each department therefore providing each department a different view of the customer information.</a:t>
            </a:r>
            <a:endParaRPr lang="en-IN" sz="1600" dirty="0">
              <a:solidFill>
                <a:schemeClr val="tx1"/>
              </a:solidFill>
            </a:endParaRPr>
          </a:p>
          <a:p>
            <a:pPr>
              <a:lnSpc>
                <a:spcPct val="150000"/>
              </a:lnSpc>
              <a:buFont typeface="Wingdings" panose="05000000000000000000" pitchFamily="2" charset="2"/>
              <a:buChar char="Ø"/>
            </a:pPr>
            <a:r>
              <a:rPr lang="en-US" sz="1600" dirty="0">
                <a:solidFill>
                  <a:schemeClr val="tx1"/>
                </a:solidFill>
              </a:rPr>
              <a:t> It provides wide range of certain criteria in each window the client is working for better and quicker solution. </a:t>
            </a:r>
            <a:endParaRPr lang="en-IN" sz="1600" dirty="0">
              <a:solidFill>
                <a:schemeClr val="tx1"/>
              </a:solidFill>
            </a:endParaRPr>
          </a:p>
          <a:p>
            <a:pPr>
              <a:lnSpc>
                <a:spcPct val="150000"/>
              </a:lnSpc>
              <a:buFont typeface="Wingdings" panose="05000000000000000000" pitchFamily="2" charset="2"/>
              <a:buChar char="Ø"/>
            </a:pPr>
            <a:r>
              <a:rPr lang="en-US" sz="1600" dirty="0">
                <a:solidFill>
                  <a:schemeClr val="tx1"/>
                </a:solidFill>
              </a:rPr>
              <a:t> It maintains report for all criteria and transactions.</a:t>
            </a:r>
            <a:endParaRPr lang="en-IN" sz="1600" dirty="0">
              <a:solidFill>
                <a:schemeClr val="tx1"/>
              </a:solidFill>
            </a:endParaRPr>
          </a:p>
          <a:p>
            <a:pPr>
              <a:lnSpc>
                <a:spcPct val="150000"/>
              </a:lnSpc>
              <a:buFont typeface="Wingdings" panose="05000000000000000000" pitchFamily="2" charset="2"/>
              <a:buChar char="Ø"/>
            </a:pPr>
            <a:r>
              <a:rPr lang="en-US" sz="1600" dirty="0">
                <a:solidFill>
                  <a:schemeClr val="tx1"/>
                </a:solidFill>
              </a:rPr>
              <a:t> Manages member information separately for all bill information separately for considering the requirement of gym.</a:t>
            </a:r>
            <a:endParaRPr lang="en-IN" sz="1600" dirty="0">
              <a:solidFill>
                <a:schemeClr val="tx1"/>
              </a:solidFill>
            </a:endParaRPr>
          </a:p>
          <a:p>
            <a:pPr>
              <a:lnSpc>
                <a:spcPct val="150000"/>
              </a:lnSpc>
              <a:buFont typeface="Wingdings" panose="05000000000000000000" pitchFamily="2" charset="2"/>
              <a:buChar char="Ø"/>
            </a:pPr>
            <a:r>
              <a:rPr lang="en-US" sz="1600" dirty="0">
                <a:solidFill>
                  <a:schemeClr val="tx1"/>
                </a:solidFill>
              </a:rPr>
              <a:t>Stores information about regular products.</a:t>
            </a:r>
            <a:endParaRPr lang="en-IN" sz="1600" dirty="0">
              <a:solidFill>
                <a:schemeClr val="tx1"/>
              </a:solidFill>
            </a:endParaRPr>
          </a:p>
          <a:p>
            <a:pPr>
              <a:lnSpc>
                <a:spcPct val="150000"/>
              </a:lnSpc>
              <a:buFont typeface="Wingdings" panose="05000000000000000000" pitchFamily="2" charset="2"/>
              <a:buChar char="Ø"/>
            </a:pPr>
            <a:r>
              <a:rPr lang="en-US" sz="1600" dirty="0">
                <a:solidFill>
                  <a:schemeClr val="tx1"/>
                </a:solidFill>
              </a:rPr>
              <a:t>Diet recommendation </a:t>
            </a:r>
            <a:endParaRPr lang="en-IN" sz="1600" dirty="0">
              <a:solidFill>
                <a:schemeClr val="tx1"/>
              </a:solidFill>
            </a:endParaRPr>
          </a:p>
        </p:txBody>
      </p:sp>
    </p:spTree>
    <p:extLst>
      <p:ext uri="{BB962C8B-B14F-4D97-AF65-F5344CB8AC3E}">
        <p14:creationId xmlns:p14="http://schemas.microsoft.com/office/powerpoint/2010/main" val="977401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341915" y="789682"/>
            <a:ext cx="3520194" cy="800219"/>
          </a:xfrm>
          <a:prstGeom prst="rect">
            <a:avLst/>
          </a:prstGeom>
        </p:spPr>
        <p:txBody>
          <a:bodyPr wrap="none">
            <a:spAutoFit/>
          </a:bodyPr>
          <a:lstStyle/>
          <a:p>
            <a:endParaRPr lang="en-US" b="1" spc="-15" dirty="0">
              <a:solidFill>
                <a:schemeClr val="bg1"/>
              </a:solidFill>
              <a:latin typeface="Roboto"/>
            </a:endParaRPr>
          </a:p>
          <a:p>
            <a:r>
              <a:rPr lang="en-US" b="1" spc="-15" dirty="0">
                <a:solidFill>
                  <a:schemeClr val="bg1"/>
                </a:solidFill>
                <a:latin typeface="Roboto"/>
              </a:rPr>
              <a:t>		</a:t>
            </a:r>
            <a:r>
              <a:rPr lang="en-US" sz="2800" b="1" u="sng" spc="-15" dirty="0">
                <a:solidFill>
                  <a:schemeClr val="bg1"/>
                </a:solidFill>
                <a:latin typeface="Roboto"/>
              </a:rPr>
              <a:t>MODULE</a:t>
            </a:r>
            <a:r>
              <a:rPr lang="en-US" sz="2800" b="1" spc="-15" dirty="0">
                <a:solidFill>
                  <a:schemeClr val="bg1"/>
                </a:solidFill>
                <a:latin typeface="Roboto"/>
              </a:rPr>
              <a:t>  </a:t>
            </a:r>
            <a:r>
              <a:rPr lang="en-US" sz="2800" b="1" u="sng" spc="-15" dirty="0">
                <a:solidFill>
                  <a:schemeClr val="bg1"/>
                </a:solidFill>
                <a:latin typeface="Roboto"/>
              </a:rPr>
              <a:t>LIST</a:t>
            </a:r>
            <a:endParaRPr lang="en-IN" u="sng" dirty="0">
              <a:solidFill>
                <a:schemeClr val="bg1"/>
              </a:solidFill>
            </a:endParaRPr>
          </a:p>
        </p:txBody>
      </p:sp>
      <p:sp>
        <p:nvSpPr>
          <p:cNvPr id="6" name="Content Placeholder 5"/>
          <p:cNvSpPr>
            <a:spLocks noGrp="1"/>
          </p:cNvSpPr>
          <p:nvPr>
            <p:ph idx="1"/>
          </p:nvPr>
        </p:nvSpPr>
        <p:spPr>
          <a:xfrm>
            <a:off x="705394" y="2505075"/>
            <a:ext cx="5504906" cy="4067175"/>
          </a:xfrm>
        </p:spPr>
        <p:txBody>
          <a:bodyPr>
            <a:normAutofit fontScale="25000" lnSpcReduction="20000"/>
          </a:bodyPr>
          <a:lstStyle/>
          <a:p>
            <a:pPr marL="0" indent="0">
              <a:buNone/>
            </a:pPr>
            <a:r>
              <a:rPr lang="en-US" sz="11200" b="1" spc="-15" dirty="0">
                <a:solidFill>
                  <a:schemeClr val="tx1"/>
                </a:solidFill>
                <a:latin typeface="RobotoRegular"/>
              </a:rPr>
              <a:t>ADMINISTRATOR</a:t>
            </a:r>
          </a:p>
          <a:p>
            <a:pPr marL="712788" lvl="0" indent="363538">
              <a:lnSpc>
                <a:spcPct val="150000"/>
              </a:lnSpc>
              <a:buFont typeface="Wingdings" panose="05000000000000000000" pitchFamily="2" charset="2"/>
              <a:buChar char="Ø"/>
            </a:pPr>
            <a:r>
              <a:rPr lang="en-US" sz="6400" dirty="0">
                <a:solidFill>
                  <a:schemeClr val="tx1"/>
                </a:solidFill>
                <a:latin typeface="RobotoRegular"/>
              </a:rPr>
              <a:t>Login</a:t>
            </a:r>
            <a:endParaRPr lang="en-IN" sz="6400" dirty="0">
              <a:solidFill>
                <a:schemeClr val="tx1"/>
              </a:solidFill>
              <a:latin typeface="RobotoRegular"/>
            </a:endParaRPr>
          </a:p>
          <a:p>
            <a:pPr marL="712788" lvl="0" indent="363538">
              <a:lnSpc>
                <a:spcPct val="150000"/>
              </a:lnSpc>
              <a:buFont typeface="Wingdings" panose="05000000000000000000" pitchFamily="2" charset="2"/>
              <a:buChar char="Ø"/>
            </a:pPr>
            <a:r>
              <a:rPr lang="en-US" sz="6400" dirty="0">
                <a:solidFill>
                  <a:schemeClr val="tx1"/>
                </a:solidFill>
                <a:latin typeface="RobotoRegular"/>
              </a:rPr>
              <a:t>Add Member</a:t>
            </a:r>
            <a:endParaRPr lang="en-IN" sz="6400" dirty="0">
              <a:solidFill>
                <a:schemeClr val="tx1"/>
              </a:solidFill>
              <a:latin typeface="RobotoRegular"/>
            </a:endParaRPr>
          </a:p>
          <a:p>
            <a:pPr marL="712788" lvl="0" indent="363538">
              <a:lnSpc>
                <a:spcPct val="150000"/>
              </a:lnSpc>
              <a:buFont typeface="Wingdings" panose="05000000000000000000" pitchFamily="2" charset="2"/>
              <a:buChar char="Ø"/>
            </a:pPr>
            <a:r>
              <a:rPr lang="en-US" sz="6400" dirty="0">
                <a:solidFill>
                  <a:schemeClr val="tx1"/>
                </a:solidFill>
                <a:latin typeface="RobotoRegular"/>
              </a:rPr>
              <a:t>Update/Delete Members</a:t>
            </a:r>
            <a:endParaRPr lang="en-IN" sz="6400" dirty="0">
              <a:solidFill>
                <a:schemeClr val="tx1"/>
              </a:solidFill>
              <a:latin typeface="RobotoRegular"/>
            </a:endParaRPr>
          </a:p>
          <a:p>
            <a:pPr marL="712788" lvl="0" indent="363538">
              <a:lnSpc>
                <a:spcPct val="150000"/>
              </a:lnSpc>
              <a:buFont typeface="Wingdings" panose="05000000000000000000" pitchFamily="2" charset="2"/>
              <a:buChar char="Ø"/>
            </a:pPr>
            <a:r>
              <a:rPr lang="en-US" sz="6400" dirty="0">
                <a:solidFill>
                  <a:schemeClr val="tx1"/>
                </a:solidFill>
                <a:latin typeface="RobotoRegular"/>
              </a:rPr>
              <a:t>Create Bills </a:t>
            </a:r>
            <a:endParaRPr lang="en-IN" sz="6400" dirty="0">
              <a:solidFill>
                <a:schemeClr val="tx1"/>
              </a:solidFill>
              <a:latin typeface="RobotoRegular"/>
            </a:endParaRPr>
          </a:p>
          <a:p>
            <a:pPr marL="712788" lvl="0" indent="363538">
              <a:lnSpc>
                <a:spcPct val="150000"/>
              </a:lnSpc>
              <a:buFont typeface="Wingdings" panose="05000000000000000000" pitchFamily="2" charset="2"/>
              <a:buChar char="Ø"/>
            </a:pPr>
            <a:r>
              <a:rPr lang="en-US" sz="6400" dirty="0">
                <a:solidFill>
                  <a:schemeClr val="tx1"/>
                </a:solidFill>
                <a:latin typeface="RobotoRegular"/>
              </a:rPr>
              <a:t>Assign Fee Package</a:t>
            </a:r>
            <a:endParaRPr lang="en-IN" sz="6400" dirty="0">
              <a:solidFill>
                <a:schemeClr val="tx1"/>
              </a:solidFill>
              <a:latin typeface="RobotoRegular"/>
            </a:endParaRPr>
          </a:p>
          <a:p>
            <a:pPr marL="712788" lvl="0" indent="363538">
              <a:lnSpc>
                <a:spcPct val="150000"/>
              </a:lnSpc>
              <a:buFont typeface="Wingdings" panose="05000000000000000000" pitchFamily="2" charset="2"/>
              <a:buChar char="Ø"/>
            </a:pPr>
            <a:r>
              <a:rPr lang="en-US" sz="6400" dirty="0">
                <a:solidFill>
                  <a:schemeClr val="tx1"/>
                </a:solidFill>
                <a:latin typeface="RobotoRegular"/>
              </a:rPr>
              <a:t>Assign Notification for monthly </a:t>
            </a:r>
            <a:endParaRPr lang="en-IN" sz="6400" dirty="0">
              <a:solidFill>
                <a:schemeClr val="tx1"/>
              </a:solidFill>
              <a:latin typeface="RobotoRegular"/>
            </a:endParaRPr>
          </a:p>
          <a:p>
            <a:pPr marL="712788" lvl="0" indent="363538">
              <a:lnSpc>
                <a:spcPct val="150000"/>
              </a:lnSpc>
              <a:buFont typeface="Wingdings" panose="05000000000000000000" pitchFamily="2" charset="2"/>
              <a:buChar char="Ø"/>
            </a:pPr>
            <a:r>
              <a:rPr lang="en-US" sz="6400" dirty="0">
                <a:solidFill>
                  <a:schemeClr val="tx1"/>
                </a:solidFill>
                <a:latin typeface="RobotoRegular"/>
              </a:rPr>
              <a:t>Report export </a:t>
            </a:r>
            <a:endParaRPr lang="en-IN" sz="6400" dirty="0">
              <a:solidFill>
                <a:schemeClr val="tx1"/>
              </a:solidFill>
              <a:latin typeface="RobotoRegular"/>
            </a:endParaRPr>
          </a:p>
          <a:p>
            <a:pPr marL="712788" lvl="0" indent="363538">
              <a:lnSpc>
                <a:spcPct val="150000"/>
              </a:lnSpc>
              <a:buFont typeface="Wingdings" panose="05000000000000000000" pitchFamily="2" charset="2"/>
              <a:buChar char="Ø"/>
            </a:pPr>
            <a:r>
              <a:rPr lang="en-US" sz="6400" dirty="0">
                <a:solidFill>
                  <a:schemeClr val="tx1"/>
                </a:solidFill>
                <a:latin typeface="RobotoRegular"/>
              </a:rPr>
              <a:t>Diet Details </a:t>
            </a:r>
            <a:endParaRPr lang="en-IN" sz="6400" dirty="0">
              <a:solidFill>
                <a:schemeClr val="tx1"/>
              </a:solidFill>
              <a:latin typeface="RobotoRegular"/>
            </a:endParaRPr>
          </a:p>
          <a:p>
            <a:pPr marL="0" indent="0">
              <a:buNone/>
            </a:pPr>
            <a:endParaRPr lang="en-IN" sz="1600" dirty="0">
              <a:solidFill>
                <a:schemeClr val="tx1"/>
              </a:solidFill>
              <a:latin typeface="RobotoRegular"/>
            </a:endParaRPr>
          </a:p>
          <a:p>
            <a:endParaRPr lang="en-IN" dirty="0">
              <a:solidFill>
                <a:schemeClr val="tx1"/>
              </a:solidFill>
            </a:endParaRPr>
          </a:p>
        </p:txBody>
      </p:sp>
    </p:spTree>
    <p:extLst>
      <p:ext uri="{BB962C8B-B14F-4D97-AF65-F5344CB8AC3E}">
        <p14:creationId xmlns:p14="http://schemas.microsoft.com/office/powerpoint/2010/main" val="3755796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7" name="Rectangle 6"/>
          <p:cNvSpPr/>
          <p:nvPr/>
        </p:nvSpPr>
        <p:spPr>
          <a:xfrm>
            <a:off x="928937" y="1025821"/>
            <a:ext cx="2596865" cy="523220"/>
          </a:xfrm>
          <a:prstGeom prst="rect">
            <a:avLst/>
          </a:prstGeom>
        </p:spPr>
        <p:txBody>
          <a:bodyPr wrap="none">
            <a:spAutoFit/>
          </a:bodyPr>
          <a:lstStyle/>
          <a:p>
            <a:r>
              <a:rPr lang="en-US" sz="2800" b="1" u="sng" spc="-15" dirty="0">
                <a:solidFill>
                  <a:schemeClr val="bg1"/>
                </a:solidFill>
                <a:latin typeface="Roboto"/>
              </a:rPr>
              <a:t>MODULE LIST</a:t>
            </a:r>
            <a:endParaRPr lang="en-IN" sz="2800" b="1" u="sng" dirty="0">
              <a:solidFill>
                <a:schemeClr val="bg1"/>
              </a:solidFill>
            </a:endParaRPr>
          </a:p>
        </p:txBody>
      </p:sp>
      <p:sp>
        <p:nvSpPr>
          <p:cNvPr id="8" name="Rectangle 7"/>
          <p:cNvSpPr/>
          <p:nvPr/>
        </p:nvSpPr>
        <p:spPr>
          <a:xfrm>
            <a:off x="928937" y="2451402"/>
            <a:ext cx="818173" cy="369332"/>
          </a:xfrm>
          <a:prstGeom prst="rect">
            <a:avLst/>
          </a:prstGeom>
        </p:spPr>
        <p:txBody>
          <a:bodyPr wrap="none">
            <a:spAutoFit/>
          </a:bodyPr>
          <a:lstStyle/>
          <a:p>
            <a:r>
              <a:rPr lang="en-US" b="1" spc="-15" dirty="0">
                <a:latin typeface="Roboto"/>
              </a:rPr>
              <a:t>USER</a:t>
            </a:r>
            <a:endParaRPr lang="en-IN" dirty="0"/>
          </a:p>
        </p:txBody>
      </p:sp>
      <p:sp>
        <p:nvSpPr>
          <p:cNvPr id="9" name="Rectangle 8"/>
          <p:cNvSpPr/>
          <p:nvPr/>
        </p:nvSpPr>
        <p:spPr>
          <a:xfrm>
            <a:off x="1123167" y="3077909"/>
            <a:ext cx="6096000" cy="2913618"/>
          </a:xfrm>
          <a:prstGeom prst="rect">
            <a:avLst/>
          </a:prstGeom>
        </p:spPr>
        <p:txBody>
          <a:bodyPr>
            <a:spAutoFit/>
          </a:bodyPr>
          <a:lstStyle/>
          <a:p>
            <a:pPr marL="342900" lvl="0" indent="-342900">
              <a:lnSpc>
                <a:spcPct val="150000"/>
              </a:lnSpc>
              <a:spcAft>
                <a:spcPts val="0"/>
              </a:spcAft>
              <a:buFont typeface="Wingdings" panose="05000000000000000000" pitchFamily="2" charset="2"/>
              <a:buChar char="Ø"/>
            </a:pPr>
            <a:r>
              <a:rPr lang="en-US" sz="2000" dirty="0">
                <a:latin typeface="RobotoRegular"/>
                <a:ea typeface="Calibri" panose="020F0502020204030204" pitchFamily="34" charset="0"/>
                <a:cs typeface="Times New Roman" panose="02020603050405020304" pitchFamily="18" charset="0"/>
              </a:rPr>
              <a:t>Login </a:t>
            </a:r>
            <a:endParaRPr lang="en-IN" sz="2000" dirty="0">
              <a:latin typeface="RobotoRegular"/>
              <a:ea typeface="Calibri" panose="020F0502020204030204" pitchFamily="34" charset="0"/>
              <a:cs typeface="Times New Roman" panose="02020603050405020304" pitchFamily="18" charset="0"/>
            </a:endParaRPr>
          </a:p>
          <a:p>
            <a:pPr marL="342900" lvl="0" indent="-342900">
              <a:lnSpc>
                <a:spcPct val="200000"/>
              </a:lnSpc>
              <a:spcAft>
                <a:spcPts val="0"/>
              </a:spcAft>
              <a:buFont typeface="Wingdings" panose="05000000000000000000" pitchFamily="2" charset="2"/>
              <a:buChar char="Ø"/>
            </a:pPr>
            <a:r>
              <a:rPr lang="en-US" sz="2000" dirty="0">
                <a:latin typeface="RobotoRegular"/>
                <a:ea typeface="Calibri" panose="020F0502020204030204" pitchFamily="34" charset="0"/>
                <a:cs typeface="Times New Roman" panose="02020603050405020304" pitchFamily="18" charset="0"/>
              </a:rPr>
              <a:t>View Bill Receipts</a:t>
            </a:r>
            <a:endParaRPr lang="en-IN" sz="2000" dirty="0">
              <a:latin typeface="RobotoRegular"/>
              <a:ea typeface="Calibri" panose="020F0502020204030204" pitchFamily="34" charset="0"/>
              <a:cs typeface="Times New Roman" panose="02020603050405020304" pitchFamily="18" charset="0"/>
            </a:endParaRPr>
          </a:p>
          <a:p>
            <a:pPr marL="342900" lvl="0" indent="-342900">
              <a:lnSpc>
                <a:spcPct val="200000"/>
              </a:lnSpc>
              <a:spcAft>
                <a:spcPts val="800"/>
              </a:spcAft>
              <a:buFont typeface="Wingdings" panose="05000000000000000000" pitchFamily="2" charset="2"/>
              <a:buChar char="Ø"/>
            </a:pPr>
            <a:r>
              <a:rPr lang="en-US" sz="2000" dirty="0">
                <a:latin typeface="RobotoRegular"/>
                <a:ea typeface="Calibri" panose="020F0502020204030204" pitchFamily="34" charset="0"/>
                <a:cs typeface="Times New Roman" panose="02020603050405020304" pitchFamily="18" charset="0"/>
              </a:rPr>
              <a:t>View bill notification</a:t>
            </a:r>
          </a:p>
          <a:p>
            <a:pPr marL="342900" lvl="0" indent="-342900">
              <a:lnSpc>
                <a:spcPct val="150000"/>
              </a:lnSpc>
              <a:spcAft>
                <a:spcPts val="800"/>
              </a:spcAft>
              <a:buFont typeface="Wingdings" panose="05000000000000000000" pitchFamily="2" charset="2"/>
              <a:buChar char="Ø"/>
            </a:pPr>
            <a:r>
              <a:rPr lang="en-US" sz="2000" dirty="0">
                <a:latin typeface="RobotoRegular"/>
                <a:ea typeface="Calibri" panose="020F0502020204030204" pitchFamily="34" charset="0"/>
                <a:cs typeface="Times New Roman" panose="02020603050405020304" pitchFamily="18" charset="0"/>
              </a:rPr>
              <a:t>View diet </a:t>
            </a:r>
          </a:p>
          <a:p>
            <a:pPr marL="342900" lvl="0" indent="-342900">
              <a:lnSpc>
                <a:spcPct val="150000"/>
              </a:lnSpc>
              <a:spcAft>
                <a:spcPts val="800"/>
              </a:spcAft>
              <a:buFont typeface="Wingdings" panose="05000000000000000000" pitchFamily="2" charset="2"/>
              <a:buChar char="Ø"/>
            </a:pPr>
            <a:r>
              <a:rPr lang="en-US" sz="2000" dirty="0">
                <a:latin typeface="RobotoRegular"/>
                <a:ea typeface="Calibri" panose="020F0502020204030204" pitchFamily="34" charset="0"/>
                <a:cs typeface="Times New Roman" panose="02020603050405020304" pitchFamily="18" charset="0"/>
              </a:rPr>
              <a:t>View schedule </a:t>
            </a:r>
            <a:endParaRPr lang="en-IN" sz="2000" dirty="0">
              <a:effectLst/>
              <a:latin typeface="RobotoRegular"/>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9660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105507" y="798391"/>
            <a:ext cx="3837269" cy="800219"/>
          </a:xfrm>
          <a:prstGeom prst="rect">
            <a:avLst/>
          </a:prstGeom>
        </p:spPr>
        <p:txBody>
          <a:bodyPr wrap="none">
            <a:spAutoFit/>
          </a:bodyPr>
          <a:lstStyle/>
          <a:p>
            <a:endParaRPr lang="en-US" b="1" spc="-15" dirty="0">
              <a:solidFill>
                <a:schemeClr val="bg1"/>
              </a:solidFill>
              <a:latin typeface="Roboto"/>
            </a:endParaRPr>
          </a:p>
          <a:p>
            <a:r>
              <a:rPr lang="en-US" b="1" spc="-15" dirty="0">
                <a:solidFill>
                  <a:schemeClr val="bg1"/>
                </a:solidFill>
                <a:latin typeface="Roboto"/>
              </a:rPr>
              <a:t>		</a:t>
            </a:r>
            <a:r>
              <a:rPr lang="en-IN" sz="2800" b="1" u="sng" spc="-15" dirty="0">
                <a:solidFill>
                  <a:schemeClr val="bg1"/>
                </a:solidFill>
                <a:latin typeface="Roboto"/>
              </a:rPr>
              <a:t>CONCLUSIONS</a:t>
            </a:r>
            <a:r>
              <a:rPr lang="en-IN" sz="2800" b="1" spc="-15" dirty="0">
                <a:solidFill>
                  <a:schemeClr val="bg1"/>
                </a:solidFill>
                <a:latin typeface="Roboto"/>
              </a:rPr>
              <a:t> </a:t>
            </a:r>
            <a:endParaRPr lang="en-IN" sz="2800" dirty="0">
              <a:solidFill>
                <a:schemeClr val="bg1"/>
              </a:solidFill>
            </a:endParaRPr>
          </a:p>
        </p:txBody>
      </p:sp>
      <p:sp>
        <p:nvSpPr>
          <p:cNvPr id="8" name="Content Placeholder 7"/>
          <p:cNvSpPr>
            <a:spLocks noGrp="1"/>
          </p:cNvSpPr>
          <p:nvPr>
            <p:ph idx="1"/>
          </p:nvPr>
        </p:nvSpPr>
        <p:spPr>
          <a:xfrm>
            <a:off x="805296" y="2340556"/>
            <a:ext cx="10515600" cy="4517444"/>
          </a:xfrm>
        </p:spPr>
        <p:txBody>
          <a:bodyPr>
            <a:normAutofit lnSpcReduction="10000"/>
          </a:bodyPr>
          <a:lstStyle/>
          <a:p>
            <a:pPr algn="just">
              <a:lnSpc>
                <a:spcPct val="150000"/>
              </a:lnSpc>
              <a:buFont typeface="Wingdings" panose="05000000000000000000" pitchFamily="2" charset="2"/>
              <a:buChar char="Ø"/>
            </a:pPr>
            <a:r>
              <a:rPr lang="en-US" sz="1600" dirty="0">
                <a:solidFill>
                  <a:schemeClr val="tx1"/>
                </a:solidFill>
                <a:latin typeface="RobotoRegular"/>
              </a:rPr>
              <a:t>The “GYM MANAGEMENT SYSTEM” is successfully designed and developed to fulfilling the necessary requirements, as identified in the requirements analysis phase, such as the system is very much user friendly, form level validation and field level validation are performing very efficiently. </a:t>
            </a:r>
          </a:p>
          <a:p>
            <a:pPr algn="just">
              <a:lnSpc>
                <a:spcPct val="150000"/>
              </a:lnSpc>
              <a:buFont typeface="Wingdings" panose="05000000000000000000" pitchFamily="2" charset="2"/>
              <a:buChar char="Ø"/>
            </a:pPr>
            <a:r>
              <a:rPr lang="en-US" sz="1600" dirty="0">
                <a:solidFill>
                  <a:schemeClr val="tx1"/>
                </a:solidFill>
                <a:latin typeface="RobotoRegular"/>
              </a:rPr>
              <a:t>The new computerized system was found to be much faster and reliable and user friendly then the existing system, the system has been designed and developed step by step and tested successfully.</a:t>
            </a:r>
          </a:p>
          <a:p>
            <a:pPr algn="just">
              <a:lnSpc>
                <a:spcPct val="150000"/>
              </a:lnSpc>
              <a:buFont typeface="Wingdings" panose="05000000000000000000" pitchFamily="2" charset="2"/>
              <a:buChar char="Ø"/>
            </a:pPr>
            <a:r>
              <a:rPr lang="en-US" sz="1600" dirty="0">
                <a:solidFill>
                  <a:schemeClr val="tx1"/>
                </a:solidFill>
                <a:latin typeface="RobotoRegular"/>
              </a:rPr>
              <a:t> It eliminates the human error that are likely to creep in the kind of working in which a bulk quantity of data and calculations as to be processed. </a:t>
            </a:r>
          </a:p>
          <a:p>
            <a:pPr algn="just">
              <a:lnSpc>
                <a:spcPct val="150000"/>
              </a:lnSpc>
              <a:buFont typeface="Wingdings" panose="05000000000000000000" pitchFamily="2" charset="2"/>
              <a:buChar char="Ø"/>
            </a:pPr>
            <a:r>
              <a:rPr lang="en-US" sz="1600" dirty="0">
                <a:solidFill>
                  <a:schemeClr val="tx1"/>
                </a:solidFill>
                <a:latin typeface="RobotoRegular"/>
              </a:rPr>
              <a:t>The system results in quick retrieval of information that is very vital for the progress any organization. Cost is minimized in case of stationary. </a:t>
            </a:r>
          </a:p>
          <a:p>
            <a:pPr algn="just">
              <a:lnSpc>
                <a:spcPct val="150000"/>
              </a:lnSpc>
              <a:buFont typeface="Wingdings" panose="05000000000000000000" pitchFamily="2" charset="2"/>
              <a:buChar char="Ø"/>
            </a:pPr>
            <a:r>
              <a:rPr lang="en-US" sz="1600" dirty="0">
                <a:solidFill>
                  <a:schemeClr val="tx1"/>
                </a:solidFill>
                <a:latin typeface="RobotoRegular"/>
              </a:rPr>
              <a:t> Burden of manual work is reduced as whenever transaction takes place, there is a no need to record it in many places manually.</a:t>
            </a:r>
            <a:endParaRPr lang="en-IN" sz="1600" dirty="0">
              <a:solidFill>
                <a:schemeClr val="tx1"/>
              </a:solidFill>
              <a:latin typeface="RobotoRegular"/>
            </a:endParaRPr>
          </a:p>
        </p:txBody>
      </p:sp>
    </p:spTree>
    <p:extLst>
      <p:ext uri="{BB962C8B-B14F-4D97-AF65-F5344CB8AC3E}">
        <p14:creationId xmlns:p14="http://schemas.microsoft.com/office/powerpoint/2010/main" val="3418558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8131" y="2603500"/>
            <a:ext cx="4556551" cy="3416300"/>
          </a:xfrm>
        </p:spPr>
      </p:pic>
    </p:spTree>
    <p:extLst>
      <p:ext uri="{BB962C8B-B14F-4D97-AF65-F5344CB8AC3E}">
        <p14:creationId xmlns:p14="http://schemas.microsoft.com/office/powerpoint/2010/main" val="159939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3652" y="2231372"/>
            <a:ext cx="5502166" cy="3463372"/>
          </a:xfrm>
        </p:spPr>
      </p:pic>
    </p:spTree>
    <p:extLst>
      <p:ext uri="{BB962C8B-B14F-4D97-AF65-F5344CB8AC3E}">
        <p14:creationId xmlns:p14="http://schemas.microsoft.com/office/powerpoint/2010/main" val="4182054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4B75D4-7292-1B61-6A8F-012220F30F96}"/>
              </a:ext>
            </a:extLst>
          </p:cNvPr>
          <p:cNvSpPr>
            <a:spLocks noGrp="1"/>
          </p:cNvSpPr>
          <p:nvPr>
            <p:ph type="title"/>
          </p:nvPr>
        </p:nvSpPr>
        <p:spPr>
          <a:xfrm>
            <a:off x="962025" y="848541"/>
            <a:ext cx="7534275" cy="600892"/>
          </a:xfrm>
        </p:spPr>
        <p:txBody>
          <a:bodyPr>
            <a:noAutofit/>
          </a:bodyPr>
          <a:lstStyle/>
          <a:p>
            <a:pPr algn="ctr"/>
            <a:r>
              <a:rPr lang="en-IN" b="1" dirty="0"/>
              <a:t>Project analysis by Dharvi Kotak </a:t>
            </a:r>
          </a:p>
        </p:txBody>
      </p:sp>
      <p:sp>
        <p:nvSpPr>
          <p:cNvPr id="6" name="TextBox 5">
            <a:extLst>
              <a:ext uri="{FF2B5EF4-FFF2-40B4-BE49-F238E27FC236}">
                <a16:creationId xmlns:a16="http://schemas.microsoft.com/office/drawing/2014/main" id="{7ADCF3D5-799C-08DA-A924-88C0AA2C9945}"/>
              </a:ext>
            </a:extLst>
          </p:cNvPr>
          <p:cNvSpPr txBox="1"/>
          <p:nvPr/>
        </p:nvSpPr>
        <p:spPr>
          <a:xfrm>
            <a:off x="748936" y="2551837"/>
            <a:ext cx="8395064" cy="2369880"/>
          </a:xfrm>
          <a:prstGeom prst="rect">
            <a:avLst/>
          </a:prstGeom>
          <a:noFill/>
        </p:spPr>
        <p:txBody>
          <a:bodyPr wrap="square">
            <a:spAutoFit/>
          </a:bodyPr>
          <a:lstStyle/>
          <a:p>
            <a:pPr marL="457200" indent="-457200">
              <a:buFont typeface="Wingdings" panose="05000000000000000000" pitchFamily="2" charset="2"/>
              <a:buChar char="§"/>
            </a:pPr>
            <a:r>
              <a:rPr lang="en-US" sz="2800" dirty="0"/>
              <a:t>Food ordering</a:t>
            </a:r>
          </a:p>
          <a:p>
            <a:pPr marL="457200" indent="-457200">
              <a:buFont typeface="Wingdings" panose="05000000000000000000" pitchFamily="2" charset="2"/>
              <a:buChar char="§"/>
            </a:pPr>
            <a:r>
              <a:rPr lang="en-US" sz="2800" dirty="0"/>
              <a:t>Chat app</a:t>
            </a:r>
          </a:p>
          <a:p>
            <a:pPr marL="457200" indent="-457200">
              <a:buFont typeface="Wingdings" panose="05000000000000000000" pitchFamily="2" charset="2"/>
              <a:buChar char="§"/>
            </a:pPr>
            <a:r>
              <a:rPr lang="en-US" sz="2800" dirty="0"/>
              <a:t>Notes app</a:t>
            </a:r>
          </a:p>
          <a:p>
            <a:pPr marL="457200" indent="-457200">
              <a:buFont typeface="Wingdings" panose="05000000000000000000" pitchFamily="2" charset="2"/>
              <a:buChar char="§"/>
            </a:pPr>
            <a:r>
              <a:rPr lang="en-US" sz="2800" dirty="0"/>
              <a:t>Fuel Management System</a:t>
            </a:r>
          </a:p>
          <a:p>
            <a:br>
              <a:rPr lang="en-US" dirty="0"/>
            </a:br>
            <a:endParaRPr lang="en-IN" dirty="0"/>
          </a:p>
        </p:txBody>
      </p:sp>
    </p:spTree>
    <p:extLst>
      <p:ext uri="{BB962C8B-B14F-4D97-AF65-F5344CB8AC3E}">
        <p14:creationId xmlns:p14="http://schemas.microsoft.com/office/powerpoint/2010/main" val="1681254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77B3F-A9F8-C700-AE61-3ADA4B8B0708}"/>
              </a:ext>
            </a:extLst>
          </p:cNvPr>
          <p:cNvSpPr>
            <a:spLocks noGrp="1"/>
          </p:cNvSpPr>
          <p:nvPr>
            <p:ph type="title"/>
          </p:nvPr>
        </p:nvSpPr>
        <p:spPr>
          <a:xfrm>
            <a:off x="968807" y="879020"/>
            <a:ext cx="7557994" cy="714103"/>
          </a:xfrm>
        </p:spPr>
        <p:txBody>
          <a:bodyPr>
            <a:normAutofit/>
          </a:bodyPr>
          <a:lstStyle/>
          <a:p>
            <a:pPr algn="ctr"/>
            <a:r>
              <a:rPr lang="en-IN" b="1" dirty="0"/>
              <a:t>Project analysis by Simran Tanti</a:t>
            </a:r>
          </a:p>
        </p:txBody>
      </p:sp>
      <p:sp>
        <p:nvSpPr>
          <p:cNvPr id="4" name="TextBox 3">
            <a:extLst>
              <a:ext uri="{FF2B5EF4-FFF2-40B4-BE49-F238E27FC236}">
                <a16:creationId xmlns:a16="http://schemas.microsoft.com/office/drawing/2014/main" id="{BDD782F8-FF56-4696-1761-B31224E647C7}"/>
              </a:ext>
            </a:extLst>
          </p:cNvPr>
          <p:cNvSpPr txBox="1"/>
          <p:nvPr/>
        </p:nvSpPr>
        <p:spPr>
          <a:xfrm>
            <a:off x="618309" y="2554014"/>
            <a:ext cx="8525691" cy="2369880"/>
          </a:xfrm>
          <a:prstGeom prst="rect">
            <a:avLst/>
          </a:prstGeom>
          <a:noFill/>
        </p:spPr>
        <p:txBody>
          <a:bodyPr wrap="square">
            <a:spAutoFit/>
          </a:bodyPr>
          <a:lstStyle/>
          <a:p>
            <a:pPr marL="457200" indent="-457200">
              <a:buFont typeface="Wingdings" panose="05000000000000000000" pitchFamily="2" charset="2"/>
              <a:buChar char="§"/>
            </a:pPr>
            <a:r>
              <a:rPr lang="en-US" sz="2800" dirty="0"/>
              <a:t>Cafe management</a:t>
            </a:r>
          </a:p>
          <a:p>
            <a:pPr marL="457200" indent="-457200">
              <a:buFont typeface="Wingdings" panose="05000000000000000000" pitchFamily="2" charset="2"/>
              <a:buChar char="§"/>
            </a:pPr>
            <a:r>
              <a:rPr lang="en-US" sz="2800" dirty="0"/>
              <a:t>Hospital management</a:t>
            </a:r>
          </a:p>
          <a:p>
            <a:pPr marL="457200" indent="-457200">
              <a:buFont typeface="Wingdings" panose="05000000000000000000" pitchFamily="2" charset="2"/>
              <a:buChar char="§"/>
            </a:pPr>
            <a:r>
              <a:rPr lang="en-US" sz="2800" dirty="0"/>
              <a:t>Photo editing</a:t>
            </a:r>
          </a:p>
          <a:p>
            <a:pPr marL="457200" indent="-457200">
              <a:buFont typeface="Wingdings" panose="05000000000000000000" pitchFamily="2" charset="2"/>
              <a:buChar char="§"/>
            </a:pPr>
            <a:r>
              <a:rPr lang="en-US" sz="2800" dirty="0"/>
              <a:t>Payment app</a:t>
            </a:r>
          </a:p>
          <a:p>
            <a:br>
              <a:rPr lang="en-US" dirty="0"/>
            </a:br>
            <a:endParaRPr lang="en-IN" dirty="0"/>
          </a:p>
        </p:txBody>
      </p:sp>
    </p:spTree>
    <p:extLst>
      <p:ext uri="{BB962C8B-B14F-4D97-AF65-F5344CB8AC3E}">
        <p14:creationId xmlns:p14="http://schemas.microsoft.com/office/powerpoint/2010/main" val="334897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F6E58-58A7-1A28-6666-6437B872BE01}"/>
              </a:ext>
            </a:extLst>
          </p:cNvPr>
          <p:cNvSpPr>
            <a:spLocks noGrp="1"/>
          </p:cNvSpPr>
          <p:nvPr>
            <p:ph type="title"/>
          </p:nvPr>
        </p:nvSpPr>
        <p:spPr>
          <a:xfrm>
            <a:off x="1265194" y="556074"/>
            <a:ext cx="9667102" cy="1280890"/>
          </a:xfrm>
        </p:spPr>
        <p:txBody>
          <a:bodyPr>
            <a:normAutofit/>
          </a:bodyPr>
          <a:lstStyle/>
          <a:p>
            <a:r>
              <a:rPr lang="en-IN" b="1" dirty="0"/>
              <a:t>Project analysis by Pruthvi Thummar </a:t>
            </a:r>
          </a:p>
        </p:txBody>
      </p:sp>
      <p:sp>
        <p:nvSpPr>
          <p:cNvPr id="4" name="TextBox 3">
            <a:extLst>
              <a:ext uri="{FF2B5EF4-FFF2-40B4-BE49-F238E27FC236}">
                <a16:creationId xmlns:a16="http://schemas.microsoft.com/office/drawing/2014/main" id="{238F6F82-503D-3558-3878-6A9C45F3447B}"/>
              </a:ext>
            </a:extLst>
          </p:cNvPr>
          <p:cNvSpPr txBox="1"/>
          <p:nvPr/>
        </p:nvSpPr>
        <p:spPr>
          <a:xfrm>
            <a:off x="827314" y="2828835"/>
            <a:ext cx="8351520" cy="1815882"/>
          </a:xfrm>
          <a:prstGeom prst="rect">
            <a:avLst/>
          </a:prstGeom>
          <a:noFill/>
        </p:spPr>
        <p:txBody>
          <a:bodyPr wrap="square">
            <a:spAutoFit/>
          </a:bodyPr>
          <a:lstStyle/>
          <a:p>
            <a:pPr marL="457200" indent="-457200" algn="l">
              <a:buFont typeface="Wingdings" panose="05000000000000000000" pitchFamily="2" charset="2"/>
              <a:buChar char="§"/>
            </a:pPr>
            <a:r>
              <a:rPr lang="en-IN" sz="2800" b="0" i="0" dirty="0">
                <a:solidFill>
                  <a:srgbClr val="222222"/>
                </a:solidFill>
                <a:effectLst/>
                <a:latin typeface="Arial" panose="020B0604020202020204" pitchFamily="34" charset="0"/>
              </a:rPr>
              <a:t>School management</a:t>
            </a:r>
          </a:p>
          <a:p>
            <a:pPr marL="457200" indent="-457200" algn="l">
              <a:buFont typeface="Wingdings" panose="05000000000000000000" pitchFamily="2" charset="2"/>
              <a:buChar char="§"/>
            </a:pPr>
            <a:r>
              <a:rPr lang="en-IN" sz="2800" b="0" i="0" dirty="0">
                <a:solidFill>
                  <a:srgbClr val="222222"/>
                </a:solidFill>
                <a:effectLst/>
                <a:latin typeface="Arial" panose="020B0604020202020204" pitchFamily="34" charset="0"/>
              </a:rPr>
              <a:t>Video creation</a:t>
            </a:r>
          </a:p>
          <a:p>
            <a:pPr marL="457200" indent="-457200" algn="l">
              <a:buFont typeface="Wingdings" panose="05000000000000000000" pitchFamily="2" charset="2"/>
              <a:buChar char="§"/>
            </a:pPr>
            <a:r>
              <a:rPr lang="en-IN" sz="2800" b="0" i="0" dirty="0">
                <a:solidFill>
                  <a:srgbClr val="222222"/>
                </a:solidFill>
                <a:effectLst/>
                <a:latin typeface="Arial" panose="020B0604020202020204" pitchFamily="34" charset="0"/>
              </a:rPr>
              <a:t>Boutique center</a:t>
            </a:r>
          </a:p>
          <a:p>
            <a:pPr marL="457200" indent="-457200" algn="l">
              <a:buFont typeface="Wingdings" panose="05000000000000000000" pitchFamily="2" charset="2"/>
              <a:buChar char="§"/>
            </a:pPr>
            <a:r>
              <a:rPr lang="en-IN" sz="2800" b="0" i="0" dirty="0">
                <a:solidFill>
                  <a:srgbClr val="222222"/>
                </a:solidFill>
                <a:effectLst/>
                <a:latin typeface="Arial" panose="020B0604020202020204" pitchFamily="34" charset="0"/>
              </a:rPr>
              <a:t>Sports center</a:t>
            </a:r>
          </a:p>
        </p:txBody>
      </p:sp>
    </p:spTree>
    <p:extLst>
      <p:ext uri="{BB962C8B-B14F-4D97-AF65-F5344CB8AC3E}">
        <p14:creationId xmlns:p14="http://schemas.microsoft.com/office/powerpoint/2010/main" val="3186951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2FC5-339E-EC64-380F-0A6B965A5C1A}"/>
              </a:ext>
            </a:extLst>
          </p:cNvPr>
          <p:cNvSpPr>
            <a:spLocks noGrp="1"/>
          </p:cNvSpPr>
          <p:nvPr>
            <p:ph type="title"/>
          </p:nvPr>
        </p:nvSpPr>
        <p:spPr>
          <a:xfrm>
            <a:off x="1256440" y="749208"/>
            <a:ext cx="9649685" cy="1095103"/>
          </a:xfrm>
        </p:spPr>
        <p:txBody>
          <a:bodyPr>
            <a:normAutofit/>
          </a:bodyPr>
          <a:lstStyle/>
          <a:p>
            <a:r>
              <a:rPr lang="en-IN" b="1" dirty="0"/>
              <a:t>Project analysis by Dharam Bhut</a:t>
            </a:r>
          </a:p>
        </p:txBody>
      </p:sp>
      <p:sp>
        <p:nvSpPr>
          <p:cNvPr id="4" name="TextBox 3">
            <a:extLst>
              <a:ext uri="{FF2B5EF4-FFF2-40B4-BE49-F238E27FC236}">
                <a16:creationId xmlns:a16="http://schemas.microsoft.com/office/drawing/2014/main" id="{30176116-B0B9-F953-98DF-9E0FB2451439}"/>
              </a:ext>
            </a:extLst>
          </p:cNvPr>
          <p:cNvSpPr txBox="1"/>
          <p:nvPr/>
        </p:nvSpPr>
        <p:spPr>
          <a:xfrm>
            <a:off x="888274" y="2831013"/>
            <a:ext cx="8255726" cy="1815882"/>
          </a:xfrm>
          <a:prstGeom prst="rect">
            <a:avLst/>
          </a:prstGeom>
          <a:noFill/>
        </p:spPr>
        <p:txBody>
          <a:bodyPr wrap="square">
            <a:spAutoFit/>
          </a:bodyPr>
          <a:lstStyle/>
          <a:p>
            <a:pPr marL="457200" indent="-457200" algn="l">
              <a:buFont typeface="Wingdings" panose="05000000000000000000" pitchFamily="2" charset="2"/>
              <a:buChar char="§"/>
            </a:pPr>
            <a:r>
              <a:rPr lang="en-IN" sz="2800" b="0" i="0" dirty="0">
                <a:solidFill>
                  <a:srgbClr val="222222"/>
                </a:solidFill>
                <a:effectLst/>
                <a:latin typeface="Arial" panose="020B0604020202020204" pitchFamily="34" charset="0"/>
              </a:rPr>
              <a:t>House rent</a:t>
            </a:r>
          </a:p>
          <a:p>
            <a:pPr marL="457200" indent="-457200" algn="l">
              <a:buFont typeface="Wingdings" panose="05000000000000000000" pitchFamily="2" charset="2"/>
              <a:buChar char="§"/>
            </a:pPr>
            <a:r>
              <a:rPr lang="en-IN" sz="2800" b="0" i="0" dirty="0">
                <a:solidFill>
                  <a:srgbClr val="222222"/>
                </a:solidFill>
                <a:effectLst/>
                <a:latin typeface="Arial" panose="020B0604020202020204" pitchFamily="34" charset="0"/>
              </a:rPr>
              <a:t>E-commerce</a:t>
            </a:r>
          </a:p>
          <a:p>
            <a:pPr marL="457200" indent="-457200" algn="l">
              <a:buFont typeface="Wingdings" panose="05000000000000000000" pitchFamily="2" charset="2"/>
              <a:buChar char="§"/>
            </a:pPr>
            <a:r>
              <a:rPr lang="en-IN" sz="2800" b="0" i="0" dirty="0">
                <a:solidFill>
                  <a:srgbClr val="222222"/>
                </a:solidFill>
                <a:effectLst/>
                <a:latin typeface="Arial" panose="020B0604020202020204" pitchFamily="34" charset="0"/>
              </a:rPr>
              <a:t>Activity center</a:t>
            </a:r>
          </a:p>
          <a:p>
            <a:pPr marL="457200" indent="-457200" algn="l">
              <a:buFont typeface="Wingdings" panose="05000000000000000000" pitchFamily="2" charset="2"/>
              <a:buChar char="§"/>
            </a:pPr>
            <a:r>
              <a:rPr lang="en-IN" sz="2800" b="0" i="0" dirty="0">
                <a:solidFill>
                  <a:srgbClr val="222222"/>
                </a:solidFill>
                <a:effectLst/>
                <a:latin typeface="Arial" panose="020B0604020202020204" pitchFamily="34" charset="0"/>
              </a:rPr>
              <a:t>Travels management </a:t>
            </a:r>
          </a:p>
        </p:txBody>
      </p:sp>
    </p:spTree>
    <p:extLst>
      <p:ext uri="{BB962C8B-B14F-4D97-AF65-F5344CB8AC3E}">
        <p14:creationId xmlns:p14="http://schemas.microsoft.com/office/powerpoint/2010/main" val="3163187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328" y="830793"/>
            <a:ext cx="8761413" cy="706964"/>
          </a:xfrm>
        </p:spPr>
        <p:txBody>
          <a:bodyPr/>
          <a:lstStyle/>
          <a:p>
            <a:r>
              <a:rPr lang="en-US" b="1" dirty="0"/>
              <a:t>Software Tools &amp; Technologies</a:t>
            </a:r>
          </a:p>
        </p:txBody>
      </p:sp>
      <p:sp>
        <p:nvSpPr>
          <p:cNvPr id="3" name="Rectangle 2"/>
          <p:cNvSpPr/>
          <p:nvPr/>
        </p:nvSpPr>
        <p:spPr>
          <a:xfrm>
            <a:off x="1924855" y="2972573"/>
            <a:ext cx="1212880" cy="461665"/>
          </a:xfrm>
          <a:prstGeom prst="rect">
            <a:avLst/>
          </a:prstGeom>
        </p:spPr>
        <p:txBody>
          <a:bodyPr wrap="square">
            <a:spAutoFit/>
          </a:bodyPr>
          <a:lstStyle/>
          <a:p>
            <a:r>
              <a:rPr lang="en-US" sz="2400" b="1" dirty="0">
                <a:solidFill>
                  <a:srgbClr val="FF0000"/>
                </a:solidFill>
                <a:latin typeface="poppins"/>
              </a:rPr>
              <a:t>Tools:</a:t>
            </a:r>
            <a:endParaRPr lang="en-US" sz="2400" b="1" dirty="0">
              <a:solidFill>
                <a:srgbClr val="FF0000"/>
              </a:solidFill>
            </a:endParaRPr>
          </a:p>
        </p:txBody>
      </p:sp>
      <p:sp>
        <p:nvSpPr>
          <p:cNvPr id="4" name="Rectangle 3"/>
          <p:cNvSpPr/>
          <p:nvPr/>
        </p:nvSpPr>
        <p:spPr>
          <a:xfrm>
            <a:off x="7950170" y="2972572"/>
            <a:ext cx="2508280" cy="461665"/>
          </a:xfrm>
          <a:prstGeom prst="rect">
            <a:avLst/>
          </a:prstGeom>
        </p:spPr>
        <p:txBody>
          <a:bodyPr wrap="square">
            <a:spAutoFit/>
          </a:bodyPr>
          <a:lstStyle/>
          <a:p>
            <a:r>
              <a:rPr lang="en-US" sz="2400" b="1" dirty="0">
                <a:solidFill>
                  <a:srgbClr val="FF0000"/>
                </a:solidFill>
              </a:rPr>
              <a:t>Technologies:</a:t>
            </a:r>
            <a:endParaRPr lang="en-US" sz="3200" b="1" dirty="0">
              <a:solidFill>
                <a:srgbClr val="FF0000"/>
              </a:solidFill>
            </a:endParaRPr>
          </a:p>
        </p:txBody>
      </p:sp>
      <p:sp>
        <p:nvSpPr>
          <p:cNvPr id="5" name="Rectangle 4"/>
          <p:cNvSpPr/>
          <p:nvPr/>
        </p:nvSpPr>
        <p:spPr>
          <a:xfrm>
            <a:off x="1239916" y="3818206"/>
            <a:ext cx="2582758" cy="923330"/>
          </a:xfrm>
          <a:prstGeom prst="rect">
            <a:avLst/>
          </a:prstGeom>
        </p:spPr>
        <p:txBody>
          <a:bodyPr wrap="none">
            <a:spAutoFit/>
          </a:bodyPr>
          <a:lstStyle/>
          <a:p>
            <a:pPr marL="285750" indent="-285750">
              <a:buFont typeface="Arial" panose="020B0604020202020204" pitchFamily="34" charset="0"/>
              <a:buChar char="•"/>
            </a:pPr>
            <a:r>
              <a:rPr lang="en-US" dirty="0"/>
              <a:t>My SQL Server</a:t>
            </a:r>
          </a:p>
          <a:p>
            <a:pPr marL="285750" indent="-285750">
              <a:buFont typeface="Arial" panose="020B0604020202020204" pitchFamily="34" charset="0"/>
              <a:buChar char="•"/>
            </a:pPr>
            <a:r>
              <a:rPr lang="en-US" dirty="0"/>
              <a:t>Microsoft Office</a:t>
            </a:r>
          </a:p>
          <a:p>
            <a:pPr marL="285750" indent="-285750">
              <a:buFont typeface="Arial" panose="020B0604020202020204" pitchFamily="34" charset="0"/>
              <a:buChar char="•"/>
            </a:pPr>
            <a:r>
              <a:rPr lang="en-US" dirty="0"/>
              <a:t>Visual Studio Code</a:t>
            </a:r>
          </a:p>
        </p:txBody>
      </p:sp>
      <p:sp>
        <p:nvSpPr>
          <p:cNvPr id="6" name="Rectangle 5"/>
          <p:cNvSpPr/>
          <p:nvPr/>
        </p:nvSpPr>
        <p:spPr>
          <a:xfrm>
            <a:off x="8364938" y="3802847"/>
            <a:ext cx="1678744" cy="923330"/>
          </a:xfrm>
          <a:prstGeom prst="rect">
            <a:avLst/>
          </a:prstGeom>
        </p:spPr>
        <p:txBody>
          <a:bodyPr wrap="square">
            <a:spAutoFit/>
          </a:bodyPr>
          <a:lstStyle/>
          <a:p>
            <a:pPr marL="285750" indent="-285750">
              <a:buFont typeface="Arial" panose="020B0604020202020204" pitchFamily="34" charset="0"/>
              <a:buChar char="•"/>
            </a:pPr>
            <a:r>
              <a:rPr lang="en-US" dirty="0"/>
              <a:t>HTML</a:t>
            </a:r>
          </a:p>
          <a:p>
            <a:pPr marL="285750" indent="-285750">
              <a:buFont typeface="Arial" panose="020B0604020202020204" pitchFamily="34" charset="0"/>
              <a:buChar char="•"/>
            </a:pPr>
            <a:r>
              <a:rPr lang="en-US" dirty="0"/>
              <a:t>CSS</a:t>
            </a:r>
          </a:p>
          <a:p>
            <a:pPr marL="285750" indent="-285750">
              <a:buFont typeface="Arial" panose="020B0604020202020204" pitchFamily="34" charset="0"/>
              <a:buChar char="•"/>
            </a:pPr>
            <a:r>
              <a:rPr lang="en-US" dirty="0"/>
              <a:t>React JS</a:t>
            </a:r>
          </a:p>
        </p:txBody>
      </p:sp>
    </p:spTree>
    <p:extLst>
      <p:ext uri="{BB962C8B-B14F-4D97-AF65-F5344CB8AC3E}">
        <p14:creationId xmlns:p14="http://schemas.microsoft.com/office/powerpoint/2010/main" val="3217353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4" name="Title 3"/>
          <p:cNvSpPr>
            <a:spLocks noGrp="1"/>
          </p:cNvSpPr>
          <p:nvPr>
            <p:ph type="title"/>
          </p:nvPr>
        </p:nvSpPr>
        <p:spPr>
          <a:xfrm>
            <a:off x="1123327" y="819590"/>
            <a:ext cx="10515600" cy="886265"/>
          </a:xfrm>
        </p:spPr>
        <p:txBody>
          <a:bodyPr>
            <a:normAutofit/>
          </a:bodyPr>
          <a:lstStyle/>
          <a:p>
            <a:pPr marL="12700">
              <a:lnSpc>
                <a:spcPct val="100000"/>
              </a:lnSpc>
              <a:spcBef>
                <a:spcPts val="115"/>
              </a:spcBef>
            </a:pPr>
            <a:r>
              <a:rPr lang="en-US" sz="3100" b="1" u="sng" spc="-15" dirty="0">
                <a:latin typeface="Roboto"/>
                <a:cs typeface="Roboto"/>
              </a:rPr>
              <a:t>AIM OF THE PROJECT</a:t>
            </a:r>
            <a:endParaRPr lang="en-US" sz="3100" b="1" u="sng" dirty="0">
              <a:latin typeface="Roboto"/>
              <a:cs typeface="Roboto"/>
            </a:endParaRPr>
          </a:p>
        </p:txBody>
      </p:sp>
      <p:sp>
        <p:nvSpPr>
          <p:cNvPr id="5" name="Content Placeholder 4"/>
          <p:cNvSpPr>
            <a:spLocks noGrp="1"/>
          </p:cNvSpPr>
          <p:nvPr>
            <p:ph idx="1"/>
          </p:nvPr>
        </p:nvSpPr>
        <p:spPr>
          <a:xfrm>
            <a:off x="553073" y="2619374"/>
            <a:ext cx="11085854" cy="3448051"/>
          </a:xfrm>
        </p:spPr>
        <p:txBody>
          <a:bodyPr>
            <a:normAutofit/>
          </a:bodyPr>
          <a:lstStyle/>
          <a:p>
            <a:r>
              <a:rPr lang="en-US" dirty="0">
                <a:solidFill>
                  <a:schemeClr val="tx1"/>
                </a:solidFill>
              </a:rPr>
              <a:t>To remove the manual or paper work in the Fitness club.</a:t>
            </a:r>
          </a:p>
          <a:p>
            <a:r>
              <a:rPr lang="en-US" dirty="0">
                <a:solidFill>
                  <a:schemeClr val="tx1"/>
                </a:solidFill>
              </a:rPr>
              <a:t>Provide a platform with interactive user interface for both customer and admin.</a:t>
            </a:r>
          </a:p>
          <a:p>
            <a:r>
              <a:rPr lang="en-US" dirty="0">
                <a:solidFill>
                  <a:schemeClr val="tx1"/>
                </a:solidFill>
              </a:rPr>
              <a:t>Save the time of both admin and customer.</a:t>
            </a:r>
          </a:p>
          <a:p>
            <a:r>
              <a:rPr lang="en-US" dirty="0">
                <a:solidFill>
                  <a:schemeClr val="tx1"/>
                </a:solidFill>
              </a:rPr>
              <a:t>Get online Plans in an efficient manner.</a:t>
            </a:r>
          </a:p>
          <a:p>
            <a:r>
              <a:rPr lang="en-US" dirty="0">
                <a:solidFill>
                  <a:schemeClr val="tx1"/>
                </a:solidFill>
              </a:rPr>
              <a:t>To save cost for each user.</a:t>
            </a:r>
          </a:p>
          <a:p>
            <a:r>
              <a:rPr lang="en-US" dirty="0">
                <a:solidFill>
                  <a:schemeClr val="tx1"/>
                </a:solidFill>
              </a:rPr>
              <a:t>User friendly</a:t>
            </a:r>
            <a:endParaRPr lang="en-US" sz="2800" i="0" dirty="0">
              <a:solidFill>
                <a:schemeClr val="tx1"/>
              </a:solidFill>
              <a:effectLst/>
              <a:latin typeface="Arial" panose="020B0604020202020204" pitchFamily="34" charset="0"/>
            </a:endParaRPr>
          </a:p>
          <a:p>
            <a:pPr algn="l"/>
            <a:r>
              <a:rPr lang="en-US" i="0" dirty="0">
                <a:solidFill>
                  <a:schemeClr val="tx1"/>
                </a:solidFill>
                <a:effectLst/>
              </a:rPr>
              <a:t>Weight loss</a:t>
            </a:r>
          </a:p>
          <a:p>
            <a:pPr algn="l"/>
            <a:r>
              <a:rPr lang="en-US" i="0" dirty="0">
                <a:solidFill>
                  <a:schemeClr val="tx1"/>
                </a:solidFill>
                <a:effectLst/>
              </a:rPr>
              <a:t>One of the main aim is healthy living</a:t>
            </a:r>
          </a:p>
          <a:p>
            <a:pPr marL="0" indent="0" algn="just">
              <a:buNone/>
            </a:pPr>
            <a:endParaRPr lang="en-IN" sz="1600" dirty="0">
              <a:solidFill>
                <a:schemeClr val="tx1">
                  <a:lumMod val="65000"/>
                  <a:lumOff val="35000"/>
                </a:schemeClr>
              </a:solidFill>
              <a:latin typeface="RobotoRegular"/>
            </a:endParaRPr>
          </a:p>
        </p:txBody>
      </p:sp>
    </p:spTree>
    <p:extLst>
      <p:ext uri="{BB962C8B-B14F-4D97-AF65-F5344CB8AC3E}">
        <p14:creationId xmlns:p14="http://schemas.microsoft.com/office/powerpoint/2010/main" val="13162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6" name="Title 5">
            <a:extLst>
              <a:ext uri="{FF2B5EF4-FFF2-40B4-BE49-F238E27FC236}">
                <a16:creationId xmlns:a16="http://schemas.microsoft.com/office/drawing/2014/main" id="{9AAB899B-166B-18F3-DFD5-D111041D7933}"/>
              </a:ext>
            </a:extLst>
          </p:cNvPr>
          <p:cNvSpPr>
            <a:spLocks noGrp="1"/>
          </p:cNvSpPr>
          <p:nvPr>
            <p:ph type="title"/>
          </p:nvPr>
        </p:nvSpPr>
        <p:spPr>
          <a:xfrm>
            <a:off x="1154955" y="780865"/>
            <a:ext cx="8911687" cy="812803"/>
          </a:xfrm>
        </p:spPr>
        <p:txBody>
          <a:bodyPr>
            <a:normAutofit/>
          </a:bodyPr>
          <a:lstStyle/>
          <a:p>
            <a:r>
              <a:rPr lang="en-IN" b="1" u="sng" dirty="0"/>
              <a:t>SWOT Analysis</a:t>
            </a:r>
          </a:p>
        </p:txBody>
      </p:sp>
      <p:sp>
        <p:nvSpPr>
          <p:cNvPr id="10" name="Content Placeholder 9">
            <a:extLst>
              <a:ext uri="{FF2B5EF4-FFF2-40B4-BE49-F238E27FC236}">
                <a16:creationId xmlns:a16="http://schemas.microsoft.com/office/drawing/2014/main" id="{8E4FA43C-0E0E-17B1-91F9-4CBBB2F16DED}"/>
              </a:ext>
            </a:extLst>
          </p:cNvPr>
          <p:cNvSpPr>
            <a:spLocks noGrp="1"/>
          </p:cNvSpPr>
          <p:nvPr>
            <p:ph idx="1"/>
          </p:nvPr>
        </p:nvSpPr>
        <p:spPr/>
        <p:txBody>
          <a:bodyPr/>
          <a:lstStyle/>
          <a:p>
            <a:pPr marL="0" indent="0">
              <a:buNone/>
            </a:pPr>
            <a:r>
              <a:rPr lang="en-IN" dirty="0"/>
              <a:t>STRENGTHS</a:t>
            </a:r>
          </a:p>
          <a:p>
            <a:r>
              <a:rPr lang="en-IN"/>
              <a:t>Good </a:t>
            </a:r>
            <a:endParaRPr lang="en-IN" dirty="0"/>
          </a:p>
          <a:p>
            <a:pPr marL="0" indent="0">
              <a:buNone/>
            </a:pPr>
            <a:endParaRPr lang="en-IN" dirty="0"/>
          </a:p>
        </p:txBody>
      </p:sp>
      <p:sp>
        <p:nvSpPr>
          <p:cNvPr id="11" name="Oval 10">
            <a:extLst>
              <a:ext uri="{FF2B5EF4-FFF2-40B4-BE49-F238E27FC236}">
                <a16:creationId xmlns:a16="http://schemas.microsoft.com/office/drawing/2014/main" id="{46BA1F09-8BA1-5BF5-800E-CE72A46E561D}"/>
              </a:ext>
            </a:extLst>
          </p:cNvPr>
          <p:cNvSpPr/>
          <p:nvPr/>
        </p:nvSpPr>
        <p:spPr>
          <a:xfrm>
            <a:off x="581192" y="2299063"/>
            <a:ext cx="1393372" cy="12104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dirty="0"/>
              <a:t>S</a:t>
            </a:r>
          </a:p>
        </p:txBody>
      </p:sp>
      <p:pic>
        <p:nvPicPr>
          <p:cNvPr id="9" name="Picture 8">
            <a:extLst>
              <a:ext uri="{FF2B5EF4-FFF2-40B4-BE49-F238E27FC236}">
                <a16:creationId xmlns:a16="http://schemas.microsoft.com/office/drawing/2014/main" id="{E2538358-851A-7A7C-D1DD-715A921199F7}"/>
              </a:ext>
            </a:extLst>
          </p:cNvPr>
          <p:cNvPicPr>
            <a:picLocks noChangeAspect="1"/>
          </p:cNvPicPr>
          <p:nvPr/>
        </p:nvPicPr>
        <p:blipFill>
          <a:blip r:embed="rId2"/>
          <a:stretch>
            <a:fillRect/>
          </a:stretch>
        </p:blipFill>
        <p:spPr>
          <a:xfrm>
            <a:off x="478971" y="1828800"/>
            <a:ext cx="11251475" cy="5029199"/>
          </a:xfrm>
          <a:prstGeom prst="rect">
            <a:avLst/>
          </a:prstGeom>
        </p:spPr>
      </p:pic>
    </p:spTree>
    <p:extLst>
      <p:ext uri="{BB962C8B-B14F-4D97-AF65-F5344CB8AC3E}">
        <p14:creationId xmlns:p14="http://schemas.microsoft.com/office/powerpoint/2010/main" val="2698284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211015" y="834001"/>
            <a:ext cx="4748095" cy="800219"/>
          </a:xfrm>
          <a:prstGeom prst="rect">
            <a:avLst/>
          </a:prstGeom>
        </p:spPr>
        <p:txBody>
          <a:bodyPr wrap="none">
            <a:spAutoFit/>
          </a:bodyPr>
          <a:lstStyle/>
          <a:p>
            <a:endParaRPr lang="en-US" b="1" spc="-15" dirty="0">
              <a:solidFill>
                <a:schemeClr val="bg1"/>
              </a:solidFill>
              <a:latin typeface="Roboto"/>
            </a:endParaRPr>
          </a:p>
          <a:p>
            <a:r>
              <a:rPr lang="en-US" b="1" spc="-15" dirty="0">
                <a:solidFill>
                  <a:schemeClr val="bg1"/>
                </a:solidFill>
                <a:latin typeface="Roboto"/>
              </a:rPr>
              <a:t>		</a:t>
            </a:r>
            <a:r>
              <a:rPr lang="en-US" sz="2800" b="1" u="sng" spc="-15" dirty="0">
                <a:solidFill>
                  <a:schemeClr val="bg1"/>
                </a:solidFill>
                <a:latin typeface="Roboto"/>
              </a:rPr>
              <a:t>PROPOSED SYSTEM</a:t>
            </a:r>
            <a:r>
              <a:rPr lang="en-US" b="1" spc="-15" dirty="0">
                <a:solidFill>
                  <a:schemeClr val="bg1"/>
                </a:solidFill>
                <a:latin typeface="Roboto"/>
              </a:rPr>
              <a:t> </a:t>
            </a:r>
            <a:endParaRPr lang="en-IN" dirty="0">
              <a:solidFill>
                <a:schemeClr val="bg1"/>
              </a:solidFill>
            </a:endParaRPr>
          </a:p>
        </p:txBody>
      </p:sp>
      <p:sp>
        <p:nvSpPr>
          <p:cNvPr id="5" name="Content Placeholder 4"/>
          <p:cNvSpPr>
            <a:spLocks noGrp="1"/>
          </p:cNvSpPr>
          <p:nvPr>
            <p:ph idx="1"/>
          </p:nvPr>
        </p:nvSpPr>
        <p:spPr>
          <a:xfrm>
            <a:off x="804232" y="2490923"/>
            <a:ext cx="10515600" cy="3490307"/>
          </a:xfrm>
        </p:spPr>
        <p:txBody>
          <a:bodyPr>
            <a:normAutofit lnSpcReduction="10000"/>
          </a:bodyPr>
          <a:lstStyle/>
          <a:p>
            <a:pPr>
              <a:lnSpc>
                <a:spcPct val="150000"/>
              </a:lnSpc>
              <a:buFont typeface="Wingdings" panose="05000000000000000000" pitchFamily="2" charset="2"/>
              <a:buChar char="Ø"/>
            </a:pPr>
            <a:r>
              <a:rPr lang="en-US" sz="1600" dirty="0">
                <a:solidFill>
                  <a:schemeClr val="tx1"/>
                </a:solidFill>
              </a:rPr>
              <a:t>The proposed system is used for stores records of the system.</a:t>
            </a:r>
          </a:p>
          <a:p>
            <a:pPr algn="just">
              <a:lnSpc>
                <a:spcPct val="150000"/>
              </a:lnSpc>
              <a:buFont typeface="Wingdings" panose="05000000000000000000" pitchFamily="2" charset="2"/>
              <a:buChar char="Ø"/>
            </a:pPr>
            <a:r>
              <a:rPr lang="en-US" sz="1600" dirty="0">
                <a:solidFill>
                  <a:schemeClr val="tx1"/>
                </a:solidFill>
              </a:rPr>
              <a:t> It is easier to find the user names, workout timings, summery etc.</a:t>
            </a:r>
          </a:p>
          <a:p>
            <a:pPr algn="just">
              <a:lnSpc>
                <a:spcPct val="150000"/>
              </a:lnSpc>
              <a:buFont typeface="Wingdings" panose="05000000000000000000" pitchFamily="2" charset="2"/>
              <a:buChar char="Ø"/>
            </a:pPr>
            <a:r>
              <a:rPr lang="en-US" sz="1600" b="1" dirty="0">
                <a:solidFill>
                  <a:schemeClr val="tx1"/>
                </a:solidFill>
              </a:rPr>
              <a:t> </a:t>
            </a:r>
            <a:r>
              <a:rPr lang="en-US" sz="1600" dirty="0">
                <a:solidFill>
                  <a:schemeClr val="tx1"/>
                </a:solidFill>
              </a:rPr>
              <a:t>Time table is orderly arranged. It has implemented an information of about the gym, about fees structure</a:t>
            </a:r>
            <a:r>
              <a:rPr lang="en-US" sz="1600" b="1" dirty="0">
                <a:solidFill>
                  <a:schemeClr val="tx1"/>
                </a:solidFill>
              </a:rPr>
              <a:t> </a:t>
            </a:r>
            <a:r>
              <a:rPr lang="en-US" sz="1600" dirty="0">
                <a:solidFill>
                  <a:schemeClr val="tx1"/>
                </a:solidFill>
              </a:rPr>
              <a:t>and schedule of workout days and also schedule of daily diet for every members.</a:t>
            </a:r>
          </a:p>
          <a:p>
            <a:pPr algn="just">
              <a:lnSpc>
                <a:spcPct val="150000"/>
              </a:lnSpc>
              <a:buFont typeface="Wingdings" panose="05000000000000000000" pitchFamily="2" charset="2"/>
              <a:buChar char="Ø"/>
            </a:pPr>
            <a:r>
              <a:rPr lang="en-US" sz="1600" dirty="0">
                <a:solidFill>
                  <a:schemeClr val="tx1"/>
                </a:solidFill>
              </a:rPr>
              <a:t> Then, the gym was provided a</a:t>
            </a:r>
            <a:r>
              <a:rPr lang="en-US" sz="1600" b="1" dirty="0">
                <a:solidFill>
                  <a:schemeClr val="tx1"/>
                </a:solidFill>
              </a:rPr>
              <a:t> </a:t>
            </a:r>
            <a:r>
              <a:rPr lang="en-US" sz="1600" dirty="0">
                <a:solidFill>
                  <a:schemeClr val="tx1"/>
                </a:solidFill>
              </a:rPr>
              <a:t>supplement store for viewing what all specialties’ are of workout and diet. Gym admin can maintain the daily attendance and workout summery. </a:t>
            </a:r>
          </a:p>
          <a:p>
            <a:pPr algn="just">
              <a:lnSpc>
                <a:spcPct val="150000"/>
              </a:lnSpc>
              <a:buFont typeface="Wingdings" panose="05000000000000000000" pitchFamily="2" charset="2"/>
              <a:buChar char="Ø"/>
            </a:pPr>
            <a:r>
              <a:rPr lang="en-US" sz="1600" dirty="0">
                <a:solidFill>
                  <a:schemeClr val="tx1"/>
                </a:solidFill>
              </a:rPr>
              <a:t>This application will also notify the user (gym members) about their fees and also notifies the gym owner about the payment clearance.</a:t>
            </a:r>
            <a:endParaRPr lang="en-IN" sz="1600" dirty="0">
              <a:solidFill>
                <a:schemeClr val="tx1"/>
              </a:solidFill>
            </a:endParaRPr>
          </a:p>
          <a:p>
            <a:pPr marL="0" indent="0">
              <a:buNone/>
            </a:pPr>
            <a:endParaRPr lang="en-IN" dirty="0">
              <a:solidFill>
                <a:schemeClr val="tx1"/>
              </a:solidFill>
            </a:endParaRPr>
          </a:p>
        </p:txBody>
      </p:sp>
    </p:spTree>
    <p:extLst>
      <p:ext uri="{BB962C8B-B14F-4D97-AF65-F5344CB8AC3E}">
        <p14:creationId xmlns:p14="http://schemas.microsoft.com/office/powerpoint/2010/main" val="23787264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769</TotalTime>
  <Words>586</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Century Gothic</vt:lpstr>
      <vt:lpstr>poppins</vt:lpstr>
      <vt:lpstr>Roboto</vt:lpstr>
      <vt:lpstr>RobotoRegular</vt:lpstr>
      <vt:lpstr>Wingdings</vt:lpstr>
      <vt:lpstr>Wingdings 3</vt:lpstr>
      <vt:lpstr>Ion Boardroom</vt:lpstr>
      <vt:lpstr>GYM MANAGEMENT SYSTEM</vt:lpstr>
      <vt:lpstr>Project analysis by Dharvi Kotak </vt:lpstr>
      <vt:lpstr>Project analysis by Simran Tanti</vt:lpstr>
      <vt:lpstr>Project analysis by Pruthvi Thummar </vt:lpstr>
      <vt:lpstr>Project analysis by Dharam Bhut</vt:lpstr>
      <vt:lpstr>Software Tools &amp; Technologies</vt:lpstr>
      <vt:lpstr>AIM OF THE PROJECT</vt:lpstr>
      <vt:lpstr>SWOT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 MANAGEMENT SYSTEM</dc:title>
  <cp:lastModifiedBy>Kashyap Tanti</cp:lastModifiedBy>
  <cp:revision>2</cp:revision>
  <dcterms:created xsi:type="dcterms:W3CDTF">2021-09-08T10:38:53Z</dcterms:created>
  <dcterms:modified xsi:type="dcterms:W3CDTF">2023-04-14T03:09:25Z</dcterms:modified>
</cp:coreProperties>
</file>