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6" r:id="rId1"/>
  </p:sldMasterIdLst>
  <p:notesMasterIdLst>
    <p:notesMasterId r:id="rId15"/>
  </p:notesMasterIdLst>
  <p:sldIdLst>
    <p:sldId id="256" r:id="rId2"/>
    <p:sldId id="257" r:id="rId3"/>
    <p:sldId id="258" r:id="rId4"/>
    <p:sldId id="268" r:id="rId5"/>
    <p:sldId id="260" r:id="rId6"/>
    <p:sldId id="261" r:id="rId7"/>
    <p:sldId id="262" r:id="rId8"/>
    <p:sldId id="263" r:id="rId9"/>
    <p:sldId id="267" r:id="rId10"/>
    <p:sldId id="264" r:id="rId11"/>
    <p:sldId id="266" r:id="rId12"/>
    <p:sldId id="259"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showGuides="1">
      <p:cViewPr varScale="1">
        <p:scale>
          <a:sx n="52" d="100"/>
          <a:sy n="52" d="100"/>
        </p:scale>
        <p:origin x="94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RAN KUMARI" userId="6262375cc27ac826" providerId="LiveId" clId="{A7ED3467-7650-46F2-BCFE-11B340C139DA}"/>
    <pc:docChg chg="undo custSel addSld modSld sldOrd">
      <pc:chgData name="SIMRAN KUMARI" userId="6262375cc27ac826" providerId="LiveId" clId="{A7ED3467-7650-46F2-BCFE-11B340C139DA}" dt="2021-02-26T12:22:13.941" v="4483" actId="14100"/>
      <pc:docMkLst>
        <pc:docMk/>
      </pc:docMkLst>
      <pc:sldChg chg="addSp delSp modSp mod">
        <pc:chgData name="SIMRAN KUMARI" userId="6262375cc27ac826" providerId="LiveId" clId="{A7ED3467-7650-46F2-BCFE-11B340C139DA}" dt="2021-02-25T21:45:28.950" v="847" actId="1076"/>
        <pc:sldMkLst>
          <pc:docMk/>
          <pc:sldMk cId="2215180652" sldId="258"/>
        </pc:sldMkLst>
        <pc:spChg chg="del">
          <ac:chgData name="SIMRAN KUMARI" userId="6262375cc27ac826" providerId="LiveId" clId="{A7ED3467-7650-46F2-BCFE-11B340C139DA}" dt="2021-02-25T21:05:32.856" v="0" actId="478"/>
          <ac:spMkLst>
            <pc:docMk/>
            <pc:sldMk cId="2215180652" sldId="258"/>
            <ac:spMk id="2" creationId="{517C1AB8-DF56-4091-A774-E4DC4F326B48}"/>
          </ac:spMkLst>
        </pc:spChg>
        <pc:spChg chg="del">
          <ac:chgData name="SIMRAN KUMARI" userId="6262375cc27ac826" providerId="LiveId" clId="{A7ED3467-7650-46F2-BCFE-11B340C139DA}" dt="2021-02-25T21:05:34.790" v="1" actId="478"/>
          <ac:spMkLst>
            <pc:docMk/>
            <pc:sldMk cId="2215180652" sldId="258"/>
            <ac:spMk id="3" creationId="{DC0C6CA9-103D-4A44-B3A1-3C11625D9620}"/>
          </ac:spMkLst>
        </pc:spChg>
        <pc:spChg chg="add mod">
          <ac:chgData name="SIMRAN KUMARI" userId="6262375cc27ac826" providerId="LiveId" clId="{A7ED3467-7650-46F2-BCFE-11B340C139DA}" dt="2021-02-25T21:45:28.950" v="847" actId="1076"/>
          <ac:spMkLst>
            <pc:docMk/>
            <pc:sldMk cId="2215180652" sldId="258"/>
            <ac:spMk id="4" creationId="{55FD5926-A3A5-4A4B-A4B3-9C3EB2558B52}"/>
          </ac:spMkLst>
        </pc:spChg>
      </pc:sldChg>
      <pc:sldChg chg="addSp delSp modSp new mod ord">
        <pc:chgData name="SIMRAN KUMARI" userId="6262375cc27ac826" providerId="LiveId" clId="{A7ED3467-7650-46F2-BCFE-11B340C139DA}" dt="2021-02-26T10:41:46.974" v="4302" actId="115"/>
        <pc:sldMkLst>
          <pc:docMk/>
          <pc:sldMk cId="3798028913" sldId="259"/>
        </pc:sldMkLst>
        <pc:spChg chg="mod">
          <ac:chgData name="SIMRAN KUMARI" userId="6262375cc27ac826" providerId="LiveId" clId="{A7ED3467-7650-46F2-BCFE-11B340C139DA}" dt="2021-02-26T08:09:02.263" v="3229" actId="1076"/>
          <ac:spMkLst>
            <pc:docMk/>
            <pc:sldMk cId="3798028913" sldId="259"/>
            <ac:spMk id="2" creationId="{2AE87C2B-9D50-46BE-B083-A9182C020F77}"/>
          </ac:spMkLst>
        </pc:spChg>
        <pc:spChg chg="del mod">
          <ac:chgData name="SIMRAN KUMARI" userId="6262375cc27ac826" providerId="LiveId" clId="{A7ED3467-7650-46F2-BCFE-11B340C139DA}" dt="2021-02-26T08:18:43.345" v="3256" actId="478"/>
          <ac:spMkLst>
            <pc:docMk/>
            <pc:sldMk cId="3798028913" sldId="259"/>
            <ac:spMk id="3" creationId="{41E3AC86-4264-48EA-B414-429B3B35CBBF}"/>
          </ac:spMkLst>
        </pc:spChg>
        <pc:spChg chg="add mod">
          <ac:chgData name="SIMRAN KUMARI" userId="6262375cc27ac826" providerId="LiveId" clId="{A7ED3467-7650-46F2-BCFE-11B340C139DA}" dt="2021-02-26T10:41:46.974" v="4302" actId="115"/>
          <ac:spMkLst>
            <pc:docMk/>
            <pc:sldMk cId="3798028913" sldId="259"/>
            <ac:spMk id="4" creationId="{26524527-11C5-461F-BB56-A7856F8D375A}"/>
          </ac:spMkLst>
        </pc:spChg>
      </pc:sldChg>
      <pc:sldChg chg="addSp delSp modSp new mod">
        <pc:chgData name="SIMRAN KUMARI" userId="6262375cc27ac826" providerId="LiveId" clId="{A7ED3467-7650-46F2-BCFE-11B340C139DA}" dt="2021-02-26T07:09:24.476" v="1580" actId="20577"/>
        <pc:sldMkLst>
          <pc:docMk/>
          <pc:sldMk cId="2794783156" sldId="260"/>
        </pc:sldMkLst>
        <pc:spChg chg="mod">
          <ac:chgData name="SIMRAN KUMARI" userId="6262375cc27ac826" providerId="LiveId" clId="{A7ED3467-7650-46F2-BCFE-11B340C139DA}" dt="2021-02-26T07:08:42.893" v="1508" actId="115"/>
          <ac:spMkLst>
            <pc:docMk/>
            <pc:sldMk cId="2794783156" sldId="260"/>
            <ac:spMk id="2" creationId="{5CCCB2A2-38A3-4CA9-94AA-BA55DD2D5554}"/>
          </ac:spMkLst>
        </pc:spChg>
        <pc:spChg chg="del">
          <ac:chgData name="SIMRAN KUMARI" userId="6262375cc27ac826" providerId="LiveId" clId="{A7ED3467-7650-46F2-BCFE-11B340C139DA}" dt="2021-02-26T05:58:50.846" v="1193" actId="478"/>
          <ac:spMkLst>
            <pc:docMk/>
            <pc:sldMk cId="2794783156" sldId="260"/>
            <ac:spMk id="3" creationId="{1185522D-B353-4E49-BA8C-92B04757D94F}"/>
          </ac:spMkLst>
        </pc:spChg>
        <pc:spChg chg="add del mod">
          <ac:chgData name="SIMRAN KUMARI" userId="6262375cc27ac826" providerId="LiveId" clId="{A7ED3467-7650-46F2-BCFE-11B340C139DA}" dt="2021-02-26T07:09:24.476" v="1580" actId="20577"/>
          <ac:spMkLst>
            <pc:docMk/>
            <pc:sldMk cId="2794783156" sldId="260"/>
            <ac:spMk id="8" creationId="{6ABE26E2-33BD-4855-AD6D-E972876C3732}"/>
          </ac:spMkLst>
        </pc:spChg>
        <pc:picChg chg="add del mod">
          <ac:chgData name="SIMRAN KUMARI" userId="6262375cc27ac826" providerId="LiveId" clId="{A7ED3467-7650-46F2-BCFE-11B340C139DA}" dt="2021-02-26T06:43:33.922" v="1197" actId="478"/>
          <ac:picMkLst>
            <pc:docMk/>
            <pc:sldMk cId="2794783156" sldId="260"/>
            <ac:picMk id="5" creationId="{40A0FEE0-8B56-4038-B6B7-F05588EB500E}"/>
          </ac:picMkLst>
        </pc:picChg>
        <pc:picChg chg="add mod">
          <ac:chgData name="SIMRAN KUMARI" userId="6262375cc27ac826" providerId="LiveId" clId="{A7ED3467-7650-46F2-BCFE-11B340C139DA}" dt="2021-02-26T06:44:51.071" v="1205" actId="1076"/>
          <ac:picMkLst>
            <pc:docMk/>
            <pc:sldMk cId="2794783156" sldId="260"/>
            <ac:picMk id="7" creationId="{AF7D4718-4DF6-4E9A-8AAB-77100F937356}"/>
          </ac:picMkLst>
        </pc:picChg>
      </pc:sldChg>
      <pc:sldChg chg="addSp delSp modSp new mod">
        <pc:chgData name="SIMRAN KUMARI" userId="6262375cc27ac826" providerId="LiveId" clId="{A7ED3467-7650-46F2-BCFE-11B340C139DA}" dt="2021-02-26T07:33:53.269" v="1999" actId="20577"/>
        <pc:sldMkLst>
          <pc:docMk/>
          <pc:sldMk cId="196668742" sldId="261"/>
        </pc:sldMkLst>
        <pc:spChg chg="mod">
          <ac:chgData name="SIMRAN KUMARI" userId="6262375cc27ac826" providerId="LiveId" clId="{A7ED3467-7650-46F2-BCFE-11B340C139DA}" dt="2021-02-26T07:09:49.386" v="1584" actId="1076"/>
          <ac:spMkLst>
            <pc:docMk/>
            <pc:sldMk cId="196668742" sldId="261"/>
            <ac:spMk id="2" creationId="{7A072E2B-9771-4C59-B80E-04C174FA51E6}"/>
          </ac:spMkLst>
        </pc:spChg>
        <pc:spChg chg="del">
          <ac:chgData name="SIMRAN KUMARI" userId="6262375cc27ac826" providerId="LiveId" clId="{A7ED3467-7650-46F2-BCFE-11B340C139DA}" dt="2021-02-26T07:09:31.028" v="1581" actId="478"/>
          <ac:spMkLst>
            <pc:docMk/>
            <pc:sldMk cId="196668742" sldId="261"/>
            <ac:spMk id="3" creationId="{E7356997-156E-4979-9E91-9E1FB436E0A1}"/>
          </ac:spMkLst>
        </pc:spChg>
        <pc:spChg chg="add del mod">
          <ac:chgData name="SIMRAN KUMARI" userId="6262375cc27ac826" providerId="LiveId" clId="{A7ED3467-7650-46F2-BCFE-11B340C139DA}" dt="2021-02-26T07:11:06.094" v="1591"/>
          <ac:spMkLst>
            <pc:docMk/>
            <pc:sldMk cId="196668742" sldId="261"/>
            <ac:spMk id="6" creationId="{A397EDD3-14FC-48B3-AAEA-21FB5FA8BD70}"/>
          </ac:spMkLst>
        </pc:spChg>
        <pc:spChg chg="add mod">
          <ac:chgData name="SIMRAN KUMARI" userId="6262375cc27ac826" providerId="LiveId" clId="{A7ED3467-7650-46F2-BCFE-11B340C139DA}" dt="2021-02-26T07:33:53.269" v="1999" actId="20577"/>
          <ac:spMkLst>
            <pc:docMk/>
            <pc:sldMk cId="196668742" sldId="261"/>
            <ac:spMk id="7" creationId="{92BB9B4E-5CE8-41F4-9785-20D18E6B4ADC}"/>
          </ac:spMkLst>
        </pc:spChg>
        <pc:picChg chg="add mod">
          <ac:chgData name="SIMRAN KUMARI" userId="6262375cc27ac826" providerId="LiveId" clId="{A7ED3467-7650-46F2-BCFE-11B340C139DA}" dt="2021-02-26T07:10:46.611" v="1588" actId="1076"/>
          <ac:picMkLst>
            <pc:docMk/>
            <pc:sldMk cId="196668742" sldId="261"/>
            <ac:picMk id="5" creationId="{52A1BA75-701E-49C4-B3A1-DBF54F6B07CA}"/>
          </ac:picMkLst>
        </pc:picChg>
      </pc:sldChg>
      <pc:sldChg chg="addSp delSp modSp new mod">
        <pc:chgData name="SIMRAN KUMARI" userId="6262375cc27ac826" providerId="LiveId" clId="{A7ED3467-7650-46F2-BCFE-11B340C139DA}" dt="2021-02-26T07:44:52.927" v="2492" actId="14100"/>
        <pc:sldMkLst>
          <pc:docMk/>
          <pc:sldMk cId="2158847619" sldId="262"/>
        </pc:sldMkLst>
        <pc:spChg chg="mod">
          <ac:chgData name="SIMRAN KUMARI" userId="6262375cc27ac826" providerId="LiveId" clId="{A7ED3467-7650-46F2-BCFE-11B340C139DA}" dt="2021-02-26T07:17:41.135" v="1976" actId="1076"/>
          <ac:spMkLst>
            <pc:docMk/>
            <pc:sldMk cId="2158847619" sldId="262"/>
            <ac:spMk id="2" creationId="{ECA69A6B-3BA7-416B-B77D-03D144BD7D1C}"/>
          </ac:spMkLst>
        </pc:spChg>
        <pc:spChg chg="del">
          <ac:chgData name="SIMRAN KUMARI" userId="6262375cc27ac826" providerId="LiveId" clId="{A7ED3467-7650-46F2-BCFE-11B340C139DA}" dt="2021-02-26T07:17:46.343" v="1977" actId="478"/>
          <ac:spMkLst>
            <pc:docMk/>
            <pc:sldMk cId="2158847619" sldId="262"/>
            <ac:spMk id="3" creationId="{0012BFF5-35B0-424B-9972-48BF24E173CF}"/>
          </ac:spMkLst>
        </pc:spChg>
        <pc:spChg chg="add mod">
          <ac:chgData name="SIMRAN KUMARI" userId="6262375cc27ac826" providerId="LiveId" clId="{A7ED3467-7650-46F2-BCFE-11B340C139DA}" dt="2021-02-26T07:44:28.060" v="2491" actId="20577"/>
          <ac:spMkLst>
            <pc:docMk/>
            <pc:sldMk cId="2158847619" sldId="262"/>
            <ac:spMk id="6" creationId="{53291D64-E36C-4E65-95D7-4E7404CF6099}"/>
          </ac:spMkLst>
        </pc:spChg>
        <pc:picChg chg="add mod">
          <ac:chgData name="SIMRAN KUMARI" userId="6262375cc27ac826" providerId="LiveId" clId="{A7ED3467-7650-46F2-BCFE-11B340C139DA}" dt="2021-02-26T07:44:52.927" v="2492" actId="14100"/>
          <ac:picMkLst>
            <pc:docMk/>
            <pc:sldMk cId="2158847619" sldId="262"/>
            <ac:picMk id="5" creationId="{8F48FCAC-102F-480D-AABA-C993D1829189}"/>
          </ac:picMkLst>
        </pc:picChg>
      </pc:sldChg>
      <pc:sldChg chg="addSp delSp modSp new mod">
        <pc:chgData name="SIMRAN KUMARI" userId="6262375cc27ac826" providerId="LiveId" clId="{A7ED3467-7650-46F2-BCFE-11B340C139DA}" dt="2021-02-26T07:57:29.403" v="2949" actId="20577"/>
        <pc:sldMkLst>
          <pc:docMk/>
          <pc:sldMk cId="350872699" sldId="263"/>
        </pc:sldMkLst>
        <pc:spChg chg="mod">
          <ac:chgData name="SIMRAN KUMARI" userId="6262375cc27ac826" providerId="LiveId" clId="{A7ED3467-7650-46F2-BCFE-11B340C139DA}" dt="2021-02-26T07:45:21.344" v="2495" actId="1076"/>
          <ac:spMkLst>
            <pc:docMk/>
            <pc:sldMk cId="350872699" sldId="263"/>
            <ac:spMk id="2" creationId="{57F8A086-4E8C-4DEB-AF2E-59F3A8AF36F5}"/>
          </ac:spMkLst>
        </pc:spChg>
        <pc:spChg chg="del">
          <ac:chgData name="SIMRAN KUMARI" userId="6262375cc27ac826" providerId="LiveId" clId="{A7ED3467-7650-46F2-BCFE-11B340C139DA}" dt="2021-02-26T07:45:25.549" v="2496" actId="478"/>
          <ac:spMkLst>
            <pc:docMk/>
            <pc:sldMk cId="350872699" sldId="263"/>
            <ac:spMk id="3" creationId="{471A9A40-AA92-4165-97E9-4A1BAF6F91DC}"/>
          </ac:spMkLst>
        </pc:spChg>
        <pc:spChg chg="add mod">
          <ac:chgData name="SIMRAN KUMARI" userId="6262375cc27ac826" providerId="LiveId" clId="{A7ED3467-7650-46F2-BCFE-11B340C139DA}" dt="2021-02-26T07:57:29.403" v="2949" actId="20577"/>
          <ac:spMkLst>
            <pc:docMk/>
            <pc:sldMk cId="350872699" sldId="263"/>
            <ac:spMk id="6" creationId="{A9E4EE37-874B-4972-8F8F-38853C8F32F7}"/>
          </ac:spMkLst>
        </pc:spChg>
        <pc:picChg chg="add mod">
          <ac:chgData name="SIMRAN KUMARI" userId="6262375cc27ac826" providerId="LiveId" clId="{A7ED3467-7650-46F2-BCFE-11B340C139DA}" dt="2021-02-26T07:46:55.758" v="2500" actId="1076"/>
          <ac:picMkLst>
            <pc:docMk/>
            <pc:sldMk cId="350872699" sldId="263"/>
            <ac:picMk id="5" creationId="{63B28BDA-84E1-45B5-A4B8-22F1F38DAB8E}"/>
          </ac:picMkLst>
        </pc:picChg>
      </pc:sldChg>
      <pc:sldChg chg="addSp delSp modSp new mod">
        <pc:chgData name="SIMRAN KUMARI" userId="6262375cc27ac826" providerId="LiveId" clId="{A7ED3467-7650-46F2-BCFE-11B340C139DA}" dt="2021-02-26T08:08:38.413" v="3227" actId="1076"/>
        <pc:sldMkLst>
          <pc:docMk/>
          <pc:sldMk cId="3085593430" sldId="264"/>
        </pc:sldMkLst>
        <pc:spChg chg="mod">
          <ac:chgData name="SIMRAN KUMARI" userId="6262375cc27ac826" providerId="LiveId" clId="{A7ED3467-7650-46F2-BCFE-11B340C139DA}" dt="2021-02-26T07:58:39.560" v="2953" actId="1076"/>
          <ac:spMkLst>
            <pc:docMk/>
            <pc:sldMk cId="3085593430" sldId="264"/>
            <ac:spMk id="2" creationId="{CF9EEB6D-A14C-4C36-9A20-FBDC3859760F}"/>
          </ac:spMkLst>
        </pc:spChg>
        <pc:spChg chg="del">
          <ac:chgData name="SIMRAN KUMARI" userId="6262375cc27ac826" providerId="LiveId" clId="{A7ED3467-7650-46F2-BCFE-11B340C139DA}" dt="2021-02-26T07:58:16.019" v="2950" actId="478"/>
          <ac:spMkLst>
            <pc:docMk/>
            <pc:sldMk cId="3085593430" sldId="264"/>
            <ac:spMk id="3" creationId="{58960087-D149-4E60-93DC-A5540A6F747A}"/>
          </ac:spMkLst>
        </pc:spChg>
        <pc:spChg chg="add mod">
          <ac:chgData name="SIMRAN KUMARI" userId="6262375cc27ac826" providerId="LiveId" clId="{A7ED3467-7650-46F2-BCFE-11B340C139DA}" dt="2021-02-26T08:08:38.413" v="3227" actId="1076"/>
          <ac:spMkLst>
            <pc:docMk/>
            <pc:sldMk cId="3085593430" sldId="264"/>
            <ac:spMk id="6" creationId="{63C385BE-B9F6-4678-AC65-0D6BF02F33FC}"/>
          </ac:spMkLst>
        </pc:spChg>
        <pc:picChg chg="add mod">
          <ac:chgData name="SIMRAN KUMARI" userId="6262375cc27ac826" providerId="LiveId" clId="{A7ED3467-7650-46F2-BCFE-11B340C139DA}" dt="2021-02-26T07:59:44.739" v="2964" actId="14100"/>
          <ac:picMkLst>
            <pc:docMk/>
            <pc:sldMk cId="3085593430" sldId="264"/>
            <ac:picMk id="5" creationId="{F929DB4D-D93A-4DB2-B7D5-C098521BDB18}"/>
          </ac:picMkLst>
        </pc:picChg>
      </pc:sldChg>
      <pc:sldChg chg="addSp delSp modSp new mod">
        <pc:chgData name="SIMRAN KUMARI" userId="6262375cc27ac826" providerId="LiveId" clId="{A7ED3467-7650-46F2-BCFE-11B340C139DA}" dt="2021-02-26T12:22:13.941" v="4483" actId="14100"/>
        <pc:sldMkLst>
          <pc:docMk/>
          <pc:sldMk cId="1753173807" sldId="265"/>
        </pc:sldMkLst>
        <pc:spChg chg="mod">
          <ac:chgData name="SIMRAN KUMARI" userId="6262375cc27ac826" providerId="LiveId" clId="{A7ED3467-7650-46F2-BCFE-11B340C139DA}" dt="2021-02-26T08:45:11.207" v="3815" actId="255"/>
          <ac:spMkLst>
            <pc:docMk/>
            <pc:sldMk cId="1753173807" sldId="265"/>
            <ac:spMk id="2" creationId="{CB6A5DCA-3085-48BD-9D5F-814DCA6FBEDC}"/>
          </ac:spMkLst>
        </pc:spChg>
        <pc:spChg chg="del mod">
          <ac:chgData name="SIMRAN KUMARI" userId="6262375cc27ac826" providerId="LiveId" clId="{A7ED3467-7650-46F2-BCFE-11B340C139DA}" dt="2021-02-26T11:58:58.196" v="4353" actId="478"/>
          <ac:spMkLst>
            <pc:docMk/>
            <pc:sldMk cId="1753173807" sldId="265"/>
            <ac:spMk id="3" creationId="{30EBC12D-9221-4757-81F7-1A453805A910}"/>
          </ac:spMkLst>
        </pc:spChg>
        <pc:spChg chg="add del mod">
          <ac:chgData name="SIMRAN KUMARI" userId="6262375cc27ac826" providerId="LiveId" clId="{A7ED3467-7650-46F2-BCFE-11B340C139DA}" dt="2021-02-26T11:59:08.253" v="4354" actId="478"/>
          <ac:spMkLst>
            <pc:docMk/>
            <pc:sldMk cId="1753173807" sldId="265"/>
            <ac:spMk id="5" creationId="{EA8D33C4-8B6D-4B30-9B6D-7758798038AD}"/>
          </ac:spMkLst>
        </pc:spChg>
        <pc:spChg chg="add mod">
          <ac:chgData name="SIMRAN KUMARI" userId="6262375cc27ac826" providerId="LiveId" clId="{A7ED3467-7650-46F2-BCFE-11B340C139DA}" dt="2021-02-26T12:21:51.021" v="4479" actId="20577"/>
          <ac:spMkLst>
            <pc:docMk/>
            <pc:sldMk cId="1753173807" sldId="265"/>
            <ac:spMk id="6" creationId="{5B2AB107-DD60-474B-91F0-CA37F261C83D}"/>
          </ac:spMkLst>
        </pc:spChg>
        <pc:graphicFrameChg chg="mod">
          <ac:chgData name="SIMRAN KUMARI" userId="6262375cc27ac826" providerId="LiveId" clId="{A7ED3467-7650-46F2-BCFE-11B340C139DA}" dt="2021-02-26T12:22:13.941" v="4483" actId="14100"/>
          <ac:graphicFrameMkLst>
            <pc:docMk/>
            <pc:sldMk cId="1753173807" sldId="265"/>
            <ac:graphicFrameMk id="7" creationId="{AD531F2F-537C-4526-9CDA-468640E88646}"/>
          </ac:graphicFrameMkLst>
        </pc:graphicFrameChg>
      </pc:sldChg>
      <pc:sldChg chg="addSp delSp modSp new mod">
        <pc:chgData name="SIMRAN KUMARI" userId="6262375cc27ac826" providerId="LiveId" clId="{A7ED3467-7650-46F2-BCFE-11B340C139DA}" dt="2021-02-26T08:47:35.583" v="3820" actId="931"/>
        <pc:sldMkLst>
          <pc:docMk/>
          <pc:sldMk cId="331725111" sldId="266"/>
        </pc:sldMkLst>
        <pc:spChg chg="del">
          <ac:chgData name="SIMRAN KUMARI" userId="6262375cc27ac826" providerId="LiveId" clId="{A7ED3467-7650-46F2-BCFE-11B340C139DA}" dt="2021-02-26T08:47:15.009" v="3818" actId="478"/>
          <ac:spMkLst>
            <pc:docMk/>
            <pc:sldMk cId="331725111" sldId="266"/>
            <ac:spMk id="2" creationId="{60B18A70-6F60-4CE7-B785-C3AA0828CEC2}"/>
          </ac:spMkLst>
        </pc:spChg>
        <pc:spChg chg="del">
          <ac:chgData name="SIMRAN KUMARI" userId="6262375cc27ac826" providerId="LiveId" clId="{A7ED3467-7650-46F2-BCFE-11B340C139DA}" dt="2021-02-26T08:47:19.033" v="3819" actId="478"/>
          <ac:spMkLst>
            <pc:docMk/>
            <pc:sldMk cId="331725111" sldId="266"/>
            <ac:spMk id="3" creationId="{687A9FA6-C741-4E4A-86EA-7637F54234E6}"/>
          </ac:spMkLst>
        </pc:spChg>
        <pc:picChg chg="add mod">
          <ac:chgData name="SIMRAN KUMARI" userId="6262375cc27ac826" providerId="LiveId" clId="{A7ED3467-7650-46F2-BCFE-11B340C139DA}" dt="2021-02-26T08:47:35.583" v="3820" actId="931"/>
          <ac:picMkLst>
            <pc:docMk/>
            <pc:sldMk cId="331725111" sldId="266"/>
            <ac:picMk id="5" creationId="{C6BB8EB2-F9C8-4879-BC4F-6C75715DF1D1}"/>
          </ac:picMkLst>
        </pc:picChg>
      </pc:sldChg>
      <pc:sldChg chg="addSp delSp modSp new mod">
        <pc:chgData name="SIMRAN KUMARI" userId="6262375cc27ac826" providerId="LiveId" clId="{A7ED3467-7650-46F2-BCFE-11B340C139DA}" dt="2021-02-26T09:08:10.675" v="4156" actId="1076"/>
        <pc:sldMkLst>
          <pc:docMk/>
          <pc:sldMk cId="4138458875" sldId="267"/>
        </pc:sldMkLst>
        <pc:spChg chg="del">
          <ac:chgData name="SIMRAN KUMARI" userId="6262375cc27ac826" providerId="LiveId" clId="{A7ED3467-7650-46F2-BCFE-11B340C139DA}" dt="2021-02-26T09:03:00.927" v="3822" actId="478"/>
          <ac:spMkLst>
            <pc:docMk/>
            <pc:sldMk cId="4138458875" sldId="267"/>
            <ac:spMk id="2" creationId="{CE0E45F7-7026-4E25-900F-473945274147}"/>
          </ac:spMkLst>
        </pc:spChg>
        <pc:spChg chg="del">
          <ac:chgData name="SIMRAN KUMARI" userId="6262375cc27ac826" providerId="LiveId" clId="{A7ED3467-7650-46F2-BCFE-11B340C139DA}" dt="2021-02-26T09:03:02.655" v="3823" actId="478"/>
          <ac:spMkLst>
            <pc:docMk/>
            <pc:sldMk cId="4138458875" sldId="267"/>
            <ac:spMk id="3" creationId="{384B2BCB-18AD-4AB1-A820-47D2C23665CC}"/>
          </ac:spMkLst>
        </pc:spChg>
        <pc:spChg chg="add mod">
          <ac:chgData name="SIMRAN KUMARI" userId="6262375cc27ac826" providerId="LiveId" clId="{A7ED3467-7650-46F2-BCFE-11B340C139DA}" dt="2021-02-26T09:04:32.161" v="3930" actId="1076"/>
          <ac:spMkLst>
            <pc:docMk/>
            <pc:sldMk cId="4138458875" sldId="267"/>
            <ac:spMk id="4" creationId="{4AD752D7-47CF-43AF-9A5B-643A702AFE86}"/>
          </ac:spMkLst>
        </pc:spChg>
        <pc:spChg chg="add mod">
          <ac:chgData name="SIMRAN KUMARI" userId="6262375cc27ac826" providerId="LiveId" clId="{A7ED3467-7650-46F2-BCFE-11B340C139DA}" dt="2021-02-26T09:08:10.675" v="4156" actId="1076"/>
          <ac:spMkLst>
            <pc:docMk/>
            <pc:sldMk cId="4138458875" sldId="267"/>
            <ac:spMk id="7" creationId="{2D873B53-99E1-4624-A5A3-8A4DA9B9D125}"/>
          </ac:spMkLst>
        </pc:spChg>
        <pc:picChg chg="add mod">
          <ac:chgData name="SIMRAN KUMARI" userId="6262375cc27ac826" providerId="LiveId" clId="{A7ED3467-7650-46F2-BCFE-11B340C139DA}" dt="2021-02-26T09:05:28.855" v="3933" actId="1076"/>
          <ac:picMkLst>
            <pc:docMk/>
            <pc:sldMk cId="4138458875" sldId="267"/>
            <ac:picMk id="6" creationId="{7F726285-8522-49EF-BCF5-1D5DB2FFAC52}"/>
          </ac:picMkLst>
        </pc:picChg>
      </pc:sldChg>
      <pc:sldChg chg="addSp delSp modSp new mod">
        <pc:chgData name="SIMRAN KUMARI" userId="6262375cc27ac826" providerId="LiveId" clId="{A7ED3467-7650-46F2-BCFE-11B340C139DA}" dt="2021-02-26T09:28:30.429" v="4294" actId="1076"/>
        <pc:sldMkLst>
          <pc:docMk/>
          <pc:sldMk cId="3077833930" sldId="268"/>
        </pc:sldMkLst>
        <pc:spChg chg="del">
          <ac:chgData name="SIMRAN KUMARI" userId="6262375cc27ac826" providerId="LiveId" clId="{A7ED3467-7650-46F2-BCFE-11B340C139DA}" dt="2021-02-26T09:21:03.051" v="4162" actId="478"/>
          <ac:spMkLst>
            <pc:docMk/>
            <pc:sldMk cId="3077833930" sldId="268"/>
            <ac:spMk id="2" creationId="{88DCFD8B-5358-4AC0-88EF-090894A736A1}"/>
          </ac:spMkLst>
        </pc:spChg>
        <pc:spChg chg="del">
          <ac:chgData name="SIMRAN KUMARI" userId="6262375cc27ac826" providerId="LiveId" clId="{A7ED3467-7650-46F2-BCFE-11B340C139DA}" dt="2021-02-26T09:21:04.762" v="4163" actId="478"/>
          <ac:spMkLst>
            <pc:docMk/>
            <pc:sldMk cId="3077833930" sldId="268"/>
            <ac:spMk id="3" creationId="{DA578F95-0CB8-49FC-87D8-6477007DAD20}"/>
          </ac:spMkLst>
        </pc:spChg>
        <pc:spChg chg="add mod">
          <ac:chgData name="SIMRAN KUMARI" userId="6262375cc27ac826" providerId="LiveId" clId="{A7ED3467-7650-46F2-BCFE-11B340C139DA}" dt="2021-02-26T09:22:16.800" v="4183" actId="1076"/>
          <ac:spMkLst>
            <pc:docMk/>
            <pc:sldMk cId="3077833930" sldId="268"/>
            <ac:spMk id="4" creationId="{76E728E3-D25E-4C67-8021-FF7210A69334}"/>
          </ac:spMkLst>
        </pc:spChg>
        <pc:spChg chg="add mod">
          <ac:chgData name="SIMRAN KUMARI" userId="6262375cc27ac826" providerId="LiveId" clId="{A7ED3467-7650-46F2-BCFE-11B340C139DA}" dt="2021-02-26T09:28:30.429" v="4294" actId="1076"/>
          <ac:spMkLst>
            <pc:docMk/>
            <pc:sldMk cId="3077833930" sldId="268"/>
            <ac:spMk id="7" creationId="{BCDF27A5-3369-41DB-8421-9775ECD91933}"/>
          </ac:spMkLst>
        </pc:spChg>
        <pc:picChg chg="add mod">
          <ac:chgData name="SIMRAN KUMARI" userId="6262375cc27ac826" providerId="LiveId" clId="{A7ED3467-7650-46F2-BCFE-11B340C139DA}" dt="2021-02-26T09:25:14.874" v="4191" actId="14100"/>
          <ac:picMkLst>
            <pc:docMk/>
            <pc:sldMk cId="3077833930" sldId="268"/>
            <ac:picMk id="6" creationId="{83FA786C-5836-4D75-AEC1-B8D1828DD76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39B9E3-3209-4D9C-A422-74C21B9E786C}" type="datetimeFigureOut">
              <a:rPr lang="en-US" smtClean="0"/>
              <a:t>2/26/2021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9591D9-2136-4767-AC6C-F1A3079B4F42}" type="slidenum">
              <a:rPr lang="en-US" smtClean="0"/>
              <a:t>‹#›</a:t>
            </a:fld>
            <a:endParaRPr lang="en-US"/>
          </a:p>
        </p:txBody>
      </p:sp>
    </p:spTree>
    <p:extLst>
      <p:ext uri="{BB962C8B-B14F-4D97-AF65-F5344CB8AC3E}">
        <p14:creationId xmlns:p14="http://schemas.microsoft.com/office/powerpoint/2010/main" val="71572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A240C0-A38F-4AA4-86A7-89E36504355A}" type="datetimeFigureOut">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42C350-ED04-4130-859F-3676160CD3A2}" type="slidenum">
              <a:rPr lang="en-US" smtClean="0"/>
              <a:t>‹#›</a:t>
            </a:fld>
            <a:endParaRPr lang="en-US"/>
          </a:p>
        </p:txBody>
      </p:sp>
    </p:spTree>
    <p:extLst>
      <p:ext uri="{BB962C8B-B14F-4D97-AF65-F5344CB8AC3E}">
        <p14:creationId xmlns:p14="http://schemas.microsoft.com/office/powerpoint/2010/main" val="3730575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A240C0-A38F-4AA4-86A7-89E36504355A}" type="datetimeFigureOut">
              <a:rPr lang="en-US" smtClean="0"/>
              <a:t>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42C350-ED04-4130-859F-3676160CD3A2}" type="slidenum">
              <a:rPr lang="en-US" smtClean="0"/>
              <a:t>‹#›</a:t>
            </a:fld>
            <a:endParaRPr lang="en-US"/>
          </a:p>
        </p:txBody>
      </p:sp>
    </p:spTree>
    <p:extLst>
      <p:ext uri="{BB962C8B-B14F-4D97-AF65-F5344CB8AC3E}">
        <p14:creationId xmlns:p14="http://schemas.microsoft.com/office/powerpoint/2010/main" val="3909624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A240C0-A38F-4AA4-86A7-89E36504355A}" type="datetimeFigureOut">
              <a:rPr lang="en-US" smtClean="0"/>
              <a:t>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42C350-ED04-4130-859F-3676160CD3A2}" type="slidenum">
              <a:rPr lang="en-US" smtClean="0"/>
              <a:t>‹#›</a:t>
            </a:fld>
            <a:endParaRPr lang="en-US"/>
          </a:p>
        </p:txBody>
      </p:sp>
    </p:spTree>
    <p:extLst>
      <p:ext uri="{BB962C8B-B14F-4D97-AF65-F5344CB8AC3E}">
        <p14:creationId xmlns:p14="http://schemas.microsoft.com/office/powerpoint/2010/main" val="370204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A240C0-A38F-4AA4-86A7-89E36504355A}" type="datetimeFigureOut">
              <a:rPr lang="en-US" smtClean="0"/>
              <a:t>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42C350-ED04-4130-859F-3676160CD3A2}"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398353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A240C0-A38F-4AA4-86A7-89E36504355A}" type="datetimeFigureOut">
              <a:rPr lang="en-US" smtClean="0"/>
              <a:t>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42C350-ED04-4130-859F-3676160CD3A2}" type="slidenum">
              <a:rPr lang="en-US" smtClean="0"/>
              <a:t>‹#›</a:t>
            </a:fld>
            <a:endParaRPr lang="en-US"/>
          </a:p>
        </p:txBody>
      </p:sp>
    </p:spTree>
    <p:extLst>
      <p:ext uri="{BB962C8B-B14F-4D97-AF65-F5344CB8AC3E}">
        <p14:creationId xmlns:p14="http://schemas.microsoft.com/office/powerpoint/2010/main" val="15361551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5A240C0-A38F-4AA4-86A7-89E36504355A}" type="datetimeFigureOut">
              <a:rPr lang="en-US" smtClean="0"/>
              <a:t>2/26/2021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42C350-ED04-4130-859F-3676160CD3A2}" type="slidenum">
              <a:rPr lang="en-US" smtClean="0"/>
              <a:t>‹#›</a:t>
            </a:fld>
            <a:endParaRPr lang="en-US"/>
          </a:p>
        </p:txBody>
      </p:sp>
    </p:spTree>
    <p:extLst>
      <p:ext uri="{BB962C8B-B14F-4D97-AF65-F5344CB8AC3E}">
        <p14:creationId xmlns:p14="http://schemas.microsoft.com/office/powerpoint/2010/main" val="260762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5A240C0-A38F-4AA4-86A7-89E36504355A}" type="datetimeFigureOut">
              <a:rPr lang="en-US" smtClean="0"/>
              <a:t>2/26/2021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42C350-ED04-4130-859F-3676160CD3A2}" type="slidenum">
              <a:rPr lang="en-US" smtClean="0"/>
              <a:t>‹#›</a:t>
            </a:fld>
            <a:endParaRPr lang="en-US"/>
          </a:p>
        </p:txBody>
      </p:sp>
    </p:spTree>
    <p:extLst>
      <p:ext uri="{BB962C8B-B14F-4D97-AF65-F5344CB8AC3E}">
        <p14:creationId xmlns:p14="http://schemas.microsoft.com/office/powerpoint/2010/main" val="20979512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A240C0-A38F-4AA4-86A7-89E36504355A}" type="datetimeFigureOut">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42C350-ED04-4130-859F-3676160CD3A2}" type="slidenum">
              <a:rPr lang="en-US" smtClean="0"/>
              <a:t>‹#›</a:t>
            </a:fld>
            <a:endParaRPr lang="en-US"/>
          </a:p>
        </p:txBody>
      </p:sp>
    </p:spTree>
    <p:extLst>
      <p:ext uri="{BB962C8B-B14F-4D97-AF65-F5344CB8AC3E}">
        <p14:creationId xmlns:p14="http://schemas.microsoft.com/office/powerpoint/2010/main" val="33431125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A240C0-A38F-4AA4-86A7-89E36504355A}" type="datetimeFigureOut">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42C350-ED04-4130-859F-3676160CD3A2}" type="slidenum">
              <a:rPr lang="en-US" smtClean="0"/>
              <a:t>‹#›</a:t>
            </a:fld>
            <a:endParaRPr lang="en-US"/>
          </a:p>
        </p:txBody>
      </p:sp>
    </p:spTree>
    <p:extLst>
      <p:ext uri="{BB962C8B-B14F-4D97-AF65-F5344CB8AC3E}">
        <p14:creationId xmlns:p14="http://schemas.microsoft.com/office/powerpoint/2010/main" val="2330280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A240C0-A38F-4AA4-86A7-89E36504355A}" type="datetimeFigureOut">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42C350-ED04-4130-859F-3676160CD3A2}" type="slidenum">
              <a:rPr lang="en-US" smtClean="0"/>
              <a:t>‹#›</a:t>
            </a:fld>
            <a:endParaRPr lang="en-US"/>
          </a:p>
        </p:txBody>
      </p:sp>
    </p:spTree>
    <p:extLst>
      <p:ext uri="{BB962C8B-B14F-4D97-AF65-F5344CB8AC3E}">
        <p14:creationId xmlns:p14="http://schemas.microsoft.com/office/powerpoint/2010/main" val="140187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A240C0-A38F-4AA4-86A7-89E36504355A}" type="datetimeFigureOut">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42C350-ED04-4130-859F-3676160CD3A2}" type="slidenum">
              <a:rPr lang="en-US" smtClean="0"/>
              <a:t>‹#›</a:t>
            </a:fld>
            <a:endParaRPr lang="en-US"/>
          </a:p>
        </p:txBody>
      </p:sp>
    </p:spTree>
    <p:extLst>
      <p:ext uri="{BB962C8B-B14F-4D97-AF65-F5344CB8AC3E}">
        <p14:creationId xmlns:p14="http://schemas.microsoft.com/office/powerpoint/2010/main" val="3318441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A240C0-A38F-4AA4-86A7-89E36504355A}" type="datetimeFigureOut">
              <a:rPr lang="en-US" smtClean="0"/>
              <a:t>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42C350-ED04-4130-859F-3676160CD3A2}" type="slidenum">
              <a:rPr lang="en-US" smtClean="0"/>
              <a:t>‹#›</a:t>
            </a:fld>
            <a:endParaRPr lang="en-US"/>
          </a:p>
        </p:txBody>
      </p:sp>
    </p:spTree>
    <p:extLst>
      <p:ext uri="{BB962C8B-B14F-4D97-AF65-F5344CB8AC3E}">
        <p14:creationId xmlns:p14="http://schemas.microsoft.com/office/powerpoint/2010/main" val="2326470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A240C0-A38F-4AA4-86A7-89E36504355A}" type="datetimeFigureOut">
              <a:rPr lang="en-US" smtClean="0"/>
              <a:t>2/26/2021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42C350-ED04-4130-859F-3676160CD3A2}" type="slidenum">
              <a:rPr lang="en-US" smtClean="0"/>
              <a:t>‹#›</a:t>
            </a:fld>
            <a:endParaRPr lang="en-US"/>
          </a:p>
        </p:txBody>
      </p:sp>
    </p:spTree>
    <p:extLst>
      <p:ext uri="{BB962C8B-B14F-4D97-AF65-F5344CB8AC3E}">
        <p14:creationId xmlns:p14="http://schemas.microsoft.com/office/powerpoint/2010/main" val="2132691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A240C0-A38F-4AA4-86A7-89E36504355A}" type="datetimeFigureOut">
              <a:rPr lang="en-US" smtClean="0"/>
              <a:t>2/26/2021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42C350-ED04-4130-859F-3676160CD3A2}" type="slidenum">
              <a:rPr lang="en-US" smtClean="0"/>
              <a:t>‹#›</a:t>
            </a:fld>
            <a:endParaRPr lang="en-US"/>
          </a:p>
        </p:txBody>
      </p:sp>
    </p:spTree>
    <p:extLst>
      <p:ext uri="{BB962C8B-B14F-4D97-AF65-F5344CB8AC3E}">
        <p14:creationId xmlns:p14="http://schemas.microsoft.com/office/powerpoint/2010/main" val="608863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25A240C0-A38F-4AA4-86A7-89E36504355A}" type="datetimeFigureOut">
              <a:rPr lang="en-US" smtClean="0"/>
              <a:t>2/26/2021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42C350-ED04-4130-859F-3676160CD3A2}" type="slidenum">
              <a:rPr lang="en-US" smtClean="0"/>
              <a:t>‹#›</a:t>
            </a:fld>
            <a:endParaRPr lang="en-US"/>
          </a:p>
        </p:txBody>
      </p:sp>
    </p:spTree>
    <p:extLst>
      <p:ext uri="{BB962C8B-B14F-4D97-AF65-F5344CB8AC3E}">
        <p14:creationId xmlns:p14="http://schemas.microsoft.com/office/powerpoint/2010/main" val="2521695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A240C0-A38F-4AA4-86A7-89E36504355A}" type="datetimeFigureOut">
              <a:rPr lang="en-US" smtClean="0"/>
              <a:t>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42C350-ED04-4130-859F-3676160CD3A2}" type="slidenum">
              <a:rPr lang="en-US" smtClean="0"/>
              <a:t>‹#›</a:t>
            </a:fld>
            <a:endParaRPr lang="en-US"/>
          </a:p>
        </p:txBody>
      </p:sp>
    </p:spTree>
    <p:extLst>
      <p:ext uri="{BB962C8B-B14F-4D97-AF65-F5344CB8AC3E}">
        <p14:creationId xmlns:p14="http://schemas.microsoft.com/office/powerpoint/2010/main" val="3257486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A240C0-A38F-4AA4-86A7-89E36504355A}" type="datetimeFigureOut">
              <a:rPr lang="en-US" smtClean="0"/>
              <a:t>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42C350-ED04-4130-859F-3676160CD3A2}" type="slidenum">
              <a:rPr lang="en-US" smtClean="0"/>
              <a:t>‹#›</a:t>
            </a:fld>
            <a:endParaRPr lang="en-US"/>
          </a:p>
        </p:txBody>
      </p:sp>
    </p:spTree>
    <p:extLst>
      <p:ext uri="{BB962C8B-B14F-4D97-AF65-F5344CB8AC3E}">
        <p14:creationId xmlns:p14="http://schemas.microsoft.com/office/powerpoint/2010/main" val="1072369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25A240C0-A38F-4AA4-86A7-89E36504355A}" type="datetimeFigureOut">
              <a:rPr lang="en-US" smtClean="0"/>
              <a:t>2/26/2021</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4A42C350-ED04-4130-859F-3676160CD3A2}" type="slidenum">
              <a:rPr lang="en-US" smtClean="0"/>
              <a:t>‹#›</a:t>
            </a:fld>
            <a:endParaRPr lang="en-US"/>
          </a:p>
        </p:txBody>
      </p:sp>
    </p:spTree>
    <p:extLst>
      <p:ext uri="{BB962C8B-B14F-4D97-AF65-F5344CB8AC3E}">
        <p14:creationId xmlns:p14="http://schemas.microsoft.com/office/powerpoint/2010/main" val="3478382836"/>
      </p:ext>
    </p:extLst>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 id="2147483978" r:id="rId12"/>
    <p:sldLayoutId id="2147483979" r:id="rId13"/>
    <p:sldLayoutId id="2147483980" r:id="rId14"/>
    <p:sldLayoutId id="2147483981" r:id="rId15"/>
    <p:sldLayoutId id="2147483982" r:id="rId16"/>
    <p:sldLayoutId id="2147483983"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rive.google.com/file/d/17uabZhf1ANo2sbAucfr3zoQTRKZxdAn3/view?usp=sharing" TargetMode="External"/><Relationship Id="rId2" Type="http://schemas.openxmlformats.org/officeDocument/2006/relationships/hyperlink" Target="https://youtu.be/vMyhlOEy_IY" TargetMode="External"/><Relationship Id="rId1"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oleObject" Target="../embeddings/oleObject1.bin"/><Relationship Id="rId4" Type="http://schemas.openxmlformats.org/officeDocument/2006/relationships/hyperlink" Target="https://public.tableau.com/views/TableauCapstoneProjectSIMRANKUMARI/Dashboard1?:language=en&amp;:display_count=y&amp;:origin=viz_share_link"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sakshigoyal7/credit-card-customer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4AF855-0E01-4024-9ECC-19F2F9E99486}"/>
              </a:ext>
            </a:extLst>
          </p:cNvPr>
          <p:cNvSpPr txBox="1"/>
          <p:nvPr/>
        </p:nvSpPr>
        <p:spPr>
          <a:xfrm>
            <a:off x="2094491" y="2622563"/>
            <a:ext cx="9001496" cy="769441"/>
          </a:xfrm>
          <a:prstGeom prst="rect">
            <a:avLst/>
          </a:prstGeom>
          <a:noFill/>
        </p:spPr>
        <p:txBody>
          <a:bodyPr wrap="square" rtlCol="0">
            <a:spAutoFit/>
          </a:bodyPr>
          <a:lstStyle/>
          <a:p>
            <a:r>
              <a:rPr lang="en-US" sz="4400" b="1" dirty="0"/>
              <a:t>TABLEAU CAPSTONE PROJECT</a:t>
            </a:r>
          </a:p>
        </p:txBody>
      </p:sp>
      <p:sp>
        <p:nvSpPr>
          <p:cNvPr id="6" name="TextBox 5">
            <a:extLst>
              <a:ext uri="{FF2B5EF4-FFF2-40B4-BE49-F238E27FC236}">
                <a16:creationId xmlns:a16="http://schemas.microsoft.com/office/drawing/2014/main" id="{71F208C3-0222-43DA-B7D8-A416C7C0CD06}"/>
              </a:ext>
            </a:extLst>
          </p:cNvPr>
          <p:cNvSpPr txBox="1"/>
          <p:nvPr/>
        </p:nvSpPr>
        <p:spPr>
          <a:xfrm>
            <a:off x="7818398" y="3392004"/>
            <a:ext cx="3277589" cy="584775"/>
          </a:xfrm>
          <a:prstGeom prst="rect">
            <a:avLst/>
          </a:prstGeom>
          <a:noFill/>
        </p:spPr>
        <p:txBody>
          <a:bodyPr wrap="square" rtlCol="0">
            <a:spAutoFit/>
          </a:bodyPr>
          <a:lstStyle/>
          <a:p>
            <a:r>
              <a:rPr lang="en-US" sz="3200" b="1" dirty="0"/>
              <a:t>JAN’ 21</a:t>
            </a:r>
          </a:p>
        </p:txBody>
      </p:sp>
      <p:sp>
        <p:nvSpPr>
          <p:cNvPr id="7" name="TextBox 6">
            <a:extLst>
              <a:ext uri="{FF2B5EF4-FFF2-40B4-BE49-F238E27FC236}">
                <a16:creationId xmlns:a16="http://schemas.microsoft.com/office/drawing/2014/main" id="{4921F1AB-C4BB-4A7D-ADF2-45C120B3D514}"/>
              </a:ext>
            </a:extLst>
          </p:cNvPr>
          <p:cNvSpPr txBox="1"/>
          <p:nvPr/>
        </p:nvSpPr>
        <p:spPr>
          <a:xfrm>
            <a:off x="7382493" y="4561503"/>
            <a:ext cx="4809507" cy="707886"/>
          </a:xfrm>
          <a:prstGeom prst="rect">
            <a:avLst/>
          </a:prstGeom>
          <a:noFill/>
        </p:spPr>
        <p:txBody>
          <a:bodyPr wrap="square" rtlCol="0">
            <a:spAutoFit/>
          </a:bodyPr>
          <a:lstStyle/>
          <a:p>
            <a:r>
              <a:rPr lang="en-US" sz="2000" b="1" i="1" dirty="0">
                <a:latin typeface="Arial" panose="020B0604020202020204" pitchFamily="34" charset="0"/>
                <a:cs typeface="Arial" panose="020B0604020202020204" pitchFamily="34" charset="0"/>
              </a:rPr>
              <a:t>Submitted By</a:t>
            </a:r>
            <a:r>
              <a:rPr lang="en-US" sz="2000" b="1" dirty="0">
                <a:latin typeface="Arial" panose="020B0604020202020204" pitchFamily="34" charset="0"/>
                <a:cs typeface="Arial" panose="020B0604020202020204" pitchFamily="34" charset="0"/>
              </a:rPr>
              <a:t>: </a:t>
            </a:r>
          </a:p>
          <a:p>
            <a:r>
              <a:rPr lang="en-US" sz="2000" b="1" dirty="0">
                <a:latin typeface="Bahnschrift" panose="020B0502040204020203" pitchFamily="34" charset="0"/>
              </a:rPr>
              <a:t>SIMRAN KUMARI</a:t>
            </a:r>
          </a:p>
        </p:txBody>
      </p:sp>
      <p:pic>
        <p:nvPicPr>
          <p:cNvPr id="10" name="Picture 9">
            <a:extLst>
              <a:ext uri="{FF2B5EF4-FFF2-40B4-BE49-F238E27FC236}">
                <a16:creationId xmlns:a16="http://schemas.microsoft.com/office/drawing/2014/main" id="{D5D9C540-3F17-4E37-BBE2-78F8493BD6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6363" y="1341913"/>
            <a:ext cx="3325091" cy="1422516"/>
          </a:xfrm>
          <a:prstGeom prst="rect">
            <a:avLst/>
          </a:prstGeom>
        </p:spPr>
      </p:pic>
    </p:spTree>
    <p:extLst>
      <p:ext uri="{BB962C8B-B14F-4D97-AF65-F5344CB8AC3E}">
        <p14:creationId xmlns:p14="http://schemas.microsoft.com/office/powerpoint/2010/main" val="3920940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EEB6D-A14C-4C36-9A20-FBDC3859760F}"/>
              </a:ext>
            </a:extLst>
          </p:cNvPr>
          <p:cNvSpPr>
            <a:spLocks noGrp="1"/>
          </p:cNvSpPr>
          <p:nvPr>
            <p:ph type="title"/>
          </p:nvPr>
        </p:nvSpPr>
        <p:spPr>
          <a:xfrm>
            <a:off x="1127531" y="440387"/>
            <a:ext cx="10364451" cy="675893"/>
          </a:xfrm>
        </p:spPr>
        <p:txBody>
          <a:bodyPr>
            <a:normAutofit/>
          </a:bodyPr>
          <a:lstStyle/>
          <a:p>
            <a:r>
              <a:rPr lang="en-US" sz="3200" u="sng" dirty="0"/>
              <a:t>Gender wise data compared with different measures</a:t>
            </a:r>
          </a:p>
        </p:txBody>
      </p:sp>
      <p:pic>
        <p:nvPicPr>
          <p:cNvPr id="5" name="Picture 4">
            <a:extLst>
              <a:ext uri="{FF2B5EF4-FFF2-40B4-BE49-F238E27FC236}">
                <a16:creationId xmlns:a16="http://schemas.microsoft.com/office/drawing/2014/main" id="{F929DB4D-D93A-4DB2-B7D5-C098521BDB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2011" y="1116280"/>
            <a:ext cx="7113319" cy="5177642"/>
          </a:xfrm>
          <a:prstGeom prst="rect">
            <a:avLst/>
          </a:prstGeom>
        </p:spPr>
      </p:pic>
      <p:sp>
        <p:nvSpPr>
          <p:cNvPr id="6" name="TextBox 5">
            <a:extLst>
              <a:ext uri="{FF2B5EF4-FFF2-40B4-BE49-F238E27FC236}">
                <a16:creationId xmlns:a16="http://schemas.microsoft.com/office/drawing/2014/main" id="{63C385BE-B9F6-4678-AC65-0D6BF02F33FC}"/>
              </a:ext>
            </a:extLst>
          </p:cNvPr>
          <p:cNvSpPr txBox="1"/>
          <p:nvPr/>
        </p:nvSpPr>
        <p:spPr>
          <a:xfrm>
            <a:off x="126670" y="2873828"/>
            <a:ext cx="4690753" cy="923330"/>
          </a:xfrm>
          <a:prstGeom prst="rect">
            <a:avLst/>
          </a:prstGeom>
          <a:noFill/>
        </p:spPr>
        <p:txBody>
          <a:bodyPr wrap="square" rtlCol="0">
            <a:spAutoFit/>
          </a:bodyPr>
          <a:lstStyle/>
          <a:p>
            <a:r>
              <a:rPr lang="en-US" dirty="0"/>
              <a:t>- A Gender perspective analysis across different measures like attrition flag, credit limit, total transaction amount and count and so on. </a:t>
            </a:r>
          </a:p>
        </p:txBody>
      </p:sp>
    </p:spTree>
    <p:extLst>
      <p:ext uri="{BB962C8B-B14F-4D97-AF65-F5344CB8AC3E}">
        <p14:creationId xmlns:p14="http://schemas.microsoft.com/office/powerpoint/2010/main" val="3085593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BB8EB2-F9C8-4879-BC4F-6C75715DF1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331725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87C2B-9D50-46BE-B083-A9182C020F77}"/>
              </a:ext>
            </a:extLst>
          </p:cNvPr>
          <p:cNvSpPr>
            <a:spLocks noGrp="1"/>
          </p:cNvSpPr>
          <p:nvPr>
            <p:ph type="title"/>
          </p:nvPr>
        </p:nvSpPr>
        <p:spPr>
          <a:xfrm>
            <a:off x="913774" y="196960"/>
            <a:ext cx="10364451" cy="670902"/>
          </a:xfrm>
        </p:spPr>
        <p:txBody>
          <a:bodyPr>
            <a:normAutofit/>
          </a:bodyPr>
          <a:lstStyle/>
          <a:p>
            <a:r>
              <a:rPr lang="en-US" u="sng" dirty="0"/>
              <a:t>Executive Summary</a:t>
            </a:r>
          </a:p>
        </p:txBody>
      </p:sp>
      <p:sp>
        <p:nvSpPr>
          <p:cNvPr id="4" name="TextBox 3">
            <a:extLst>
              <a:ext uri="{FF2B5EF4-FFF2-40B4-BE49-F238E27FC236}">
                <a16:creationId xmlns:a16="http://schemas.microsoft.com/office/drawing/2014/main" id="{26524527-11C5-461F-BB56-A7856F8D375A}"/>
              </a:ext>
            </a:extLst>
          </p:cNvPr>
          <p:cNvSpPr txBox="1"/>
          <p:nvPr/>
        </p:nvSpPr>
        <p:spPr>
          <a:xfrm>
            <a:off x="997527" y="1009403"/>
            <a:ext cx="10806546" cy="5601533"/>
          </a:xfrm>
          <a:prstGeom prst="rect">
            <a:avLst/>
          </a:prstGeom>
          <a:noFill/>
        </p:spPr>
        <p:txBody>
          <a:bodyPr wrap="square" rtlCol="0">
            <a:spAutoFit/>
          </a:bodyPr>
          <a:lstStyle/>
          <a:p>
            <a:pPr marL="285750" indent="-285750">
              <a:buFont typeface="Arial" panose="020B0604020202020204" pitchFamily="34" charset="0"/>
              <a:buChar char="•"/>
            </a:pPr>
            <a:r>
              <a:rPr lang="en-US" sz="2000" u="sng" dirty="0"/>
              <a:t>Graduates in the income category of $80K-$120K having highest credit limit should be the main target for among existing customers in attrition flag</a:t>
            </a:r>
            <a:r>
              <a:rPr lang="en-US" sz="2000" dirty="0"/>
              <a:t>.</a:t>
            </a:r>
          </a:p>
          <a:p>
            <a:pPr marL="285750" indent="-285750">
              <a:buFont typeface="Arial" panose="020B0604020202020204" pitchFamily="34" charset="0"/>
              <a:buChar char="•"/>
            </a:pPr>
            <a:r>
              <a:rPr lang="en-US" sz="2000" dirty="0"/>
              <a:t>The Gender analysis across different measures shows Female existing customers have highest total transaction amount and count, Male attributed have highest dependent count, Both male and female attributed customers have almost equal Months Inactive for12 mon and months on book and credit limit of male </a:t>
            </a:r>
            <a:r>
              <a:rPr lang="en-US" sz="2000" dirty="0" err="1"/>
              <a:t>attrited</a:t>
            </a:r>
            <a:r>
              <a:rPr lang="en-US" sz="2000" dirty="0"/>
              <a:t> customers were highest.</a:t>
            </a:r>
          </a:p>
          <a:p>
            <a:pPr marL="285750" indent="-285750">
              <a:buFont typeface="Arial" panose="020B0604020202020204" pitchFamily="34" charset="0"/>
              <a:buChar char="•"/>
            </a:pPr>
            <a:r>
              <a:rPr lang="en-US" sz="2000" u="sng" dirty="0"/>
              <a:t>Married and falls under the less than $40K income category </a:t>
            </a:r>
            <a:r>
              <a:rPr lang="en-US" sz="2000" dirty="0"/>
              <a:t>having the </a:t>
            </a:r>
            <a:r>
              <a:rPr lang="en-US" sz="2000" u="sng" dirty="0"/>
              <a:t>highest total transaction</a:t>
            </a:r>
            <a:r>
              <a:rPr lang="en-US" sz="2000" dirty="0"/>
              <a:t> amount with 6,780,803 , </a:t>
            </a:r>
            <a:r>
              <a:rPr lang="en-US" sz="2000" u="sng" dirty="0"/>
              <a:t>That means they are highly engaged with the credit card usages</a:t>
            </a:r>
            <a:r>
              <a:rPr lang="en-US" sz="2000" dirty="0"/>
              <a:t>.</a:t>
            </a:r>
          </a:p>
          <a:p>
            <a:pPr marL="285750" indent="-285750">
              <a:buFont typeface="Arial" panose="020B0604020202020204" pitchFamily="34" charset="0"/>
              <a:buChar char="•"/>
            </a:pPr>
            <a:r>
              <a:rPr lang="en-US" sz="2000" u="sng" dirty="0"/>
              <a:t>Married female </a:t>
            </a:r>
            <a:r>
              <a:rPr lang="en-US" sz="2000" dirty="0"/>
              <a:t>falling </a:t>
            </a:r>
            <a:r>
              <a:rPr lang="en-US" sz="2000" u="sng" dirty="0"/>
              <a:t>under the income category of less than $40K having highest avg. utilization </a:t>
            </a:r>
            <a:r>
              <a:rPr lang="en-US" sz="2000" dirty="0"/>
              <a:t>ratio of 587.3. </a:t>
            </a:r>
            <a:r>
              <a:rPr lang="en-US" sz="2000" u="sng" dirty="0"/>
              <a:t>Highest utilization ratio indicates overspending and that can negatively impact the credit score.</a:t>
            </a:r>
          </a:p>
          <a:p>
            <a:pPr marL="285750" indent="-285750">
              <a:buFont typeface="Arial" panose="020B0604020202020204" pitchFamily="34" charset="0"/>
              <a:buChar char="•"/>
            </a:pPr>
            <a:r>
              <a:rPr lang="en-US" sz="2000" dirty="0"/>
              <a:t>Customers falling into income category of less than $40K having the </a:t>
            </a:r>
            <a:r>
              <a:rPr lang="en-US" sz="2000" u="sng" dirty="0"/>
              <a:t>highest total revolving amount. High revolving balance can lead to bad credit score if not managed properly.</a:t>
            </a:r>
          </a:p>
          <a:p>
            <a:pPr marL="285750" indent="-285750">
              <a:buFont typeface="Arial" panose="020B0604020202020204" pitchFamily="34" charset="0"/>
              <a:buChar char="•"/>
            </a:pPr>
            <a:r>
              <a:rPr lang="en-US" sz="2000" dirty="0"/>
              <a:t>Customers in the income category less than $40K having the highest count of holding Blue card.</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98028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A5DCA-3085-48BD-9D5F-814DCA6FBEDC}"/>
              </a:ext>
            </a:extLst>
          </p:cNvPr>
          <p:cNvSpPr>
            <a:spLocks noGrp="1"/>
          </p:cNvSpPr>
          <p:nvPr>
            <p:ph type="title"/>
          </p:nvPr>
        </p:nvSpPr>
        <p:spPr>
          <a:xfrm>
            <a:off x="0" y="1212283"/>
            <a:ext cx="10364451" cy="1596177"/>
          </a:xfrm>
        </p:spPr>
        <p:txBody>
          <a:bodyPr>
            <a:normAutofit/>
          </a:bodyPr>
          <a:lstStyle/>
          <a:p>
            <a:r>
              <a:rPr lang="en-US" sz="6000" dirty="0"/>
              <a:t>Thank You</a:t>
            </a:r>
          </a:p>
        </p:txBody>
      </p:sp>
      <p:sp>
        <p:nvSpPr>
          <p:cNvPr id="6" name="TextBox 5">
            <a:extLst>
              <a:ext uri="{FF2B5EF4-FFF2-40B4-BE49-F238E27FC236}">
                <a16:creationId xmlns:a16="http://schemas.microsoft.com/office/drawing/2014/main" id="{5B2AB107-DD60-474B-91F0-CA37F261C83D}"/>
              </a:ext>
            </a:extLst>
          </p:cNvPr>
          <p:cNvSpPr txBox="1"/>
          <p:nvPr/>
        </p:nvSpPr>
        <p:spPr>
          <a:xfrm>
            <a:off x="712519" y="2891588"/>
            <a:ext cx="11079678" cy="2616101"/>
          </a:xfrm>
          <a:prstGeom prst="rect">
            <a:avLst/>
          </a:prstGeom>
          <a:noFill/>
        </p:spPr>
        <p:txBody>
          <a:bodyPr wrap="square" rtlCol="0">
            <a:spAutoFit/>
          </a:bodyPr>
          <a:lstStyle/>
          <a:p>
            <a:r>
              <a:rPr lang="en-US" sz="2000" b="1" dirty="0"/>
              <a:t>Presentation Video Link-</a:t>
            </a:r>
          </a:p>
          <a:p>
            <a:r>
              <a:rPr lang="en-US" dirty="0" err="1"/>
              <a:t>Youtube</a:t>
            </a:r>
            <a:r>
              <a:rPr lang="en-US" dirty="0"/>
              <a:t>: </a:t>
            </a:r>
            <a:r>
              <a:rPr lang="en-US" dirty="0">
                <a:hlinkClick r:id="rId2"/>
              </a:rPr>
              <a:t>https://youtu.be/vMyhlOEy_IY</a:t>
            </a:r>
            <a:endParaRPr lang="en-US" dirty="0"/>
          </a:p>
          <a:p>
            <a:r>
              <a:rPr lang="en-US" dirty="0"/>
              <a:t>Drive: </a:t>
            </a:r>
            <a:r>
              <a:rPr lang="en-US" dirty="0">
                <a:hlinkClick r:id="rId3"/>
              </a:rPr>
              <a:t>https://drive.google.com/file/d/17uabZhf1ANo2sbAucfr3zoQTRKZxdAn3/view?usp=sharing</a:t>
            </a:r>
            <a:endParaRPr lang="en-US" dirty="0"/>
          </a:p>
          <a:p>
            <a:endParaRPr lang="en-US" dirty="0"/>
          </a:p>
          <a:p>
            <a:r>
              <a:rPr lang="en-US" b="1" dirty="0"/>
              <a:t>Tableau Public Link of the workbook</a:t>
            </a:r>
            <a:r>
              <a:rPr lang="en-US" dirty="0"/>
              <a:t>: </a:t>
            </a:r>
            <a:r>
              <a:rPr lang="en-US" dirty="0">
                <a:hlinkClick r:id="rId4"/>
              </a:rPr>
              <a:t>https://public.tableau.com/views/TableauCapstoneProjectSIMRANKUMARI/Dashboard1?:language=en&amp;:display_count=y&amp;:origin=viz_share_link</a:t>
            </a:r>
            <a:endParaRPr lang="en-US" dirty="0"/>
          </a:p>
          <a:p>
            <a:endParaRPr lang="en-US" dirty="0"/>
          </a:p>
          <a:p>
            <a:r>
              <a:rPr lang="en-US" b="1" dirty="0"/>
              <a:t>Tableau Workbook</a:t>
            </a:r>
            <a:r>
              <a:rPr lang="en-US" dirty="0"/>
              <a:t>: </a:t>
            </a:r>
          </a:p>
        </p:txBody>
      </p:sp>
      <p:graphicFrame>
        <p:nvGraphicFramePr>
          <p:cNvPr id="7" name="Object 6">
            <a:extLst>
              <a:ext uri="{FF2B5EF4-FFF2-40B4-BE49-F238E27FC236}">
                <a16:creationId xmlns:a16="http://schemas.microsoft.com/office/drawing/2014/main" id="{AD531F2F-537C-4526-9CDA-468640E88646}"/>
              </a:ext>
            </a:extLst>
          </p:cNvPr>
          <p:cNvGraphicFramePr>
            <a:graphicFrameLocks noChangeAspect="1"/>
          </p:cNvGraphicFramePr>
          <p:nvPr>
            <p:extLst>
              <p:ext uri="{D42A27DB-BD31-4B8C-83A1-F6EECF244321}">
                <p14:modId xmlns:p14="http://schemas.microsoft.com/office/powerpoint/2010/main" val="3246700319"/>
              </p:ext>
            </p:extLst>
          </p:nvPr>
        </p:nvGraphicFramePr>
        <p:xfrm>
          <a:off x="1887149" y="4968362"/>
          <a:ext cx="5392425" cy="677355"/>
        </p:xfrm>
        <a:graphic>
          <a:graphicData uri="http://schemas.openxmlformats.org/presentationml/2006/ole">
            <mc:AlternateContent xmlns:mc="http://schemas.openxmlformats.org/markup-compatibility/2006">
              <mc:Choice xmlns:v="urn:schemas-microsoft-com:vml" Requires="v">
                <p:oleObj name="Packager Shell Object" showAsIcon="1" r:id="rId5" imgW="3100680" imgH="488520" progId="Package">
                  <p:embed/>
                </p:oleObj>
              </mc:Choice>
              <mc:Fallback>
                <p:oleObj name="Packager Shell Object" showAsIcon="1" r:id="rId5" imgW="3100680" imgH="488520" progId="Package">
                  <p:embed/>
                  <p:pic>
                    <p:nvPicPr>
                      <p:cNvPr id="7" name="Object 6">
                        <a:extLst>
                          <a:ext uri="{FF2B5EF4-FFF2-40B4-BE49-F238E27FC236}">
                            <a16:creationId xmlns:a16="http://schemas.microsoft.com/office/drawing/2014/main" id="{AD531F2F-537C-4526-9CDA-468640E88646}"/>
                          </a:ext>
                        </a:extLst>
                      </p:cNvPr>
                      <p:cNvPicPr/>
                      <p:nvPr/>
                    </p:nvPicPr>
                    <p:blipFill>
                      <a:blip r:embed="rId6"/>
                      <a:stretch>
                        <a:fillRect/>
                      </a:stretch>
                    </p:blipFill>
                    <p:spPr>
                      <a:xfrm>
                        <a:off x="1887149" y="4968362"/>
                        <a:ext cx="5392425" cy="677355"/>
                      </a:xfrm>
                      <a:prstGeom prst="rect">
                        <a:avLst/>
                      </a:prstGeom>
                    </p:spPr>
                  </p:pic>
                </p:oleObj>
              </mc:Fallback>
            </mc:AlternateContent>
          </a:graphicData>
        </a:graphic>
      </p:graphicFrame>
    </p:spTree>
    <p:extLst>
      <p:ext uri="{BB962C8B-B14F-4D97-AF65-F5344CB8AC3E}">
        <p14:creationId xmlns:p14="http://schemas.microsoft.com/office/powerpoint/2010/main" val="175317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BE407B-45D9-4193-985C-F26B758D5E7A}"/>
              </a:ext>
            </a:extLst>
          </p:cNvPr>
          <p:cNvSpPr txBox="1"/>
          <p:nvPr/>
        </p:nvSpPr>
        <p:spPr>
          <a:xfrm>
            <a:off x="3515094" y="2072842"/>
            <a:ext cx="7481455" cy="646331"/>
          </a:xfrm>
          <a:prstGeom prst="rect">
            <a:avLst/>
          </a:prstGeom>
          <a:noFill/>
        </p:spPr>
        <p:txBody>
          <a:bodyPr wrap="square" rtlCol="0">
            <a:spAutoFit/>
          </a:bodyPr>
          <a:lstStyle/>
          <a:p>
            <a:r>
              <a:rPr lang="en-US" sz="3600" b="1" dirty="0"/>
              <a:t>CREDIT CARD CUSTOMERS</a:t>
            </a:r>
          </a:p>
        </p:txBody>
      </p:sp>
      <p:sp>
        <p:nvSpPr>
          <p:cNvPr id="5" name="TextBox 4">
            <a:extLst>
              <a:ext uri="{FF2B5EF4-FFF2-40B4-BE49-F238E27FC236}">
                <a16:creationId xmlns:a16="http://schemas.microsoft.com/office/drawing/2014/main" id="{B78A05BF-11FF-4871-A8B8-77DB7A58ED45}"/>
              </a:ext>
            </a:extLst>
          </p:cNvPr>
          <p:cNvSpPr txBox="1"/>
          <p:nvPr/>
        </p:nvSpPr>
        <p:spPr>
          <a:xfrm>
            <a:off x="473034" y="3123165"/>
            <a:ext cx="11841678" cy="400110"/>
          </a:xfrm>
          <a:prstGeom prst="rect">
            <a:avLst/>
          </a:prstGeom>
          <a:noFill/>
        </p:spPr>
        <p:txBody>
          <a:bodyPr wrap="square" rtlCol="0">
            <a:spAutoFit/>
          </a:bodyPr>
          <a:lstStyle/>
          <a:p>
            <a:r>
              <a:rPr lang="en-US" sz="2000" dirty="0"/>
              <a:t>Data Source Link: </a:t>
            </a:r>
            <a:r>
              <a:rPr lang="en-US" sz="2000" dirty="0">
                <a:hlinkClick r:id="rId2"/>
              </a:rPr>
              <a:t>https://www.kaggle.com/sakshigoyal7/credit-card-customers</a:t>
            </a:r>
            <a:endParaRPr lang="en-US" sz="2000" dirty="0"/>
          </a:p>
        </p:txBody>
      </p:sp>
      <p:sp>
        <p:nvSpPr>
          <p:cNvPr id="6" name="TextBox 5">
            <a:extLst>
              <a:ext uri="{FF2B5EF4-FFF2-40B4-BE49-F238E27FC236}">
                <a16:creationId xmlns:a16="http://schemas.microsoft.com/office/drawing/2014/main" id="{E1A87CCB-6EFA-42A1-A6A5-8ED3F8E88538}"/>
              </a:ext>
            </a:extLst>
          </p:cNvPr>
          <p:cNvSpPr txBox="1"/>
          <p:nvPr/>
        </p:nvSpPr>
        <p:spPr>
          <a:xfrm>
            <a:off x="473034" y="4393870"/>
            <a:ext cx="11580421" cy="800219"/>
          </a:xfrm>
          <a:prstGeom prst="rect">
            <a:avLst/>
          </a:prstGeom>
          <a:noFill/>
        </p:spPr>
        <p:txBody>
          <a:bodyPr wrap="square" rtlCol="0">
            <a:spAutoFit/>
          </a:bodyPr>
          <a:lstStyle/>
          <a:p>
            <a:r>
              <a:rPr lang="en-US" b="1" i="1" dirty="0"/>
              <a:t>About Data Set</a:t>
            </a:r>
            <a:r>
              <a:rPr lang="en-US" dirty="0"/>
              <a:t>: </a:t>
            </a:r>
            <a:r>
              <a:rPr lang="en-US" sz="1400" dirty="0">
                <a:solidFill>
                  <a:srgbClr val="000000"/>
                </a:solidFill>
                <a:effectLst/>
                <a:latin typeface="Arial" panose="020B0604020202020204" pitchFamily="34" charset="0"/>
                <a:ea typeface="Calibri" panose="020F0502020204030204" pitchFamily="34" charset="0"/>
              </a:rPr>
              <a:t>A manager at the bank is disturbed with more and more customers leaving their credit card services. They would really appreciate if one could predict for them who is going to get churned so they can proactively go to the customer to provide them better services and turn customers' decisions in the opposite direction.</a:t>
            </a:r>
            <a:endParaRPr lang="en-US" sz="1400" dirty="0"/>
          </a:p>
        </p:txBody>
      </p:sp>
    </p:spTree>
    <p:extLst>
      <p:ext uri="{BB962C8B-B14F-4D97-AF65-F5344CB8AC3E}">
        <p14:creationId xmlns:p14="http://schemas.microsoft.com/office/powerpoint/2010/main" val="3229496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FD5926-A3A5-4A4B-A4B3-9C3EB2558B52}"/>
              </a:ext>
            </a:extLst>
          </p:cNvPr>
          <p:cNvSpPr txBox="1"/>
          <p:nvPr/>
        </p:nvSpPr>
        <p:spPr>
          <a:xfrm>
            <a:off x="1981200" y="1496291"/>
            <a:ext cx="8229600" cy="4124206"/>
          </a:xfrm>
          <a:prstGeom prst="rect">
            <a:avLst/>
          </a:prstGeom>
          <a:noFill/>
        </p:spPr>
        <p:txBody>
          <a:bodyPr wrap="square" rtlCol="0">
            <a:spAutoFit/>
          </a:bodyPr>
          <a:lstStyle/>
          <a:p>
            <a:r>
              <a:rPr lang="en-US" sz="2800" b="1" dirty="0"/>
              <a:t>Problem Statements from the Data Set:</a:t>
            </a:r>
          </a:p>
          <a:p>
            <a:pPr marL="342900" indent="-342900">
              <a:buFont typeface="+mj-lt"/>
              <a:buAutoNum type="arabicPeriod"/>
            </a:pPr>
            <a:r>
              <a:rPr lang="en-US" dirty="0"/>
              <a:t>How is the credit limit of customers varies with particular age group, education level and within a particular income category?</a:t>
            </a:r>
          </a:p>
          <a:p>
            <a:pPr marL="342900" indent="-342900">
              <a:buFont typeface="+mj-lt"/>
              <a:buAutoNum type="arabicPeriod"/>
            </a:pPr>
            <a:r>
              <a:rPr lang="en-US" dirty="0"/>
              <a:t>Total Transaction Amount data with different income category and customer’s marital status?</a:t>
            </a:r>
          </a:p>
          <a:p>
            <a:pPr marL="342900" indent="-342900">
              <a:buFont typeface="+mj-lt"/>
              <a:buAutoNum type="arabicPeriod"/>
            </a:pPr>
            <a:r>
              <a:rPr lang="en-US" dirty="0"/>
              <a:t>What’s the income category of customers with different marital status and gender?</a:t>
            </a:r>
          </a:p>
          <a:p>
            <a:pPr marL="342900" indent="-342900">
              <a:buFont typeface="+mj-lt"/>
              <a:buAutoNum type="arabicPeriod"/>
            </a:pPr>
            <a:r>
              <a:rPr lang="en-US" dirty="0"/>
              <a:t>Total Revolving Balance of a particular income category and with certain credit limits?</a:t>
            </a:r>
          </a:p>
          <a:p>
            <a:pPr marL="342900" indent="-342900">
              <a:buFont typeface="+mj-lt"/>
              <a:buAutoNum type="arabicPeriod"/>
            </a:pPr>
            <a:r>
              <a:rPr lang="en-US" dirty="0"/>
              <a:t>Income Category varies with Gender.</a:t>
            </a:r>
          </a:p>
          <a:p>
            <a:pPr marL="342900" indent="-342900">
              <a:buFont typeface="+mj-lt"/>
              <a:buAutoNum type="arabicPeriod"/>
            </a:pPr>
            <a:r>
              <a:rPr lang="en-US" dirty="0"/>
              <a:t>Gender Performance with different Measure parameter created like attrition ,months inactive for 12 mon, customer age, credit limit and so on.</a:t>
            </a:r>
          </a:p>
          <a:p>
            <a:pPr marL="342900" indent="-342900">
              <a:buFont typeface="+mj-lt"/>
              <a:buAutoNum type="arabicPeriod"/>
            </a:pPr>
            <a:r>
              <a:rPr lang="en-US" dirty="0"/>
              <a:t>Different card category with credit limit of customers.</a:t>
            </a:r>
          </a:p>
          <a:p>
            <a:pPr marL="342900" indent="-342900">
              <a:buFont typeface="+mj-lt"/>
              <a:buAutoNum type="arabicPeriod"/>
            </a:pPr>
            <a:r>
              <a:rPr lang="en-US" dirty="0"/>
              <a:t>Total Transaction Amount and Trans. Count</a:t>
            </a:r>
          </a:p>
          <a:p>
            <a:endParaRPr lang="en-US" dirty="0"/>
          </a:p>
        </p:txBody>
      </p:sp>
    </p:spTree>
    <p:extLst>
      <p:ext uri="{BB962C8B-B14F-4D97-AF65-F5344CB8AC3E}">
        <p14:creationId xmlns:p14="http://schemas.microsoft.com/office/powerpoint/2010/main" val="2215180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E728E3-D25E-4C67-8021-FF7210A69334}"/>
              </a:ext>
            </a:extLst>
          </p:cNvPr>
          <p:cNvSpPr txBox="1"/>
          <p:nvPr/>
        </p:nvSpPr>
        <p:spPr>
          <a:xfrm>
            <a:off x="4239490" y="273131"/>
            <a:ext cx="5985164" cy="584775"/>
          </a:xfrm>
          <a:prstGeom prst="rect">
            <a:avLst/>
          </a:prstGeom>
          <a:noFill/>
        </p:spPr>
        <p:txBody>
          <a:bodyPr wrap="square" rtlCol="0">
            <a:spAutoFit/>
          </a:bodyPr>
          <a:lstStyle/>
          <a:p>
            <a:r>
              <a:rPr lang="en-US" sz="3200" b="1" dirty="0"/>
              <a:t>AGE DISTRIBUTION</a:t>
            </a:r>
          </a:p>
        </p:txBody>
      </p:sp>
      <p:pic>
        <p:nvPicPr>
          <p:cNvPr id="6" name="Picture 5">
            <a:extLst>
              <a:ext uri="{FF2B5EF4-FFF2-40B4-BE49-F238E27FC236}">
                <a16:creationId xmlns:a16="http://schemas.microsoft.com/office/drawing/2014/main" id="{83FA786C-5836-4D75-AEC1-B8D1828DD7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3860" y="1426715"/>
            <a:ext cx="8178140" cy="4689078"/>
          </a:xfrm>
          <a:prstGeom prst="rect">
            <a:avLst/>
          </a:prstGeom>
        </p:spPr>
      </p:pic>
      <p:sp>
        <p:nvSpPr>
          <p:cNvPr id="7" name="TextBox 6">
            <a:extLst>
              <a:ext uri="{FF2B5EF4-FFF2-40B4-BE49-F238E27FC236}">
                <a16:creationId xmlns:a16="http://schemas.microsoft.com/office/drawing/2014/main" id="{BCDF27A5-3369-41DB-8421-9775ECD91933}"/>
              </a:ext>
            </a:extLst>
          </p:cNvPr>
          <p:cNvSpPr txBox="1"/>
          <p:nvPr/>
        </p:nvSpPr>
        <p:spPr>
          <a:xfrm>
            <a:off x="344384" y="3017254"/>
            <a:ext cx="3669476" cy="1200329"/>
          </a:xfrm>
          <a:prstGeom prst="rect">
            <a:avLst/>
          </a:prstGeom>
          <a:noFill/>
        </p:spPr>
        <p:txBody>
          <a:bodyPr wrap="square" rtlCol="0">
            <a:spAutoFit/>
          </a:bodyPr>
          <a:lstStyle/>
          <a:p>
            <a:r>
              <a:rPr lang="en-US" dirty="0"/>
              <a:t>-Created a age bin.</a:t>
            </a:r>
          </a:p>
          <a:p>
            <a:endParaRPr lang="en-US" dirty="0"/>
          </a:p>
          <a:p>
            <a:r>
              <a:rPr lang="en-US" dirty="0"/>
              <a:t>-Most of the customers are of age  group 45 with total count of 1,949.</a:t>
            </a:r>
          </a:p>
        </p:txBody>
      </p:sp>
    </p:spTree>
    <p:extLst>
      <p:ext uri="{BB962C8B-B14F-4D97-AF65-F5344CB8AC3E}">
        <p14:creationId xmlns:p14="http://schemas.microsoft.com/office/powerpoint/2010/main" val="3077833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CB2A2-38A3-4CA9-94AA-BA55DD2D5554}"/>
              </a:ext>
            </a:extLst>
          </p:cNvPr>
          <p:cNvSpPr>
            <a:spLocks noGrp="1"/>
          </p:cNvSpPr>
          <p:nvPr>
            <p:ph type="title"/>
          </p:nvPr>
        </p:nvSpPr>
        <p:spPr>
          <a:xfrm>
            <a:off x="1140030" y="321634"/>
            <a:ext cx="10351951" cy="652143"/>
          </a:xfrm>
        </p:spPr>
        <p:txBody>
          <a:bodyPr>
            <a:normAutofit/>
          </a:bodyPr>
          <a:lstStyle/>
          <a:p>
            <a:r>
              <a:rPr lang="en-US" sz="3200" u="sng" dirty="0"/>
              <a:t>Education level-Income category-credit limit</a:t>
            </a:r>
          </a:p>
        </p:txBody>
      </p:sp>
      <p:pic>
        <p:nvPicPr>
          <p:cNvPr id="7" name="Picture 6">
            <a:extLst>
              <a:ext uri="{FF2B5EF4-FFF2-40B4-BE49-F238E27FC236}">
                <a16:creationId xmlns:a16="http://schemas.microsoft.com/office/drawing/2014/main" id="{AF7D4718-4DF6-4E9A-8AAB-77100F9373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2410" y="1407846"/>
            <a:ext cx="7766463" cy="4980025"/>
          </a:xfrm>
          <a:prstGeom prst="rect">
            <a:avLst/>
          </a:prstGeom>
        </p:spPr>
      </p:pic>
      <p:sp>
        <p:nvSpPr>
          <p:cNvPr id="8" name="TextBox 7">
            <a:extLst>
              <a:ext uri="{FF2B5EF4-FFF2-40B4-BE49-F238E27FC236}">
                <a16:creationId xmlns:a16="http://schemas.microsoft.com/office/drawing/2014/main" id="{6ABE26E2-33BD-4855-AD6D-E972876C3732}"/>
              </a:ext>
            </a:extLst>
          </p:cNvPr>
          <p:cNvSpPr txBox="1"/>
          <p:nvPr/>
        </p:nvSpPr>
        <p:spPr>
          <a:xfrm>
            <a:off x="304799" y="2466697"/>
            <a:ext cx="4037611" cy="2862322"/>
          </a:xfrm>
          <a:prstGeom prst="rect">
            <a:avLst/>
          </a:prstGeom>
          <a:noFill/>
        </p:spPr>
        <p:txBody>
          <a:bodyPr wrap="square" rtlCol="0">
            <a:spAutoFit/>
          </a:bodyPr>
          <a:lstStyle/>
          <a:p>
            <a:r>
              <a:rPr lang="en-US" dirty="0"/>
              <a:t>-From this chart we get the credit limit detail for different income category customers of diff. education level.</a:t>
            </a:r>
          </a:p>
          <a:p>
            <a:endParaRPr lang="en-US" dirty="0"/>
          </a:p>
          <a:p>
            <a:r>
              <a:rPr lang="en-US" dirty="0"/>
              <a:t>-Chart shows </a:t>
            </a:r>
            <a:r>
              <a:rPr lang="en-US" u="sng" dirty="0"/>
              <a:t>Graduates</a:t>
            </a:r>
            <a:r>
              <a:rPr lang="en-US" dirty="0"/>
              <a:t> in income category </a:t>
            </a:r>
            <a:r>
              <a:rPr lang="en-US" u="sng" dirty="0"/>
              <a:t>$80K-$120K </a:t>
            </a:r>
            <a:r>
              <a:rPr lang="en-US" dirty="0"/>
              <a:t>having the highest credit limit. </a:t>
            </a:r>
          </a:p>
          <a:p>
            <a:endParaRPr lang="en-US" dirty="0"/>
          </a:p>
          <a:p>
            <a:endParaRPr lang="en-US" dirty="0"/>
          </a:p>
          <a:p>
            <a:endParaRPr lang="en-US" dirty="0"/>
          </a:p>
        </p:txBody>
      </p:sp>
    </p:spTree>
    <p:extLst>
      <p:ext uri="{BB962C8B-B14F-4D97-AF65-F5344CB8AC3E}">
        <p14:creationId xmlns:p14="http://schemas.microsoft.com/office/powerpoint/2010/main" val="2794783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72E2B-9771-4C59-B80E-04C174FA51E6}"/>
              </a:ext>
            </a:extLst>
          </p:cNvPr>
          <p:cNvSpPr>
            <a:spLocks noGrp="1"/>
          </p:cNvSpPr>
          <p:nvPr>
            <p:ph type="title"/>
          </p:nvPr>
        </p:nvSpPr>
        <p:spPr>
          <a:xfrm>
            <a:off x="1186907" y="274133"/>
            <a:ext cx="10364451" cy="806522"/>
          </a:xfrm>
        </p:spPr>
        <p:txBody>
          <a:bodyPr>
            <a:normAutofit/>
          </a:bodyPr>
          <a:lstStyle/>
          <a:p>
            <a:r>
              <a:rPr lang="en-US" sz="2800" u="sng" dirty="0"/>
              <a:t>Total Transaction Amount-Income category-Marital Status</a:t>
            </a:r>
          </a:p>
        </p:txBody>
      </p:sp>
      <p:pic>
        <p:nvPicPr>
          <p:cNvPr id="5" name="Picture 4">
            <a:extLst>
              <a:ext uri="{FF2B5EF4-FFF2-40B4-BE49-F238E27FC236}">
                <a16:creationId xmlns:a16="http://schemas.microsoft.com/office/drawing/2014/main" id="{52A1BA75-701E-49C4-B3A1-DBF54F6B07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5730" y="1235033"/>
            <a:ext cx="8356270" cy="5122529"/>
          </a:xfrm>
          <a:prstGeom prst="rect">
            <a:avLst/>
          </a:prstGeom>
        </p:spPr>
      </p:pic>
      <p:sp>
        <p:nvSpPr>
          <p:cNvPr id="7" name="TextBox 6">
            <a:extLst>
              <a:ext uri="{FF2B5EF4-FFF2-40B4-BE49-F238E27FC236}">
                <a16:creationId xmlns:a16="http://schemas.microsoft.com/office/drawing/2014/main" id="{92BB9B4E-5CE8-41F4-9785-20D18E6B4ADC}"/>
              </a:ext>
            </a:extLst>
          </p:cNvPr>
          <p:cNvSpPr txBox="1"/>
          <p:nvPr/>
        </p:nvSpPr>
        <p:spPr>
          <a:xfrm>
            <a:off x="178130" y="1650670"/>
            <a:ext cx="3515096" cy="4801314"/>
          </a:xfrm>
          <a:prstGeom prst="rect">
            <a:avLst/>
          </a:prstGeom>
          <a:noFill/>
        </p:spPr>
        <p:txBody>
          <a:bodyPr wrap="square" rtlCol="0">
            <a:spAutoFit/>
          </a:bodyPr>
          <a:lstStyle/>
          <a:p>
            <a:pPr algn="ctr"/>
            <a:r>
              <a:rPr lang="en-US" dirty="0"/>
              <a:t>-This is a heat mapping of customer’s total transaction amount falling in diff. income category with what the marital status is.</a:t>
            </a:r>
          </a:p>
          <a:p>
            <a:pPr algn="ctr"/>
            <a:endParaRPr lang="en-US" dirty="0"/>
          </a:p>
          <a:p>
            <a:pPr algn="ctr"/>
            <a:endParaRPr lang="en-US" dirty="0"/>
          </a:p>
          <a:p>
            <a:pPr marL="285750" indent="-285750" algn="ctr">
              <a:buFontTx/>
              <a:buChar char="-"/>
            </a:pPr>
            <a:r>
              <a:rPr lang="en-US" dirty="0"/>
              <a:t>Chart shows that customers who are married and falls under the less than $40K income category having the highest total transaction amount with 6,780,803.</a:t>
            </a:r>
          </a:p>
          <a:p>
            <a:pPr algn="ctr"/>
            <a:endParaRPr lang="en-US" dirty="0"/>
          </a:p>
          <a:p>
            <a:pPr algn="ctr"/>
            <a:r>
              <a:rPr lang="en-US" dirty="0"/>
              <a:t>-That means they are highly engaged with the credit card usages.</a:t>
            </a:r>
          </a:p>
          <a:p>
            <a:pPr marL="285750" indent="-285750">
              <a:buFontTx/>
              <a:buChar char="-"/>
            </a:pPr>
            <a:endParaRPr lang="en-US" dirty="0"/>
          </a:p>
        </p:txBody>
      </p:sp>
    </p:spTree>
    <p:extLst>
      <p:ext uri="{BB962C8B-B14F-4D97-AF65-F5344CB8AC3E}">
        <p14:creationId xmlns:p14="http://schemas.microsoft.com/office/powerpoint/2010/main" val="196668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69A6B-3BA7-416B-B77D-03D144BD7D1C}"/>
              </a:ext>
            </a:extLst>
          </p:cNvPr>
          <p:cNvSpPr>
            <a:spLocks noGrp="1"/>
          </p:cNvSpPr>
          <p:nvPr>
            <p:ph type="title"/>
          </p:nvPr>
        </p:nvSpPr>
        <p:spPr>
          <a:xfrm>
            <a:off x="1139406" y="345385"/>
            <a:ext cx="10364451" cy="818397"/>
          </a:xfrm>
        </p:spPr>
        <p:txBody>
          <a:bodyPr>
            <a:normAutofit/>
          </a:bodyPr>
          <a:lstStyle/>
          <a:p>
            <a:r>
              <a:rPr lang="en-US" sz="2400" u="sng" dirty="0"/>
              <a:t>Avg. Utilization Ratio-Gender-Income category-Marital Status</a:t>
            </a:r>
          </a:p>
        </p:txBody>
      </p:sp>
      <p:pic>
        <p:nvPicPr>
          <p:cNvPr id="5" name="Picture 4">
            <a:extLst>
              <a:ext uri="{FF2B5EF4-FFF2-40B4-BE49-F238E27FC236}">
                <a16:creationId xmlns:a16="http://schemas.microsoft.com/office/drawing/2014/main" id="{8F48FCAC-102F-480D-AABA-C993D18291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4484" y="1443351"/>
            <a:ext cx="8059386" cy="5069264"/>
          </a:xfrm>
          <a:prstGeom prst="rect">
            <a:avLst/>
          </a:prstGeom>
        </p:spPr>
      </p:pic>
      <p:sp>
        <p:nvSpPr>
          <p:cNvPr id="6" name="TextBox 5">
            <a:extLst>
              <a:ext uri="{FF2B5EF4-FFF2-40B4-BE49-F238E27FC236}">
                <a16:creationId xmlns:a16="http://schemas.microsoft.com/office/drawing/2014/main" id="{53291D64-E36C-4E65-95D7-4E7404CF6099}"/>
              </a:ext>
            </a:extLst>
          </p:cNvPr>
          <p:cNvSpPr txBox="1"/>
          <p:nvPr/>
        </p:nvSpPr>
        <p:spPr>
          <a:xfrm>
            <a:off x="154379" y="1626919"/>
            <a:ext cx="3800104" cy="4247317"/>
          </a:xfrm>
          <a:prstGeom prst="rect">
            <a:avLst/>
          </a:prstGeom>
          <a:noFill/>
        </p:spPr>
        <p:txBody>
          <a:bodyPr wrap="square" rtlCol="0">
            <a:spAutoFit/>
          </a:bodyPr>
          <a:lstStyle/>
          <a:p>
            <a:r>
              <a:rPr lang="en-US" dirty="0"/>
              <a:t>-Comparison of customers Avg utilization ratio across different income category, marital status and gender.</a:t>
            </a:r>
          </a:p>
          <a:p>
            <a:endParaRPr lang="en-US" dirty="0"/>
          </a:p>
          <a:p>
            <a:r>
              <a:rPr lang="en-US" dirty="0"/>
              <a:t>-Chart shows that Married female falling under the income category of less than $40K having highest avg. utilization ratio of 587.3.</a:t>
            </a:r>
          </a:p>
          <a:p>
            <a:endParaRPr lang="en-US" dirty="0"/>
          </a:p>
          <a:p>
            <a:r>
              <a:rPr lang="en-US" dirty="0"/>
              <a:t>- Credit utilization considered to be the 2</a:t>
            </a:r>
            <a:r>
              <a:rPr lang="en-US" baseline="30000" dirty="0"/>
              <a:t>nd</a:t>
            </a:r>
            <a:r>
              <a:rPr lang="en-US" dirty="0"/>
              <a:t> highest factor credit companies consider when determining credit score. Highest utilization ratio indicates overspending and that can negatively impact the credit score.</a:t>
            </a:r>
          </a:p>
        </p:txBody>
      </p:sp>
    </p:spTree>
    <p:extLst>
      <p:ext uri="{BB962C8B-B14F-4D97-AF65-F5344CB8AC3E}">
        <p14:creationId xmlns:p14="http://schemas.microsoft.com/office/powerpoint/2010/main" val="2158847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8A086-4E8C-4DEB-AF2E-59F3A8AF36F5}"/>
              </a:ext>
            </a:extLst>
          </p:cNvPr>
          <p:cNvSpPr>
            <a:spLocks noGrp="1"/>
          </p:cNvSpPr>
          <p:nvPr>
            <p:ph type="title"/>
          </p:nvPr>
        </p:nvSpPr>
        <p:spPr>
          <a:xfrm>
            <a:off x="913774" y="438409"/>
            <a:ext cx="10364451" cy="628392"/>
          </a:xfrm>
        </p:spPr>
        <p:txBody>
          <a:bodyPr>
            <a:normAutofit/>
          </a:bodyPr>
          <a:lstStyle/>
          <a:p>
            <a:r>
              <a:rPr lang="en-US" sz="2800" u="sng" dirty="0"/>
              <a:t>Total revolving balance-Income category-Credit limit</a:t>
            </a:r>
          </a:p>
        </p:txBody>
      </p:sp>
      <p:pic>
        <p:nvPicPr>
          <p:cNvPr id="5" name="Picture 4">
            <a:extLst>
              <a:ext uri="{FF2B5EF4-FFF2-40B4-BE49-F238E27FC236}">
                <a16:creationId xmlns:a16="http://schemas.microsoft.com/office/drawing/2014/main" id="{63B28BDA-84E1-45B5-A4B8-22F1F38DAB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9081" y="1520041"/>
            <a:ext cx="8202919" cy="4611890"/>
          </a:xfrm>
          <a:prstGeom prst="rect">
            <a:avLst/>
          </a:prstGeom>
        </p:spPr>
      </p:pic>
      <p:sp>
        <p:nvSpPr>
          <p:cNvPr id="6" name="TextBox 5">
            <a:extLst>
              <a:ext uri="{FF2B5EF4-FFF2-40B4-BE49-F238E27FC236}">
                <a16:creationId xmlns:a16="http://schemas.microsoft.com/office/drawing/2014/main" id="{A9E4EE37-874B-4972-8F8F-38853C8F32F7}"/>
              </a:ext>
            </a:extLst>
          </p:cNvPr>
          <p:cNvSpPr txBox="1"/>
          <p:nvPr/>
        </p:nvSpPr>
        <p:spPr>
          <a:xfrm>
            <a:off x="142504" y="1520041"/>
            <a:ext cx="3598223" cy="4524315"/>
          </a:xfrm>
          <a:prstGeom prst="rect">
            <a:avLst/>
          </a:prstGeom>
          <a:noFill/>
        </p:spPr>
        <p:txBody>
          <a:bodyPr wrap="square" rtlCol="0">
            <a:spAutoFit/>
          </a:bodyPr>
          <a:lstStyle/>
          <a:p>
            <a:r>
              <a:rPr lang="en-US" dirty="0"/>
              <a:t>-This is a scatter plot of the total revolving balance of customers across different income category and credit limit.</a:t>
            </a:r>
          </a:p>
          <a:p>
            <a:endParaRPr lang="en-US" dirty="0"/>
          </a:p>
          <a:p>
            <a:r>
              <a:rPr lang="en-US" dirty="0"/>
              <a:t>-Chart shows customers falling into income category of less than $40K having the highest total revolving amount.</a:t>
            </a:r>
          </a:p>
          <a:p>
            <a:endParaRPr lang="en-US" dirty="0"/>
          </a:p>
          <a:p>
            <a:r>
              <a:rPr lang="en-US" dirty="0"/>
              <a:t>-A revolving balance is the portion of credit card spending that goes unpaid at the end of a billing cycle. High revolving balance can lead to bad credit score if not managed properly.</a:t>
            </a:r>
          </a:p>
        </p:txBody>
      </p:sp>
    </p:spTree>
    <p:extLst>
      <p:ext uri="{BB962C8B-B14F-4D97-AF65-F5344CB8AC3E}">
        <p14:creationId xmlns:p14="http://schemas.microsoft.com/office/powerpoint/2010/main" val="350872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D752D7-47CF-43AF-9A5B-643A702AFE86}"/>
              </a:ext>
            </a:extLst>
          </p:cNvPr>
          <p:cNvSpPr txBox="1"/>
          <p:nvPr/>
        </p:nvSpPr>
        <p:spPr>
          <a:xfrm>
            <a:off x="4275117" y="154379"/>
            <a:ext cx="8704613" cy="461665"/>
          </a:xfrm>
          <a:prstGeom prst="rect">
            <a:avLst/>
          </a:prstGeom>
          <a:noFill/>
        </p:spPr>
        <p:txBody>
          <a:bodyPr wrap="square" rtlCol="0">
            <a:spAutoFit/>
          </a:bodyPr>
          <a:lstStyle/>
          <a:p>
            <a:r>
              <a:rPr lang="en-US" sz="2400" b="1" dirty="0"/>
              <a:t>Card Type-Income category</a:t>
            </a:r>
          </a:p>
        </p:txBody>
      </p:sp>
      <p:pic>
        <p:nvPicPr>
          <p:cNvPr id="6" name="Picture 5">
            <a:extLst>
              <a:ext uri="{FF2B5EF4-FFF2-40B4-BE49-F238E27FC236}">
                <a16:creationId xmlns:a16="http://schemas.microsoft.com/office/drawing/2014/main" id="{7F726285-8522-49EF-BCF5-1D5DB2FFAC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5425" y="1524000"/>
            <a:ext cx="8226575" cy="4625190"/>
          </a:xfrm>
          <a:prstGeom prst="rect">
            <a:avLst/>
          </a:prstGeom>
        </p:spPr>
      </p:pic>
      <p:sp>
        <p:nvSpPr>
          <p:cNvPr id="7" name="TextBox 6">
            <a:extLst>
              <a:ext uri="{FF2B5EF4-FFF2-40B4-BE49-F238E27FC236}">
                <a16:creationId xmlns:a16="http://schemas.microsoft.com/office/drawing/2014/main" id="{2D873B53-99E1-4624-A5A3-8A4DA9B9D125}"/>
              </a:ext>
            </a:extLst>
          </p:cNvPr>
          <p:cNvSpPr txBox="1"/>
          <p:nvPr/>
        </p:nvSpPr>
        <p:spPr>
          <a:xfrm>
            <a:off x="97536" y="2231136"/>
            <a:ext cx="3633216" cy="2585323"/>
          </a:xfrm>
          <a:prstGeom prst="rect">
            <a:avLst/>
          </a:prstGeom>
          <a:noFill/>
        </p:spPr>
        <p:txBody>
          <a:bodyPr wrap="square" rtlCol="0">
            <a:spAutoFit/>
          </a:bodyPr>
          <a:lstStyle/>
          <a:p>
            <a:pPr marL="285750" indent="-285750">
              <a:buFontTx/>
              <a:buChar char="-"/>
            </a:pPr>
            <a:r>
              <a:rPr lang="en-US" dirty="0"/>
              <a:t>This scatter plot shows the card category held by customers of different income category and their count.</a:t>
            </a:r>
          </a:p>
          <a:p>
            <a:pPr marL="285750" indent="-285750">
              <a:buFontTx/>
              <a:buChar char="-"/>
            </a:pPr>
            <a:endParaRPr lang="en-US" dirty="0"/>
          </a:p>
          <a:p>
            <a:pPr marL="285750" indent="-285750">
              <a:buFontTx/>
              <a:buChar char="-"/>
            </a:pPr>
            <a:r>
              <a:rPr lang="en-US" dirty="0"/>
              <a:t>So, customers in the income category less than $40K having the highest count of holding Blue card. </a:t>
            </a:r>
          </a:p>
        </p:txBody>
      </p:sp>
    </p:spTree>
    <p:extLst>
      <p:ext uri="{BB962C8B-B14F-4D97-AF65-F5344CB8AC3E}">
        <p14:creationId xmlns:p14="http://schemas.microsoft.com/office/powerpoint/2010/main" val="413845887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480</TotalTime>
  <Words>849</Words>
  <Application>Microsoft Office PowerPoint</Application>
  <PresentationFormat>Widescreen</PresentationFormat>
  <Paragraphs>67</Paragraphs>
  <Slides>13</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9" baseType="lpstr">
      <vt:lpstr>Arial</vt:lpstr>
      <vt:lpstr>Bahnschrift</vt:lpstr>
      <vt:lpstr>Calibri</vt:lpstr>
      <vt:lpstr>Tw Cen MT</vt:lpstr>
      <vt:lpstr>Droplet</vt:lpstr>
      <vt:lpstr>Package</vt:lpstr>
      <vt:lpstr>PowerPoint Presentation</vt:lpstr>
      <vt:lpstr>PowerPoint Presentation</vt:lpstr>
      <vt:lpstr>PowerPoint Presentation</vt:lpstr>
      <vt:lpstr>PowerPoint Presentation</vt:lpstr>
      <vt:lpstr>Education level-Income category-credit limit</vt:lpstr>
      <vt:lpstr>Total Transaction Amount-Income category-Marital Status</vt:lpstr>
      <vt:lpstr>Avg. Utilization Ratio-Gender-Income category-Marital Status</vt:lpstr>
      <vt:lpstr>Total revolving balance-Income category-Credit limit</vt:lpstr>
      <vt:lpstr>PowerPoint Presentation</vt:lpstr>
      <vt:lpstr>Gender wise data compared with different measures</vt:lpstr>
      <vt:lpstr>PowerPoint Presentation</vt:lpstr>
      <vt:lpstr>Executive 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SIMRAN KUMARI</dc:creator>
  <cp:lastModifiedBy>SIMRAN KUMARI</cp:lastModifiedBy>
  <cp:revision>23</cp:revision>
  <dcterms:created xsi:type="dcterms:W3CDTF">2021-02-25T20:27:02Z</dcterms:created>
  <dcterms:modified xsi:type="dcterms:W3CDTF">2021-02-26T12:22:24Z</dcterms:modified>
</cp:coreProperties>
</file>