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1" r:id="rId8"/>
    <p:sldId id="280" r:id="rId9"/>
    <p:sldId id="257" r:id="rId10"/>
    <p:sldId id="275" r:id="rId11"/>
    <p:sldId id="276"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 id="283"/>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3/20/2020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3/20/2020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t>The Battle Of Neighborhoods:</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38200" y="2469279"/>
            <a:ext cx="9582736" cy="822961"/>
          </a:xfrm>
        </p:spPr>
        <p:txBody>
          <a:bodyPr>
            <a:normAutofit/>
          </a:bodyPr>
          <a:lstStyle/>
          <a:p>
            <a:pPr marL="0" indent="0">
              <a:buNone/>
            </a:pPr>
            <a:r>
              <a:rPr lang="en-US" sz="2400" dirty="0">
                <a:solidFill>
                  <a:schemeClr val="bg1"/>
                </a:solidFill>
                <a:latin typeface="+mj-lt"/>
              </a:rPr>
              <a:t>To find the best Indian Cuisine restaurant in New York city.</a:t>
            </a:r>
          </a:p>
        </p:txBody>
      </p:sp>
      <p:pic>
        <p:nvPicPr>
          <p:cNvPr id="6" name="Picture 5">
            <a:extLst>
              <a:ext uri="{FF2B5EF4-FFF2-40B4-BE49-F238E27FC236}">
                <a16:creationId xmlns:a16="http://schemas.microsoft.com/office/drawing/2014/main" id="{2BB8908B-2130-411B-BAF5-4BF7829AE740}"/>
              </a:ext>
            </a:extLst>
          </p:cNvPr>
          <p:cNvPicPr>
            <a:picLocks noChangeAspect="1"/>
          </p:cNvPicPr>
          <p:nvPr/>
        </p:nvPicPr>
        <p:blipFill>
          <a:blip r:embed="rId3"/>
          <a:stretch>
            <a:fillRect/>
          </a:stretch>
        </p:blipFill>
        <p:spPr>
          <a:xfrm>
            <a:off x="940904" y="3429000"/>
            <a:ext cx="7792278" cy="3051313"/>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CB08-3F7D-4C9E-9267-BD840E4E6B9A}"/>
              </a:ext>
            </a:extLst>
          </p:cNvPr>
          <p:cNvSpPr>
            <a:spLocks noGrp="1"/>
          </p:cNvSpPr>
          <p:nvPr>
            <p:ph type="title"/>
          </p:nvPr>
        </p:nvSpPr>
        <p:spPr>
          <a:xfrm>
            <a:off x="388686" y="873584"/>
            <a:ext cx="6876288" cy="640080"/>
          </a:xfrm>
        </p:spPr>
        <p:txBody>
          <a:bodyPr/>
          <a:lstStyle/>
          <a:p>
            <a:r>
              <a:rPr lang="en-IN" dirty="0"/>
              <a:t>Conclusion and Limitations</a:t>
            </a:r>
          </a:p>
        </p:txBody>
      </p:sp>
      <p:sp>
        <p:nvSpPr>
          <p:cNvPr id="3" name="Content Placeholder 2">
            <a:extLst>
              <a:ext uri="{FF2B5EF4-FFF2-40B4-BE49-F238E27FC236}">
                <a16:creationId xmlns:a16="http://schemas.microsoft.com/office/drawing/2014/main" id="{9FFC618A-73B9-4B85-82E7-D189D0970A6D}"/>
              </a:ext>
            </a:extLst>
          </p:cNvPr>
          <p:cNvSpPr>
            <a:spLocks noGrp="1"/>
          </p:cNvSpPr>
          <p:nvPr>
            <p:ph sz="quarter" idx="13"/>
          </p:nvPr>
        </p:nvSpPr>
        <p:spPr>
          <a:xfrm>
            <a:off x="539496" y="2560320"/>
            <a:ext cx="6139600" cy="3601941"/>
          </a:xfrm>
        </p:spPr>
        <p:txBody>
          <a:bodyPr>
            <a:normAutofit fontScale="70000" lnSpcReduction="20000"/>
          </a:bodyPr>
          <a:lstStyle/>
          <a:p>
            <a:pPr marL="342900" indent="-342900">
              <a:buFont typeface="Wingdings" panose="05000000000000000000" pitchFamily="2" charset="2"/>
              <a:buChar char="q"/>
            </a:pPr>
            <a:r>
              <a:rPr lang="en-IN" dirty="0"/>
              <a:t>Tribeca(Manhattan), West Village(Manhattan), Murray hill(Manhattan), Murray hill(Queens) are some of the best neighborhoods for Indian cuisine.</a:t>
            </a:r>
          </a:p>
          <a:p>
            <a:pPr marL="342900" indent="-342900">
              <a:buFont typeface="Wingdings" panose="05000000000000000000" pitchFamily="2" charset="2"/>
              <a:buChar char="q"/>
            </a:pPr>
            <a:r>
              <a:rPr lang="en-IN" dirty="0"/>
              <a:t>Manhattan have potential Indian Restaurant Market</a:t>
            </a:r>
          </a:p>
          <a:p>
            <a:pPr marL="342900" indent="-342900">
              <a:buFont typeface="Wingdings" panose="05000000000000000000" pitchFamily="2" charset="2"/>
              <a:buChar char="q"/>
            </a:pPr>
            <a:r>
              <a:rPr lang="en-IN" dirty="0"/>
              <a:t>Yorkville ranks last in average rating of Indian Restaurants.</a:t>
            </a:r>
          </a:p>
          <a:p>
            <a:pPr marL="342900" indent="-342900">
              <a:buFont typeface="Wingdings" panose="05000000000000000000" pitchFamily="2" charset="2"/>
              <a:buChar char="q"/>
            </a:pPr>
            <a:r>
              <a:rPr lang="en-IN" dirty="0"/>
              <a:t>Manhattan is the best place to stay if you prefer Indian Cuisine.</a:t>
            </a:r>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a:p>
            <a:endParaRPr lang="en-IN" dirty="0"/>
          </a:p>
          <a:p>
            <a:endParaRPr lang="en-IN" dirty="0"/>
          </a:p>
        </p:txBody>
      </p:sp>
      <p:sp>
        <p:nvSpPr>
          <p:cNvPr id="4" name="Rectangle 3">
            <a:extLst>
              <a:ext uri="{FF2B5EF4-FFF2-40B4-BE49-F238E27FC236}">
                <a16:creationId xmlns:a16="http://schemas.microsoft.com/office/drawing/2014/main" id="{AA000032-8FF6-4DA5-98C7-E28651D957B3}"/>
              </a:ext>
            </a:extLst>
          </p:cNvPr>
          <p:cNvSpPr/>
          <p:nvPr/>
        </p:nvSpPr>
        <p:spPr>
          <a:xfrm>
            <a:off x="7633251" y="2467555"/>
            <a:ext cx="3339548"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Limitations: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8EC1277D-21E8-46FF-BEB9-F2E5B081CCAA}"/>
              </a:ext>
            </a:extLst>
          </p:cNvPr>
          <p:cNvSpPr/>
          <p:nvPr/>
        </p:nvSpPr>
        <p:spPr>
          <a:xfrm>
            <a:off x="7832036" y="2867666"/>
            <a:ext cx="3339548" cy="3413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ranking is purely on basis of rating of restaurants.</a:t>
            </a:r>
          </a:p>
          <a:p>
            <a:pPr algn="ctr"/>
            <a:endParaRPr lang="en-IN" dirty="0"/>
          </a:p>
          <a:p>
            <a:pPr algn="ctr"/>
            <a:endParaRPr lang="en-IN" dirty="0"/>
          </a:p>
          <a:p>
            <a:pPr algn="ctr"/>
            <a:r>
              <a:rPr lang="en-IN" dirty="0"/>
              <a:t>The accuracy of data depends purely depends on the data provided by Foursquare.</a:t>
            </a:r>
          </a:p>
        </p:txBody>
      </p:sp>
    </p:spTree>
    <p:extLst>
      <p:ext uri="{BB962C8B-B14F-4D97-AF65-F5344CB8AC3E}">
        <p14:creationId xmlns:p14="http://schemas.microsoft.com/office/powerpoint/2010/main" val="243041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3DA8-5BB2-46A5-8557-D7E9430D83D7}"/>
              </a:ext>
            </a:extLst>
          </p:cNvPr>
          <p:cNvSpPr>
            <a:spLocks noGrp="1"/>
          </p:cNvSpPr>
          <p:nvPr>
            <p:ph type="title"/>
          </p:nvPr>
        </p:nvSpPr>
        <p:spPr>
          <a:xfrm>
            <a:off x="4351086" y="569844"/>
            <a:ext cx="6876288" cy="1089594"/>
          </a:xfrm>
        </p:spPr>
        <p:txBody>
          <a:bodyPr>
            <a:noAutofit/>
          </a:bodyPr>
          <a:lstStyle/>
          <a:p>
            <a:r>
              <a:rPr lang="en-IN" sz="6000" b="1" dirty="0"/>
              <a:t>THANKS</a:t>
            </a:r>
          </a:p>
        </p:txBody>
      </p:sp>
      <p:pic>
        <p:nvPicPr>
          <p:cNvPr id="5" name="Content Placeholder 4">
            <a:extLst>
              <a:ext uri="{FF2B5EF4-FFF2-40B4-BE49-F238E27FC236}">
                <a16:creationId xmlns:a16="http://schemas.microsoft.com/office/drawing/2014/main" id="{BDC74068-F345-4A14-ABFD-CDBDB54B16A6}"/>
              </a:ext>
            </a:extLst>
          </p:cNvPr>
          <p:cNvPicPr>
            <a:picLocks noGrp="1" noChangeAspect="1"/>
          </p:cNvPicPr>
          <p:nvPr>
            <p:ph sz="quarter" idx="13"/>
          </p:nvPr>
        </p:nvPicPr>
        <p:blipFill>
          <a:blip r:embed="rId2"/>
          <a:stretch>
            <a:fillRect/>
          </a:stretch>
        </p:blipFill>
        <p:spPr>
          <a:xfrm>
            <a:off x="3332368" y="2573890"/>
            <a:ext cx="4735031" cy="3976687"/>
          </a:xfrm>
        </p:spPr>
      </p:pic>
    </p:spTree>
    <p:extLst>
      <p:ext uri="{BB962C8B-B14F-4D97-AF65-F5344CB8AC3E}">
        <p14:creationId xmlns:p14="http://schemas.microsoft.com/office/powerpoint/2010/main" val="52123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BACKGROUND</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defRPr/>
            </a:pPr>
            <a:r>
              <a:rPr lang="en-IN" dirty="0"/>
              <a:t>New York City was home to nearly 8.5 million people in 2014, accounting for over 40% of the population of New York State and a slightly lower percentage of the New York metropolitan area, home to approximately 23.6 million.</a:t>
            </a:r>
          </a:p>
          <a:p>
            <a:pPr lvl="0">
              <a:spcAft>
                <a:spcPts val="600"/>
              </a:spcAft>
              <a:defRPr/>
            </a:pPr>
            <a:r>
              <a:rPr lang="en-IN" dirty="0"/>
              <a:t>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p>
          <a:p>
            <a:pPr lvl="0">
              <a:spcAft>
                <a:spcPts val="600"/>
              </a:spcAft>
              <a:defRPr/>
            </a:pPr>
            <a:r>
              <a:rPr lang="en-IN" dirty="0"/>
              <a:t>With it's diverse culture , comes diverse food items. There are many </a:t>
            </a:r>
            <a:r>
              <a:rPr lang="en-IN" dirty="0" err="1"/>
              <a:t>resturants</a:t>
            </a:r>
            <a:r>
              <a:rPr lang="en-IN" dirty="0"/>
              <a:t> in New </a:t>
            </a:r>
            <a:r>
              <a:rPr lang="en-IN" dirty="0" err="1"/>
              <a:t>york</a:t>
            </a:r>
            <a:r>
              <a:rPr lang="en-IN" dirty="0"/>
              <a:t> City, each </a:t>
            </a:r>
            <a:r>
              <a:rPr lang="en-IN" dirty="0" err="1"/>
              <a:t>beloning</a:t>
            </a:r>
            <a:r>
              <a:rPr lang="en-IN" dirty="0"/>
              <a:t> to different categories like Chinese , Indian , French etc.</a:t>
            </a:r>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A17CA9B-9553-4E9F-A470-B2C033D6DDF4}"/>
              </a:ext>
            </a:extLst>
          </p:cNvPr>
          <p:cNvPicPr>
            <a:picLocks noChangeAspect="1"/>
          </p:cNvPicPr>
          <p:nvPr/>
        </p:nvPicPr>
        <p:blipFill>
          <a:blip r:embed="rId2"/>
          <a:stretch>
            <a:fillRect/>
          </a:stretch>
        </p:blipFill>
        <p:spPr>
          <a:xfrm>
            <a:off x="5367130" y="1272208"/>
            <a:ext cx="6283260" cy="469679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BUSINESS PROBLEM</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708183"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IN" sz="1400" b="1" dirty="0"/>
              <a:t>What is best location in New York City for Indian Cuisine?</a:t>
            </a:r>
            <a:endParaRPr lang="en-US" sz="1400" b="1"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1"/>
            <a:ext cx="4504252" cy="76391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IN" sz="1400" b="1" dirty="0"/>
              <a:t>Which areas have potential Indian </a:t>
            </a:r>
            <a:r>
              <a:rPr lang="en-IN" sz="1400" b="1" dirty="0" err="1"/>
              <a:t>Resturant</a:t>
            </a:r>
            <a:r>
              <a:rPr lang="en-IN" sz="1400" b="1" dirty="0"/>
              <a:t> Market ?</a:t>
            </a:r>
            <a:endParaRPr lang="en-US" sz="1400" b="1"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3717191"/>
            <a:ext cx="558179" cy="4066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994716" y="3705347"/>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IN" sz="1400" b="1" dirty="0"/>
              <a:t>Which all areas lack Indian </a:t>
            </a:r>
            <a:r>
              <a:rPr lang="en-IN" sz="1400" b="1" dirty="0" err="1"/>
              <a:t>Resturants</a:t>
            </a:r>
            <a:r>
              <a:rPr lang="en-IN" sz="1400" b="1" dirty="0"/>
              <a:t> ?</a:t>
            </a:r>
            <a:endParaRPr lang="en-US" sz="1400" b="1"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498334" y="444576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994716" y="4421741"/>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IN" sz="1400" b="1" dirty="0"/>
              <a:t>Which is the best place to stay if I prefer Indian Cuisine ?</a:t>
            </a:r>
            <a:endParaRPr lang="en-US" sz="1400" b="1"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B2F71045-05F6-4AFD-B2DA-F6452C295681}"/>
              </a:ext>
            </a:extLst>
          </p:cNvPr>
          <p:cNvPicPr>
            <a:picLocks noChangeAspect="1"/>
          </p:cNvPicPr>
          <p:nvPr/>
        </p:nvPicPr>
        <p:blipFill>
          <a:blip r:embed="rId2"/>
          <a:stretch>
            <a:fillRect/>
          </a:stretch>
        </p:blipFill>
        <p:spPr>
          <a:xfrm>
            <a:off x="5661837" y="3605228"/>
            <a:ext cx="5715000" cy="3175000"/>
          </a:xfrm>
          <a:prstGeom prst="rect">
            <a:avLst/>
          </a:prstGeom>
        </p:spPr>
      </p:pic>
      <p:pic>
        <p:nvPicPr>
          <p:cNvPr id="6" name="Picture 5">
            <a:extLst>
              <a:ext uri="{FF2B5EF4-FFF2-40B4-BE49-F238E27FC236}">
                <a16:creationId xmlns:a16="http://schemas.microsoft.com/office/drawing/2014/main" id="{A2919672-4440-4F17-AEEA-880E352FC2D2}"/>
              </a:ext>
            </a:extLst>
          </p:cNvPr>
          <p:cNvPicPr>
            <a:picLocks noChangeAspect="1"/>
          </p:cNvPicPr>
          <p:nvPr/>
        </p:nvPicPr>
        <p:blipFill>
          <a:blip r:embed="rId3"/>
          <a:stretch>
            <a:fillRect/>
          </a:stretch>
        </p:blipFill>
        <p:spPr>
          <a:xfrm>
            <a:off x="6427306" y="1272208"/>
            <a:ext cx="4373216" cy="1980563"/>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DATA</a:t>
            </a:r>
          </a:p>
        </p:txBody>
      </p:sp>
      <p:sp>
        <p:nvSpPr>
          <p:cNvPr id="5" name="Content Placeholder 4"/>
          <p:cNvSpPr>
            <a:spLocks noGrp="1"/>
          </p:cNvSpPr>
          <p:nvPr>
            <p:ph sz="half" idx="4294967295"/>
          </p:nvPr>
        </p:nvSpPr>
        <p:spPr>
          <a:xfrm>
            <a:off x="541609" y="1431010"/>
            <a:ext cx="10656477" cy="4790886"/>
          </a:xfrm>
        </p:spPr>
        <p:txBody>
          <a:bodyPr vert="horz" lIns="91440" tIns="45720" rIns="91440" bIns="45720" rtlCol="0">
            <a:normAutofit fontScale="92500" lnSpcReduction="10000"/>
          </a:bodyPr>
          <a:lstStyle/>
          <a:p>
            <a:r>
              <a:rPr lang="en-IN" sz="1400" dirty="0"/>
              <a:t>For this project we need the following data :</a:t>
            </a:r>
          </a:p>
          <a:p>
            <a:r>
              <a:rPr lang="en-IN" sz="1400" dirty="0"/>
              <a:t>New York City data that contains list Boroughs, Neighborhoods along with their latitude and longitude.</a:t>
            </a:r>
          </a:p>
          <a:p>
            <a:r>
              <a:rPr lang="en-IN" sz="1400" b="1" dirty="0"/>
              <a:t>Data source :</a:t>
            </a:r>
            <a:r>
              <a:rPr lang="en-IN" sz="1400" dirty="0"/>
              <a:t> </a:t>
            </a:r>
            <a:r>
              <a:rPr lang="en-IN" sz="1400" u="sng" dirty="0">
                <a:hlinkClick r:id="rId2"/>
              </a:rPr>
              <a:t>https://cocl.us/new_york_dataset</a:t>
            </a:r>
            <a:br>
              <a:rPr lang="en-IN" sz="1400" dirty="0"/>
            </a:br>
            <a:r>
              <a:rPr lang="en-IN" sz="1400" b="1" dirty="0"/>
              <a:t>Description :</a:t>
            </a:r>
            <a:r>
              <a:rPr lang="en-IN" sz="1400" dirty="0"/>
              <a:t> This data set contains the required information. And we will use this data set to explore various neighborhoods of new york city.</a:t>
            </a:r>
          </a:p>
          <a:p>
            <a:r>
              <a:rPr lang="en-IN" sz="1400" dirty="0"/>
              <a:t>Indian resturants in each neighborhood of new york city.</a:t>
            </a:r>
          </a:p>
          <a:p>
            <a:r>
              <a:rPr lang="en-IN" sz="1400" b="1" dirty="0"/>
              <a:t>Data source :</a:t>
            </a:r>
            <a:r>
              <a:rPr lang="en-IN" sz="1400" dirty="0"/>
              <a:t> Fousquare API</a:t>
            </a:r>
            <a:br>
              <a:rPr lang="en-IN" sz="1400" dirty="0"/>
            </a:br>
            <a:r>
              <a:rPr lang="en-IN" sz="1400" b="1" dirty="0"/>
              <a:t>Description :</a:t>
            </a:r>
            <a:r>
              <a:rPr lang="en-IN" sz="1400" dirty="0"/>
              <a:t> By using this api we will get all the venues in each neighborhood. We can filter these venues to get only indian resturants.</a:t>
            </a:r>
          </a:p>
          <a:p>
            <a:r>
              <a:rPr lang="en-IN" sz="1400" dirty="0"/>
              <a:t>GeoSpace data</a:t>
            </a:r>
          </a:p>
          <a:p>
            <a:r>
              <a:rPr lang="en-IN" sz="1400" b="1" dirty="0"/>
              <a:t>Data source :</a:t>
            </a:r>
            <a:r>
              <a:rPr lang="en-IN" sz="1400" dirty="0"/>
              <a:t> </a:t>
            </a:r>
            <a:r>
              <a:rPr lang="en-IN" sz="1400" u="sng" dirty="0">
                <a:hlinkClick r:id="rId3"/>
              </a:rPr>
              <a:t>https://data.cityofnewyork.us/City-Government/Borough-Boundaries/tqmj-j8zm</a:t>
            </a:r>
            <a:br>
              <a:rPr lang="en-IN" sz="1400" dirty="0"/>
            </a:br>
            <a:r>
              <a:rPr lang="en-IN" sz="1400" b="1" dirty="0"/>
              <a:t>Description :</a:t>
            </a:r>
            <a:r>
              <a:rPr lang="en-IN" sz="1400" dirty="0"/>
              <a:t> By using this geo space data we will get the New york Borough boundaries that will help us visualize choropleth map</a:t>
            </a:r>
            <a:r>
              <a:rPr lang="en-IN" dirty="0"/>
              <a:t>.</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Interim Results</a:t>
            </a:r>
          </a:p>
        </p:txBody>
      </p:sp>
      <p:pic>
        <p:nvPicPr>
          <p:cNvPr id="7" name="Picture 6">
            <a:extLst>
              <a:ext uri="{FF2B5EF4-FFF2-40B4-BE49-F238E27FC236}">
                <a16:creationId xmlns:a16="http://schemas.microsoft.com/office/drawing/2014/main" id="{BF250AE6-DB26-494E-A88F-B4E6DECA47FC}"/>
              </a:ext>
            </a:extLst>
          </p:cNvPr>
          <p:cNvPicPr>
            <a:picLocks noChangeAspect="1"/>
          </p:cNvPicPr>
          <p:nvPr/>
        </p:nvPicPr>
        <p:blipFill>
          <a:blip r:embed="rId2"/>
          <a:stretch>
            <a:fillRect/>
          </a:stretch>
        </p:blipFill>
        <p:spPr>
          <a:xfrm>
            <a:off x="521207" y="1536097"/>
            <a:ext cx="6963747" cy="4686954"/>
          </a:xfrm>
          <a:prstGeom prst="rect">
            <a:avLst/>
          </a:prstGeom>
        </p:spPr>
      </p:pic>
      <p:sp>
        <p:nvSpPr>
          <p:cNvPr id="8" name="Rectangle 7">
            <a:extLst>
              <a:ext uri="{FF2B5EF4-FFF2-40B4-BE49-F238E27FC236}">
                <a16:creationId xmlns:a16="http://schemas.microsoft.com/office/drawing/2014/main" id="{CA4EF874-050C-45C1-947D-0025F7951AD3}"/>
              </a:ext>
            </a:extLst>
          </p:cNvPr>
          <p:cNvSpPr/>
          <p:nvPr/>
        </p:nvSpPr>
        <p:spPr>
          <a:xfrm>
            <a:off x="7699513" y="1815548"/>
            <a:ext cx="3971280" cy="23853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lgn="ctr">
              <a:buFont typeface="Wingdings" panose="05000000000000000000" pitchFamily="2" charset="2"/>
              <a:buChar char="Ø"/>
            </a:pPr>
            <a:r>
              <a:rPr lang="en-IN" dirty="0">
                <a:solidFill>
                  <a:schemeClr val="bg1"/>
                </a:solidFill>
              </a:rPr>
              <a:t>Queens has the highest number of </a:t>
            </a:r>
            <a:r>
              <a:rPr lang="en-IN" dirty="0">
                <a:solidFill>
                  <a:schemeClr val="accent2">
                    <a:lumMod val="75000"/>
                  </a:schemeClr>
                </a:solidFill>
              </a:rPr>
              <a:t>neighborhoods</a:t>
            </a:r>
            <a:r>
              <a:rPr lang="en-IN" dirty="0">
                <a:solidFill>
                  <a:schemeClr val="bg1"/>
                </a:solidFill>
              </a:rPr>
              <a:t>, followed by Brooklyn and Manhattan.</a:t>
            </a: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Segoe UI Light" panose="020B0502040204020203" pitchFamily="34" charset="0"/>
                <a:cs typeface="Segoe UI Light" panose="020B0502040204020203" pitchFamily="34" charset="0"/>
              </a:rPr>
              <a:t>Interim Results</a:t>
            </a:r>
          </a:p>
        </p:txBody>
      </p:sp>
      <p:pic>
        <p:nvPicPr>
          <p:cNvPr id="4" name="Picture 3">
            <a:extLst>
              <a:ext uri="{FF2B5EF4-FFF2-40B4-BE49-F238E27FC236}">
                <a16:creationId xmlns:a16="http://schemas.microsoft.com/office/drawing/2014/main" id="{30C71705-83EF-4103-BA32-CFB862A6B05D}"/>
              </a:ext>
            </a:extLst>
          </p:cNvPr>
          <p:cNvPicPr>
            <a:picLocks noChangeAspect="1"/>
          </p:cNvPicPr>
          <p:nvPr/>
        </p:nvPicPr>
        <p:blipFill>
          <a:blip r:embed="rId2"/>
          <a:stretch>
            <a:fillRect/>
          </a:stretch>
        </p:blipFill>
        <p:spPr>
          <a:xfrm>
            <a:off x="521207" y="1493652"/>
            <a:ext cx="7487695" cy="4639322"/>
          </a:xfrm>
          <a:prstGeom prst="rect">
            <a:avLst/>
          </a:prstGeom>
        </p:spPr>
      </p:pic>
      <p:sp>
        <p:nvSpPr>
          <p:cNvPr id="6" name="Oval 5">
            <a:extLst>
              <a:ext uri="{FF2B5EF4-FFF2-40B4-BE49-F238E27FC236}">
                <a16:creationId xmlns:a16="http://schemas.microsoft.com/office/drawing/2014/main" id="{B8FA091B-6361-48C0-915B-12FE09F9D7B7}"/>
              </a:ext>
            </a:extLst>
          </p:cNvPr>
          <p:cNvSpPr/>
          <p:nvPr/>
        </p:nvSpPr>
        <p:spPr>
          <a:xfrm>
            <a:off x="8008902" y="1656523"/>
            <a:ext cx="3661891" cy="44764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lgn="ctr">
              <a:buFont typeface="Wingdings" panose="05000000000000000000" pitchFamily="2" charset="2"/>
              <a:buChar char="Ø"/>
            </a:pPr>
            <a:r>
              <a:rPr lang="en-IN" dirty="0"/>
              <a:t>Again, Queens has highest number of </a:t>
            </a:r>
            <a:r>
              <a:rPr lang="en-IN" dirty="0">
                <a:solidFill>
                  <a:schemeClr val="accent2">
                    <a:lumMod val="75000"/>
                  </a:schemeClr>
                </a:solidFill>
              </a:rPr>
              <a:t>Indian restaurants</a:t>
            </a:r>
            <a:r>
              <a:rPr lang="en-IN" dirty="0"/>
              <a:t>, followed by Manhattan</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Interim Results:</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latin typeface="Segoe UI" panose="020B0502040204020203" pitchFamily="34" charset="0"/>
                <a:cs typeface="Segoe UI" panose="020B0502040204020203" pitchFamily="34" charset="0"/>
              </a:rPr>
              <a:t>Now, we wanted to find out the values like no. of likes, ratings and tips given to each restaurant. For, that again, we’ll use Foursquare API to obtain the results.</a:t>
            </a:r>
          </a:p>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66039" y="2532575"/>
            <a:ext cx="3121671" cy="31526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NOTE: We have a restriction to call 50 premium APIs per day. </a:t>
            </a:r>
          </a:p>
          <a:p>
            <a:pPr marL="0" lvl="0" indent="0" defTabSz="512763">
              <a:lnSpc>
                <a:spcPct val="100000"/>
              </a:lnSpc>
              <a:spcBef>
                <a:spcPts val="0"/>
              </a:spcBef>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So, we’ll consider only first 50 records, for further analysis. </a:t>
            </a:r>
          </a:p>
          <a:p>
            <a:pPr marL="0" lvl="0" indent="0" defTabSz="512763">
              <a:lnSpc>
                <a:spcPct val="100000"/>
              </a:lnSpc>
              <a:spcBef>
                <a:spcPts val="0"/>
              </a:spcBef>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P.S: If you want to get the more better results, you can then upgrade you foursquare account as per instructions.</a:t>
            </a: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5632224" y="2270546"/>
            <a:ext cx="851862" cy="939987"/>
          </a:xfrm>
          <a:prstGeom prst="rect">
            <a:avLst/>
          </a:prstGeom>
        </p:spPr>
      </p:pic>
      <p:pic>
        <p:nvPicPr>
          <p:cNvPr id="9" name="Picture 8">
            <a:extLst>
              <a:ext uri="{FF2B5EF4-FFF2-40B4-BE49-F238E27FC236}">
                <a16:creationId xmlns:a16="http://schemas.microsoft.com/office/drawing/2014/main" id="{61D8147E-3B92-4362-A83F-E0C738CF0B71}"/>
              </a:ext>
            </a:extLst>
          </p:cNvPr>
          <p:cNvPicPr>
            <a:picLocks noChangeAspect="1"/>
          </p:cNvPicPr>
          <p:nvPr/>
        </p:nvPicPr>
        <p:blipFill>
          <a:blip r:embed="rId3"/>
          <a:stretch>
            <a:fillRect/>
          </a:stretch>
        </p:blipFill>
        <p:spPr>
          <a:xfrm>
            <a:off x="6666164" y="1224742"/>
            <a:ext cx="4664445" cy="3771328"/>
          </a:xfrm>
          <a:prstGeom prst="rect">
            <a:avLst/>
          </a:prstGeom>
        </p:spPr>
      </p:pic>
      <p:pic>
        <p:nvPicPr>
          <p:cNvPr id="11" name="Picture 10">
            <a:extLst>
              <a:ext uri="{FF2B5EF4-FFF2-40B4-BE49-F238E27FC236}">
                <a16:creationId xmlns:a16="http://schemas.microsoft.com/office/drawing/2014/main" id="{65F701D8-7E0B-434F-BF37-21C0ADD61F80}"/>
              </a:ext>
            </a:extLst>
          </p:cNvPr>
          <p:cNvPicPr>
            <a:picLocks noChangeAspect="1"/>
          </p:cNvPicPr>
          <p:nvPr/>
        </p:nvPicPr>
        <p:blipFill>
          <a:blip r:embed="rId4"/>
          <a:stretch>
            <a:fillRect/>
          </a:stretch>
        </p:blipFill>
        <p:spPr>
          <a:xfrm>
            <a:off x="4712141" y="4887054"/>
            <a:ext cx="2391024" cy="152289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Interim Results:</a:t>
            </a:r>
          </a:p>
        </p:txBody>
      </p:sp>
      <p:pic>
        <p:nvPicPr>
          <p:cNvPr id="3" name="Picture 2">
            <a:extLst>
              <a:ext uri="{FF2B5EF4-FFF2-40B4-BE49-F238E27FC236}">
                <a16:creationId xmlns:a16="http://schemas.microsoft.com/office/drawing/2014/main" id="{D8C514A5-D51D-49F4-A835-F4EE619726E4}"/>
              </a:ext>
            </a:extLst>
          </p:cNvPr>
          <p:cNvPicPr>
            <a:picLocks noChangeAspect="1"/>
          </p:cNvPicPr>
          <p:nvPr/>
        </p:nvPicPr>
        <p:blipFill>
          <a:blip r:embed="rId2"/>
          <a:stretch>
            <a:fillRect/>
          </a:stretch>
        </p:blipFill>
        <p:spPr>
          <a:xfrm>
            <a:off x="521207" y="2094235"/>
            <a:ext cx="4700150" cy="3431922"/>
          </a:xfrm>
          <a:prstGeom prst="rect">
            <a:avLst/>
          </a:prstGeom>
        </p:spPr>
      </p:pic>
      <p:pic>
        <p:nvPicPr>
          <p:cNvPr id="4" name="Picture 3">
            <a:extLst>
              <a:ext uri="{FF2B5EF4-FFF2-40B4-BE49-F238E27FC236}">
                <a16:creationId xmlns:a16="http://schemas.microsoft.com/office/drawing/2014/main" id="{4B92D44D-10FC-4EB0-9461-AA7DAE22F88E}"/>
              </a:ext>
            </a:extLst>
          </p:cNvPr>
          <p:cNvPicPr>
            <a:picLocks noChangeAspect="1"/>
          </p:cNvPicPr>
          <p:nvPr/>
        </p:nvPicPr>
        <p:blipFill>
          <a:blip r:embed="rId3"/>
          <a:stretch>
            <a:fillRect/>
          </a:stretch>
        </p:blipFill>
        <p:spPr>
          <a:xfrm>
            <a:off x="5274366" y="3065972"/>
            <a:ext cx="1219306" cy="1176630"/>
          </a:xfrm>
          <a:prstGeom prst="rect">
            <a:avLst/>
          </a:prstGeom>
        </p:spPr>
      </p:pic>
      <p:pic>
        <p:nvPicPr>
          <p:cNvPr id="6" name="Picture 5">
            <a:extLst>
              <a:ext uri="{FF2B5EF4-FFF2-40B4-BE49-F238E27FC236}">
                <a16:creationId xmlns:a16="http://schemas.microsoft.com/office/drawing/2014/main" id="{35E79C5B-0FDB-46EF-AB43-B2A7E984F686}"/>
              </a:ext>
            </a:extLst>
          </p:cNvPr>
          <p:cNvPicPr>
            <a:picLocks noChangeAspect="1"/>
          </p:cNvPicPr>
          <p:nvPr/>
        </p:nvPicPr>
        <p:blipFill>
          <a:blip r:embed="rId4"/>
          <a:stretch>
            <a:fillRect/>
          </a:stretch>
        </p:blipFill>
        <p:spPr>
          <a:xfrm>
            <a:off x="6599582" y="2094235"/>
            <a:ext cx="5314121" cy="3564443"/>
          </a:xfrm>
          <a:prstGeom prst="rect">
            <a:avLst/>
          </a:prstGeom>
        </p:spPr>
      </p:pic>
      <p:sp>
        <p:nvSpPr>
          <p:cNvPr id="7" name="Rectangle 6">
            <a:extLst>
              <a:ext uri="{FF2B5EF4-FFF2-40B4-BE49-F238E27FC236}">
                <a16:creationId xmlns:a16="http://schemas.microsoft.com/office/drawing/2014/main" id="{7E31873B-BB5A-4CCB-B785-DAEA27214A1F}"/>
              </a:ext>
            </a:extLst>
          </p:cNvPr>
          <p:cNvSpPr/>
          <p:nvPr/>
        </p:nvSpPr>
        <p:spPr>
          <a:xfrm>
            <a:off x="636104" y="1404730"/>
            <a:ext cx="7765774" cy="516835"/>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Mapping neighbourhood data, which holds average rating of &gt;=8.5</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4947" y="715617"/>
            <a:ext cx="6876288" cy="1076342"/>
          </a:xfrm>
        </p:spPr>
        <p:txBody>
          <a:bodyPr>
            <a:normAutofit fontScale="90000"/>
          </a:bodyPr>
          <a:lstStyle/>
          <a:p>
            <a:r>
              <a:rPr lang="en-US" dirty="0">
                <a:latin typeface="Segoe UI Light" panose="020B0502040204020203" pitchFamily="34" charset="0"/>
                <a:cs typeface="Segoe UI Light" panose="020B0502040204020203" pitchFamily="34" charset="0"/>
              </a:rPr>
              <a:t>Visualizations of borough on the basis of average rating.</a:t>
            </a:r>
          </a:p>
        </p:txBody>
      </p:sp>
      <p:sp>
        <p:nvSpPr>
          <p:cNvPr id="3" name="Arrow: Right 2">
            <a:extLst>
              <a:ext uri="{FF2B5EF4-FFF2-40B4-BE49-F238E27FC236}">
                <a16:creationId xmlns:a16="http://schemas.microsoft.com/office/drawing/2014/main" id="{FACF632E-2293-449E-8468-BA7FD848D63F}"/>
              </a:ext>
            </a:extLst>
          </p:cNvPr>
          <p:cNvSpPr/>
          <p:nvPr/>
        </p:nvSpPr>
        <p:spPr>
          <a:xfrm>
            <a:off x="596349" y="1643270"/>
            <a:ext cx="3313042" cy="7288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Choropleth Map</a:t>
            </a:r>
          </a:p>
        </p:txBody>
      </p:sp>
      <p:pic>
        <p:nvPicPr>
          <p:cNvPr id="6" name="Picture 5">
            <a:extLst>
              <a:ext uri="{FF2B5EF4-FFF2-40B4-BE49-F238E27FC236}">
                <a16:creationId xmlns:a16="http://schemas.microsoft.com/office/drawing/2014/main" id="{E1541218-91DB-4307-810E-470760603B6B}"/>
              </a:ext>
            </a:extLst>
          </p:cNvPr>
          <p:cNvPicPr>
            <a:picLocks noChangeAspect="1"/>
          </p:cNvPicPr>
          <p:nvPr/>
        </p:nvPicPr>
        <p:blipFill>
          <a:blip r:embed="rId3"/>
          <a:stretch>
            <a:fillRect/>
          </a:stretch>
        </p:blipFill>
        <p:spPr>
          <a:xfrm>
            <a:off x="596349" y="2372139"/>
            <a:ext cx="10999302" cy="4293704"/>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{9C62DD7C-51CA-4D9B-8D03-8E92C9165E4C}tf10001108</Template>
  <TotalTime>0</TotalTime>
  <Words>626</Words>
  <Application>Microsoft Office PowerPoint</Application>
  <PresentationFormat>Widescreen</PresentationFormat>
  <Paragraphs>53</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vt:lpstr>
      <vt:lpstr>Segoe UI Light</vt:lpstr>
      <vt:lpstr>Segoe UI Semibold</vt:lpstr>
      <vt:lpstr>Wingdings</vt:lpstr>
      <vt:lpstr>WelcomeDoc</vt:lpstr>
      <vt:lpstr>The Battle Of Neighborhoods: </vt:lpstr>
      <vt:lpstr>BACKGROUND</vt:lpstr>
      <vt:lpstr>BUSINESS PROBLEM</vt:lpstr>
      <vt:lpstr>DATA</vt:lpstr>
      <vt:lpstr>Interim Results</vt:lpstr>
      <vt:lpstr>Interim Results</vt:lpstr>
      <vt:lpstr>Interim Results:</vt:lpstr>
      <vt:lpstr>Interim Results:</vt:lpstr>
      <vt:lpstr>Visualizations of borough on the basis of average rating.</vt:lpstr>
      <vt:lpstr>Conclusion and Limitations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2020-03-20T12:33:37Z</dcterms:created>
  <dcterms:modified xsi:type="dcterms:W3CDTF">2020-03-20T15:55:16Z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