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4DB"/>
    <a:srgbClr val="7C7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75" d="100"/>
          <a:sy n="75" d="100"/>
        </p:scale>
        <p:origin x="-1162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16301-4DF5-4012-B66B-3E022967AE28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1C01-37F2-4C17-A400-9C4EA323BDA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2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96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99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6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5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32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0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73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2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3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21B3-4D01-40C2-9544-B22D88E33175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59BA-D2D4-481B-BA6D-23F418867F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787" y="325444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Booked &amp; Balanced</a:t>
            </a:r>
            <a:endParaRPr lang="en-GB" sz="2400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-8384" y="1019240"/>
            <a:ext cx="9144000" cy="5877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4971" y="1196752"/>
            <a:ext cx="5522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Plan Your Day, Write your Story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3" y="1811817"/>
            <a:ext cx="828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we create beautifully crafted planners designed to help you stay organized, inspired, and focused every day. </a:t>
            </a:r>
          </a:p>
          <a:p>
            <a:pPr algn="ctr"/>
            <a:r>
              <a:rPr lang="en-GB" sz="1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From daily schedules and goal-setting to manifestation exercises and personal reflections, </a:t>
            </a:r>
          </a:p>
          <a:p>
            <a:pPr algn="ctr"/>
            <a:r>
              <a:rPr lang="en-GB" sz="1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our planners are the perfect companion for capturing your thoughts, dreams, and aspirations."</a:t>
            </a:r>
          </a:p>
          <a:p>
            <a:endParaRPr lang="en-GB" i="1" dirty="0" smtClean="0">
              <a:solidFill>
                <a:srgbClr val="EA84DB"/>
              </a:solidFill>
            </a:endParaRPr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8" r="2084" b="7025"/>
          <a:stretch/>
        </p:blipFill>
        <p:spPr>
          <a:xfrm>
            <a:off x="467543" y="3302805"/>
            <a:ext cx="2525922" cy="2486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/>
          <a:stretch/>
        </p:blipFill>
        <p:spPr>
          <a:xfrm>
            <a:off x="3292428" y="3297203"/>
            <a:ext cx="2664296" cy="2487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5"/>
          <a:stretch/>
        </p:blipFill>
        <p:spPr>
          <a:xfrm>
            <a:off x="6208549" y="3302804"/>
            <a:ext cx="2528579" cy="2444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170094" y="59492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entury" panose="02040604050505020304" pitchFamily="18" charset="0"/>
              </a:rPr>
              <a:t>Manifest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6648" y="5949280"/>
            <a:ext cx="7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entury" panose="02040604050505020304" pitchFamily="18" charset="0"/>
              </a:rPr>
              <a:t>Track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4945" y="594928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entury" panose="02040604050505020304" pitchFamily="18" charset="0"/>
              </a:rPr>
              <a:t>Life Log</a:t>
            </a:r>
            <a:endParaRPr lang="en-GB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4-11-08 at 15.02.47 (1)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1849774" y="-1034989"/>
            <a:ext cx="5400599" cy="9144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9485" y="260648"/>
            <a:ext cx="280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entury" panose="02040604050505020304" pitchFamily="18" charset="0"/>
              </a:rPr>
              <a:t>YOUR PERSONAL GPS</a:t>
            </a:r>
            <a:endParaRPr lang="en-GB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0268" y="404664"/>
            <a:ext cx="8424936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8883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entury" panose="02040604050505020304" pitchFamily="18" charset="0"/>
              </a:rPr>
              <a:t>Founder: Simran Padelkar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858164"/>
            <a:ext cx="820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Hi, I'm Simran Padelkar, the founder of </a:t>
            </a:r>
            <a:r>
              <a:rPr lang="en-GB" sz="1600" i="1" dirty="0" smtClean="0"/>
              <a:t>Booked and Balanced. </a:t>
            </a:r>
            <a:r>
              <a:rPr lang="en-GB" sz="1600" i="1" dirty="0"/>
              <a:t>Like many others, I struggled with planning and organizing my daily life, often feeling overwhelmed by the chaos. I realized there was a real gap in the market for products that could help people stay organized while also staying inspired. To fill this gap, I decided to start my own brand — one that blends practicality with creativity, helping individuals take control of their time, set meaningful goals, and achieve their dreams. Through our planners, diaries, and tools, I hope to empower others to organize their days and manifest their goals, just as I have learned to do.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4" y="3228945"/>
            <a:ext cx="7071444" cy="3402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339752" y="2759435"/>
            <a:ext cx="45365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GB" sz="2800" b="1" dirty="0">
                <a:latin typeface="Century" panose="02040604050505020304" pitchFamily="18" charset="0"/>
              </a:rPr>
              <a:t>What Our Brand </a:t>
            </a:r>
            <a:r>
              <a:rPr lang="en-GB" sz="2800" b="1" dirty="0" smtClean="0">
                <a:latin typeface="Century" panose="02040604050505020304" pitchFamily="18" charset="0"/>
              </a:rPr>
              <a:t>Offers</a:t>
            </a:r>
            <a:endParaRPr lang="en-GB" sz="28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4221374"/>
            <a:ext cx="343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>
                <a:latin typeface="Lucida Handwriting" panose="03010101010101010101" pitchFamily="66" charset="0"/>
              </a:rPr>
              <a:t>Daily </a:t>
            </a:r>
            <a:r>
              <a:rPr lang="en-GB" dirty="0" smtClean="0">
                <a:latin typeface="Lucida Handwriting" panose="03010101010101010101" pitchFamily="66" charset="0"/>
              </a:rPr>
              <a:t>Planner</a:t>
            </a:r>
          </a:p>
          <a:p>
            <a:pPr marL="285750" indent="-285750">
              <a:buBlip>
                <a:blip r:embed="rId3"/>
              </a:buBlip>
            </a:pPr>
            <a:r>
              <a:rPr lang="en-GB" dirty="0">
                <a:latin typeface="Lucida Handwriting" panose="03010101010101010101" pitchFamily="66" charset="0"/>
              </a:rPr>
              <a:t>Manifestation </a:t>
            </a:r>
            <a:r>
              <a:rPr lang="en-GB" dirty="0" smtClean="0">
                <a:latin typeface="Lucida Handwriting" panose="03010101010101010101" pitchFamily="66" charset="0"/>
              </a:rPr>
              <a:t>Journal</a:t>
            </a:r>
          </a:p>
          <a:p>
            <a:pPr marL="285750" indent="-285750">
              <a:buBlip>
                <a:blip r:embed="rId3"/>
              </a:buBlip>
            </a:pPr>
            <a:r>
              <a:rPr lang="en-GB" dirty="0">
                <a:latin typeface="Lucida Handwriting" panose="03010101010101010101" pitchFamily="66" charset="0"/>
              </a:rPr>
              <a:t>Daily Journal</a:t>
            </a:r>
            <a:br>
              <a:rPr lang="en-GB" dirty="0">
                <a:latin typeface="Lucida Handwriting" panose="03010101010101010101" pitchFamily="66" charset="0"/>
              </a:rPr>
            </a:br>
            <a:endParaRPr lang="en-GB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8" y="260648"/>
            <a:ext cx="65650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Handwriting" panose="03010101010101010101" pitchFamily="66" charset="0"/>
              </a:rPr>
              <a:t>Daily Planner</a:t>
            </a:r>
            <a:br>
              <a:rPr lang="en-GB" b="1" dirty="0">
                <a:latin typeface="Lucida Handwriting" panose="03010101010101010101" pitchFamily="66" charset="0"/>
              </a:rPr>
            </a:b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Our Daily Planner is the perfect tool for structuring your 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day. You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can easily plan your activities, prioritize tasks, and track your progress, 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ensuring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you stay on top of everything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from work to personal goals. With space to manage appointments, to-do lists, and notes, it helps you stay productive and focused every day.</a:t>
            </a:r>
          </a:p>
          <a:p>
            <a:endParaRPr lang="en-GB" sz="1400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16296"/>
          <a:stretch/>
        </p:blipFill>
        <p:spPr>
          <a:xfrm>
            <a:off x="6588224" y="422169"/>
            <a:ext cx="2447803" cy="1554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915816" y="2336362"/>
            <a:ext cx="625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Handwriting" panose="03010101010101010101" pitchFamily="66" charset="0"/>
              </a:rPr>
              <a:t>Manifestation Journal</a:t>
            </a:r>
            <a:r>
              <a:rPr lang="en-GB" dirty="0">
                <a:latin typeface="Lucida Handwriting" panose="03010101010101010101" pitchFamily="66" charset="0"/>
              </a:rPr>
              <a:t/>
            </a:r>
            <a:br>
              <a:rPr lang="en-GB" dirty="0">
                <a:latin typeface="Lucida Handwriting" panose="03010101010101010101" pitchFamily="66" charset="0"/>
              </a:rPr>
            </a:b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The </a:t>
            </a:r>
            <a:r>
              <a:rPr lang="en-GB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Manifestation Journal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is where you can align your thoughts and intentions with your dreams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. Whether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you’re setting new goals or reflecting on your aspirations, this journal encourages you 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to visualize </a:t>
            </a:r>
            <a:r>
              <a:rPr lang="en-GB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and manifest the life you </a:t>
            </a:r>
            <a:r>
              <a:rPr lang="en-GB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want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" t="15407" r="4370" b="17778"/>
          <a:stretch/>
        </p:blipFill>
        <p:spPr>
          <a:xfrm>
            <a:off x="179512" y="2155493"/>
            <a:ext cx="2457830" cy="1808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4437112"/>
            <a:ext cx="59766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Handwriting" panose="03010101010101010101" pitchFamily="66" charset="0"/>
              </a:rPr>
              <a:t>Daily Journal</a:t>
            </a:r>
            <a:r>
              <a:rPr lang="en-GB" dirty="0">
                <a:latin typeface="Lucida Handwriting" panose="03010101010101010101" pitchFamily="66" charset="0"/>
              </a:rPr>
              <a:t/>
            </a:r>
            <a:br>
              <a:rPr lang="en-GB" dirty="0">
                <a:latin typeface="Lucida Handwriting" panose="03010101010101010101" pitchFamily="66" charset="0"/>
              </a:rPr>
            </a:b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Our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Daily Journal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is your personal space to reflect and process your thoughts.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Treat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it as a trusted friend — where you can write about the events of your day,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your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emotions, and your experiences. This journal helps you track your </a:t>
            </a:r>
            <a:r>
              <a:rPr lang="en-GB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growth,release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stress, and look back on the meaningful moments that shape your life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20321" r="16557" b="19532"/>
          <a:stretch/>
        </p:blipFill>
        <p:spPr>
          <a:xfrm>
            <a:off x="5829974" y="4293096"/>
            <a:ext cx="3092819" cy="2186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0152" y="46316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entury" panose="02040604050505020304" pitchFamily="18" charset="0"/>
              </a:rPr>
              <a:t>Daily Planner </a:t>
            </a:r>
            <a:endParaRPr lang="en-GB" b="1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0598" y="9087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₹. </a:t>
            </a:r>
            <a:r>
              <a:rPr lang="en-GB" dirty="0" smtClean="0">
                <a:latin typeface="Century" panose="02040604050505020304" pitchFamily="18" charset="0"/>
              </a:rPr>
              <a:t>699.00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340768"/>
            <a:ext cx="38042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Product Features</a:t>
            </a:r>
          </a:p>
          <a:p>
            <a:r>
              <a:rPr lang="en-GB" sz="1600" dirty="0">
                <a:latin typeface="Century" panose="02040604050505020304" pitchFamily="18" charset="0"/>
              </a:rPr>
              <a:t>• Dimensions: 7" x 8.5" x 1.5"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Weight: 650g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100 GSM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240 GSM textured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foiling accents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wire-o binding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Faux croc textured hardbound cover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 tabs</a:t>
            </a: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228" y="3710830"/>
            <a:ext cx="25090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What's </a:t>
            </a:r>
            <a:r>
              <a:rPr lang="en-GB" sz="1600" b="1" dirty="0" smtClean="0">
                <a:latin typeface="Century" panose="02040604050505020304" pitchFamily="18" charset="0"/>
              </a:rPr>
              <a:t>Inside</a:t>
            </a:r>
            <a:r>
              <a:rPr lang="en-GB" sz="1600" dirty="0">
                <a:latin typeface="Century" panose="02040604050505020304" pitchFamily="18" charset="0"/>
              </a:rPr>
              <a:t/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2024 at a glance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12 month pages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Monthly calendars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Daily calendars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Goal planner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Monthly goal planner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Monthly habit tracker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Monthly reflections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End of year reflections</a:t>
            </a: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t="4593" r="4791" b="10370"/>
          <a:stretch/>
        </p:blipFill>
        <p:spPr>
          <a:xfrm>
            <a:off x="467544" y="349176"/>
            <a:ext cx="4206241" cy="583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78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5" t="10370" r="19185" b="8741"/>
          <a:stretch/>
        </p:blipFill>
        <p:spPr>
          <a:xfrm>
            <a:off x="4716016" y="692408"/>
            <a:ext cx="4114800" cy="554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331640" y="620688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entury" panose="02040604050505020304" pitchFamily="18" charset="0"/>
              </a:rPr>
              <a:t>Manifestation journal </a:t>
            </a:r>
            <a:endParaRPr lang="en-GB" b="1" dirty="0">
              <a:latin typeface="Century" panose="02040604050505020304" pitchFamily="18" charset="0"/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4818" y="112172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₹. 699.00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38042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Product Features</a:t>
            </a:r>
          </a:p>
          <a:p>
            <a:r>
              <a:rPr lang="en-GB" sz="1600" dirty="0">
                <a:latin typeface="Century" panose="02040604050505020304" pitchFamily="18" charset="0"/>
              </a:rPr>
              <a:t>• Dimensions: 7" x 8.5" x 1.5"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Weight: 650g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100 GSM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240 GSM textured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foiling accents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wire-o binding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Faux croc textured hardbound cover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 tabs</a:t>
            </a:r>
          </a:p>
          <a:p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077072"/>
            <a:ext cx="29322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What's Inside</a:t>
            </a:r>
            <a:r>
              <a:rPr lang="en-GB" sz="1600" dirty="0">
                <a:latin typeface="Century" panose="02040604050505020304" pitchFamily="18" charset="0"/>
              </a:rPr>
              <a:t/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</a:t>
            </a:r>
            <a:r>
              <a:rPr lang="en-GB" sz="1600" dirty="0" smtClean="0">
                <a:latin typeface="Century" panose="02040604050505020304" pitchFamily="18" charset="0"/>
              </a:rPr>
              <a:t>Vision </a:t>
            </a:r>
            <a:r>
              <a:rPr lang="en-GB" sz="1600" dirty="0">
                <a:latin typeface="Century" panose="02040604050505020304" pitchFamily="18" charset="0"/>
              </a:rPr>
              <a:t>Statement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Daily </a:t>
            </a:r>
            <a:r>
              <a:rPr lang="en-GB" sz="1600" dirty="0" smtClean="0">
                <a:latin typeface="Century" panose="02040604050505020304" pitchFamily="18" charset="0"/>
              </a:rPr>
              <a:t>Affirmations</a:t>
            </a:r>
            <a:r>
              <a:rPr lang="en-GB" sz="1600" dirty="0">
                <a:latin typeface="Century" panose="02040604050505020304" pitchFamily="18" charset="0"/>
              </a:rPr>
              <a:t/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Gratitude List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Goal Setting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Visualization </a:t>
            </a:r>
            <a:r>
              <a:rPr lang="en-GB" sz="1600" dirty="0" smtClean="0">
                <a:latin typeface="Century" panose="02040604050505020304" pitchFamily="18" charset="0"/>
              </a:rPr>
              <a:t>Exercises</a:t>
            </a:r>
            <a:br>
              <a:rPr lang="en-GB" sz="1600" dirty="0" smtClean="0">
                <a:latin typeface="Century" panose="02040604050505020304" pitchFamily="18" charset="0"/>
              </a:rPr>
            </a:br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Manifestation </a:t>
            </a:r>
            <a:r>
              <a:rPr lang="en-GB" sz="1600" dirty="0" smtClean="0">
                <a:latin typeface="Century" panose="02040604050505020304" pitchFamily="18" charset="0"/>
              </a:rPr>
              <a:t>Intentions</a:t>
            </a:r>
          </a:p>
          <a:p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Self-Love &amp; Empowerment</a:t>
            </a:r>
          </a:p>
          <a:p>
            <a:endParaRPr lang="en-GB" sz="1600" dirty="0">
              <a:latin typeface="Century" panose="02040604050505020304" pitchFamily="18" charset="0"/>
            </a:endParaRPr>
          </a:p>
          <a:p>
            <a:endParaRPr lang="en-GB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5112" r="10464" b="14370"/>
          <a:stretch/>
        </p:blipFill>
        <p:spPr>
          <a:xfrm>
            <a:off x="683567" y="692696"/>
            <a:ext cx="3745595" cy="4980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580112" y="692696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Century" panose="02040604050505020304" pitchFamily="18" charset="0"/>
              </a:rPr>
              <a:t>Daily journal </a:t>
            </a:r>
            <a:endParaRPr lang="en-GB" b="1" dirty="0">
              <a:latin typeface="Century" panose="02040604050505020304" pitchFamily="18" charset="0"/>
            </a:endParaRP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13290" y="119675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₹. 699.00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658417"/>
            <a:ext cx="38042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Product Features</a:t>
            </a:r>
          </a:p>
          <a:p>
            <a:r>
              <a:rPr lang="en-GB" sz="1600" dirty="0">
                <a:latin typeface="Century" panose="02040604050505020304" pitchFamily="18" charset="0"/>
              </a:rPr>
              <a:t>• Dimensions: 7" x 8.5" x 1.5"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Weight: 650g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100 GSM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240 GSM textured paper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foiling accents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Gold wire-o binding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Faux croc textured hardbound cover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Month tabs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183360"/>
            <a:ext cx="3493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entury" panose="02040604050505020304" pitchFamily="18" charset="0"/>
              </a:rPr>
              <a:t>What's </a:t>
            </a:r>
            <a:r>
              <a:rPr lang="en-GB" sz="1600" b="1" dirty="0" smtClean="0">
                <a:latin typeface="Century" panose="02040604050505020304" pitchFamily="18" charset="0"/>
              </a:rPr>
              <a:t>Inside</a:t>
            </a:r>
          </a:p>
          <a:p>
            <a:r>
              <a:rPr lang="en-GB" sz="1600" dirty="0">
                <a:latin typeface="Century" panose="02040604050505020304" pitchFamily="18" charset="0"/>
              </a:rPr>
              <a:t>• Date &amp; Day of the Week</a:t>
            </a:r>
          </a:p>
          <a:p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Events &amp; Happenings of the Day</a:t>
            </a:r>
          </a:p>
          <a:p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Interactions &amp; </a:t>
            </a:r>
            <a:r>
              <a:rPr lang="en-GB" sz="1600" dirty="0" smtClean="0">
                <a:latin typeface="Century" panose="02040604050505020304" pitchFamily="18" charset="0"/>
              </a:rPr>
              <a:t>Conversations</a:t>
            </a:r>
          </a:p>
          <a:p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Challenges or Obstacles</a:t>
            </a:r>
            <a:br>
              <a:rPr lang="en-GB" sz="1600" dirty="0">
                <a:latin typeface="Century" panose="02040604050505020304" pitchFamily="18" charset="0"/>
              </a:rPr>
            </a:br>
            <a:r>
              <a:rPr lang="en-GB" sz="1600" dirty="0">
                <a:latin typeface="Century" panose="02040604050505020304" pitchFamily="18" charset="0"/>
              </a:rPr>
              <a:t>• Highlights of the </a:t>
            </a:r>
            <a:r>
              <a:rPr lang="en-GB" sz="1600" dirty="0" smtClean="0">
                <a:latin typeface="Century" panose="02040604050505020304" pitchFamily="18" charset="0"/>
              </a:rPr>
              <a:t>Day</a:t>
            </a:r>
            <a:endParaRPr lang="en-GB" sz="1600" dirty="0">
              <a:latin typeface="Century" panose="02040604050505020304" pitchFamily="18" charset="0"/>
            </a:endParaRPr>
          </a:p>
          <a:p>
            <a:r>
              <a:rPr lang="en-GB" sz="1600" dirty="0" smtClean="0">
                <a:latin typeface="Century" panose="02040604050505020304" pitchFamily="18" charset="0"/>
              </a:rPr>
              <a:t>• </a:t>
            </a:r>
            <a:r>
              <a:rPr lang="en-GB" sz="1600" dirty="0">
                <a:latin typeface="Century" panose="02040604050505020304" pitchFamily="18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8017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3038"/>
            <a:ext cx="4164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OUR MISSION</a:t>
            </a:r>
            <a:endParaRPr lang="en-GB" sz="4800" b="1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95" y="1916832"/>
            <a:ext cx="89707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At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Booked &amp; Balance we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believe that journaling is a powerful tool for nurturing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mental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health. Our journals help you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express your thoughts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reflect on your </a:t>
            </a:r>
            <a:r>
              <a:rPr lang="en-GB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day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and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manifest your goals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providing a safe space to release stress, gain clarity,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and foster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positive growth. Through consistent practice, our journals support emotional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well-being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self-awareness, and resilience, empowering you to lead a more </a:t>
            </a:r>
            <a:r>
              <a:rPr lang="en-GB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mindful,balanced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life.</a:t>
            </a:r>
          </a:p>
          <a:p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3645024"/>
            <a:ext cx="91871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millions of Indians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have started journaling over the last 5 years. </a:t>
            </a:r>
            <a:endParaRPr lang="en-GB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Handwriting" panose="03010101010101010101" pitchFamily="66" charset="0"/>
            </a:endParaRPr>
          </a:p>
          <a:p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If we consider the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stationery market growth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mental health awareness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</a:t>
            </a:r>
          </a:p>
          <a:p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and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online social media influence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, it's likely that 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at least 10-20 million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 </a:t>
            </a:r>
          </a:p>
          <a:p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in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India have incorporated journaling into their routines in some form over </a:t>
            </a:r>
            <a:endParaRPr lang="en-GB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Handwriting" panose="03010101010101010101" pitchFamily="66" charset="0"/>
            </a:endParaRPr>
          </a:p>
          <a:p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The past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few years.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2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2564656"/>
            <a:ext cx="38884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Thank You</a:t>
            </a:r>
            <a:endParaRPr lang="en-GB" sz="4400" b="1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426</Words>
  <Application>Microsoft Office PowerPoint</Application>
  <PresentationFormat>On-screen Show (4:3)</PresentationFormat>
  <Paragraphs>47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2024-11-08T07:55:37Z</dcterms:created>
  <dcterms:modified xsi:type="dcterms:W3CDTF">2024-11-08T11:32:30Z</dcterms:modified>
</cp:coreProperties>
</file>