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3" r:id="rId21"/>
    <p:sldId id="281" r:id="rId22"/>
    <p:sldId id="282" r:id="rId23"/>
    <p:sldId id="275" r:id="rId24"/>
    <p:sldId id="276" r:id="rId25"/>
    <p:sldId id="277" r:id="rId26"/>
    <p:sldId id="278" r:id="rId27"/>
    <p:sldId id="279" r:id="rId28"/>
    <p:sldId id="280" r:id="rId29"/>
  </p:sldIdLst>
  <p:sldSz cx="18288000" cy="10287000"/>
  <p:notesSz cx="6858000" cy="9144000"/>
  <p:embeddedFontLst>
    <p:embeddedFont>
      <p:font typeface="Be Vietnam Ultra-Bold" panose="020B0604020202020204" charset="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nva Sans" panose="020B0604020202020204" charset="0"/>
      <p:regular r:id="rId36"/>
    </p:embeddedFont>
    <p:embeddedFont>
      <p:font typeface="Canva Sans Bold" panose="020B0604020202020204" charset="0"/>
      <p:regular r:id="rId37"/>
    </p:embeddedFont>
    <p:embeddedFont>
      <p:font typeface="IBM Plex Sans" panose="020B0503050203000203" pitchFamily="34" charset="0"/>
      <p:regular r:id="rId38"/>
      <p:bold r:id="rId39"/>
      <p:italic r:id="rId40"/>
      <p:boldItalic r:id="rId41"/>
    </p:embeddedFont>
    <p:embeddedFont>
      <p:font typeface="IBM Plex Sans Bold" panose="020B0803050203000203" charset="0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73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F7D8C-5974-46CF-B82C-EA58D45C573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D813-71B7-4E7F-BBEA-28DB52BF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69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D813-71B7-4E7F-BBEA-28DB52BF80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7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svg"/><Relationship Id="rId7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2700000">
            <a:off x="4226452" y="2785792"/>
            <a:ext cx="16909587" cy="6118196"/>
          </a:xfrm>
          <a:custGeom>
            <a:avLst/>
            <a:gdLst/>
            <a:ahLst/>
            <a:cxnLst/>
            <a:rect l="l" t="t" r="r" b="b"/>
            <a:pathLst>
              <a:path w="16909587" h="6118196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1028700"/>
            <a:ext cx="475127" cy="489363"/>
          </a:xfrm>
          <a:custGeom>
            <a:avLst/>
            <a:gdLst/>
            <a:ahLst/>
            <a:cxnLst/>
            <a:rect l="l" t="t" r="r" b="b"/>
            <a:pathLst>
              <a:path w="475127" h="489363">
                <a:moveTo>
                  <a:pt x="0" y="0"/>
                </a:moveTo>
                <a:lnTo>
                  <a:pt x="475127" y="0"/>
                </a:lnTo>
                <a:lnTo>
                  <a:pt x="475127" y="489363"/>
                </a:lnTo>
                <a:lnTo>
                  <a:pt x="0" y="4893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28700" y="422978"/>
            <a:ext cx="1576715" cy="1700808"/>
          </a:xfrm>
          <a:custGeom>
            <a:avLst/>
            <a:gdLst/>
            <a:ahLst/>
            <a:cxnLst/>
            <a:rect l="l" t="t" r="r" b="b"/>
            <a:pathLst>
              <a:path w="1576715" h="1700808">
                <a:moveTo>
                  <a:pt x="0" y="0"/>
                </a:moveTo>
                <a:lnTo>
                  <a:pt x="1576715" y="0"/>
                </a:lnTo>
                <a:lnTo>
                  <a:pt x="1576715" y="1700808"/>
                </a:lnTo>
                <a:lnTo>
                  <a:pt x="0" y="17008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3827440" y="422978"/>
            <a:ext cx="2740263" cy="1700808"/>
          </a:xfrm>
          <a:custGeom>
            <a:avLst/>
            <a:gdLst/>
            <a:ahLst/>
            <a:cxnLst/>
            <a:rect l="l" t="t" r="r" b="b"/>
            <a:pathLst>
              <a:path w="2740263" h="1700808">
                <a:moveTo>
                  <a:pt x="0" y="0"/>
                </a:moveTo>
                <a:lnTo>
                  <a:pt x="2740263" y="0"/>
                </a:lnTo>
                <a:lnTo>
                  <a:pt x="2740263" y="1700808"/>
                </a:lnTo>
                <a:lnTo>
                  <a:pt x="0" y="170080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b="-918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3250389"/>
            <a:ext cx="11078006" cy="5131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542"/>
              </a:lnSpc>
            </a:pPr>
            <a:r>
              <a:rPr lang="en-US" sz="10834">
                <a:solidFill>
                  <a:srgbClr val="F8F8F8"/>
                </a:solidFill>
                <a:latin typeface="Be Vietnam Ultra-Bold"/>
              </a:rPr>
              <a:t>ONLINE BANKING SYSTEM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016164" y="6579376"/>
            <a:ext cx="6243136" cy="2815288"/>
            <a:chOff x="0" y="0"/>
            <a:chExt cx="8324181" cy="3753717"/>
          </a:xfrm>
        </p:grpSpPr>
        <p:sp>
          <p:nvSpPr>
            <p:cNvPr id="9" name="TextBox 9"/>
            <p:cNvSpPr txBox="1"/>
            <p:nvPr/>
          </p:nvSpPr>
          <p:spPr>
            <a:xfrm>
              <a:off x="0" y="2840648"/>
              <a:ext cx="8324181" cy="9130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5888"/>
                </a:lnSpc>
              </a:pPr>
              <a:r>
                <a:rPr lang="en-US" sz="4206">
                  <a:solidFill>
                    <a:srgbClr val="F8F8F8"/>
                  </a:solidFill>
                  <a:latin typeface="IBM Plex Sans"/>
                </a:rPr>
                <a:t>October 3, 2023</a:t>
              </a:r>
              <a:r>
                <a:rPr lang="en-US" sz="4206" u="none">
                  <a:solidFill>
                    <a:srgbClr val="F8F8F8"/>
                  </a:solidFill>
                  <a:latin typeface="IBM Plex Sans"/>
                </a:rPr>
                <a:t>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324181" cy="818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5012"/>
                </a:lnSpc>
                <a:spcBef>
                  <a:spcPct val="0"/>
                </a:spcBef>
              </a:pPr>
              <a:r>
                <a:rPr lang="en-US" sz="3855" u="none" spc="335">
                  <a:solidFill>
                    <a:srgbClr val="F8F8F8"/>
                  </a:solidFill>
                  <a:latin typeface="Be Vietnam Ultra-Bold"/>
                </a:rPr>
                <a:t>PRESENTED BY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913886"/>
              <a:ext cx="8324181" cy="9130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5888"/>
                </a:lnSpc>
              </a:pPr>
              <a:r>
                <a:rPr lang="en-US" sz="4206">
                  <a:solidFill>
                    <a:srgbClr val="F8F8F8"/>
                  </a:solidFill>
                  <a:latin typeface="IBM Plex Sans"/>
                </a:rPr>
                <a:t>BATCH 1, TEAM-3</a:t>
              </a:r>
              <a:r>
                <a:rPr lang="en-US" sz="4206" u="none">
                  <a:solidFill>
                    <a:srgbClr val="F8F8F8"/>
                  </a:solidFill>
                  <a:latin typeface="IBM Plex Sans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62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2700000">
            <a:off x="4389812" y="2758353"/>
            <a:ext cx="16909587" cy="6118196"/>
          </a:xfrm>
          <a:custGeom>
            <a:avLst/>
            <a:gdLst/>
            <a:ahLst/>
            <a:cxnLst/>
            <a:rect l="l" t="t" r="r" b="b"/>
            <a:pathLst>
              <a:path w="16909587" h="6118196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92577" y="4513186"/>
            <a:ext cx="4247117" cy="2663408"/>
          </a:xfrm>
          <a:custGeom>
            <a:avLst/>
            <a:gdLst/>
            <a:ahLst/>
            <a:cxnLst/>
            <a:rect l="l" t="t" r="r" b="b"/>
            <a:pathLst>
              <a:path w="4247117" h="2663408">
                <a:moveTo>
                  <a:pt x="0" y="0"/>
                </a:moveTo>
                <a:lnTo>
                  <a:pt x="4247117" y="0"/>
                </a:lnTo>
                <a:lnTo>
                  <a:pt x="4247117" y="2663408"/>
                </a:lnTo>
                <a:lnTo>
                  <a:pt x="0" y="26634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5878" r="-937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8506383" y="4513186"/>
            <a:ext cx="2508784" cy="2663408"/>
          </a:xfrm>
          <a:custGeom>
            <a:avLst/>
            <a:gdLst/>
            <a:ahLst/>
            <a:cxnLst/>
            <a:rect l="l" t="t" r="r" b="b"/>
            <a:pathLst>
              <a:path w="2508784" h="2663408">
                <a:moveTo>
                  <a:pt x="0" y="0"/>
                </a:moveTo>
                <a:lnTo>
                  <a:pt x="2508784" y="0"/>
                </a:lnTo>
                <a:lnTo>
                  <a:pt x="2508784" y="2663408"/>
                </a:lnTo>
                <a:lnTo>
                  <a:pt x="0" y="26634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8699" t="-28641" r="-40542" b="-4019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5137886" y="4513186"/>
            <a:ext cx="2121414" cy="2663408"/>
          </a:xfrm>
          <a:custGeom>
            <a:avLst/>
            <a:gdLst/>
            <a:ahLst/>
            <a:cxnLst/>
            <a:rect l="l" t="t" r="r" b="b"/>
            <a:pathLst>
              <a:path w="2121414" h="2663408">
                <a:moveTo>
                  <a:pt x="0" y="0"/>
                </a:moveTo>
                <a:lnTo>
                  <a:pt x="2121414" y="0"/>
                </a:lnTo>
                <a:lnTo>
                  <a:pt x="2121414" y="2663408"/>
                </a:lnTo>
                <a:lnTo>
                  <a:pt x="0" y="266340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2451" r="-1309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5541395" y="5143500"/>
            <a:ext cx="178154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 flipV="1">
            <a:off x="11879484" y="5162550"/>
            <a:ext cx="222237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 flipH="1" flipV="1">
            <a:off x="5850322" y="6559687"/>
            <a:ext cx="1472619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 flipH="1" flipV="1">
            <a:off x="12254364" y="6597787"/>
            <a:ext cx="1472619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197460" y="159703"/>
            <a:ext cx="16061840" cy="2470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FFFFFF"/>
                </a:solidFill>
                <a:latin typeface="Canva Sans Bold"/>
              </a:rPr>
              <a:t>REST API</a:t>
            </a:r>
          </a:p>
          <a:p>
            <a:pPr algn="ctr">
              <a:lnSpc>
                <a:spcPts val="6720"/>
              </a:lnSpc>
            </a:pPr>
            <a:r>
              <a:rPr lang="en-US" sz="4800" dirty="0" err="1">
                <a:solidFill>
                  <a:srgbClr val="FFFFFF"/>
                </a:solidFill>
                <a:latin typeface="Canva Sans"/>
              </a:rPr>
              <a:t>REpresentational</a:t>
            </a:r>
            <a:r>
              <a:rPr lang="en-US" sz="4800" dirty="0">
                <a:solidFill>
                  <a:srgbClr val="FFFFFF"/>
                </a:solidFill>
                <a:latin typeface="Canva Sans"/>
              </a:rPr>
              <a:t> State Transfer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545585" y="4465561"/>
            <a:ext cx="3775234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IBM Plex Sans Bold"/>
              </a:rPr>
              <a:t>GET/POST/PUT/DELETE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070237" y="6750187"/>
            <a:ext cx="2714149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IBM Plex Sans Bold"/>
              </a:rPr>
              <a:t>JSON/XML/HTML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787487" y="4465561"/>
            <a:ext cx="2406372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IBM Plex Sans Bold"/>
              </a:rPr>
              <a:t>HTTP REQUEST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667650" y="6737809"/>
            <a:ext cx="2646045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IBM Plex Sans Bold"/>
              </a:rPr>
              <a:t>HTTP RESPONSE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12987" y="8249374"/>
            <a:ext cx="1747242" cy="662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FFFFFF"/>
                </a:solidFill>
                <a:latin typeface="IBM Plex Sans Bold"/>
              </a:rPr>
              <a:t>CLIENT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541019" y="9464356"/>
            <a:ext cx="2227540" cy="662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700" dirty="0">
                <a:solidFill>
                  <a:srgbClr val="FFFFFF"/>
                </a:solidFill>
                <a:latin typeface="IBM Plex Sans Bold"/>
              </a:rPr>
              <a:t>REST API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061626" y="8249374"/>
            <a:ext cx="1899761" cy="662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FFFFFF"/>
                </a:solidFill>
                <a:latin typeface="IBM Plex Sans Bold"/>
              </a:rPr>
              <a:t>SERVER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57DFD1-2191-1B37-21A2-E947BD76BBA8}"/>
              </a:ext>
            </a:extLst>
          </p:cNvPr>
          <p:cNvSpPr/>
          <p:nvPr/>
        </p:nvSpPr>
        <p:spPr>
          <a:xfrm>
            <a:off x="8144262" y="7588797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GET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3E7562-7176-3A01-9AC1-F74F8F68D4F3}"/>
              </a:ext>
            </a:extLst>
          </p:cNvPr>
          <p:cNvSpPr/>
          <p:nvPr/>
        </p:nvSpPr>
        <p:spPr>
          <a:xfrm>
            <a:off x="9654789" y="7588797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PUT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CC9DD0-6F95-95AC-65E3-AE626B9C48BA}"/>
              </a:ext>
            </a:extLst>
          </p:cNvPr>
          <p:cNvSpPr/>
          <p:nvPr/>
        </p:nvSpPr>
        <p:spPr>
          <a:xfrm>
            <a:off x="8167840" y="8505794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POST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4E4D28-5911-F678-A837-C7D1963DE442}"/>
              </a:ext>
            </a:extLst>
          </p:cNvPr>
          <p:cNvSpPr/>
          <p:nvPr/>
        </p:nvSpPr>
        <p:spPr>
          <a:xfrm>
            <a:off x="9625251" y="8526576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DELETE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2700000">
            <a:off x="4226452" y="2785792"/>
            <a:ext cx="16909587" cy="6118196"/>
          </a:xfrm>
          <a:custGeom>
            <a:avLst/>
            <a:gdLst/>
            <a:ahLst/>
            <a:cxnLst/>
            <a:rect l="l" t="t" r="r" b="b"/>
            <a:pathLst>
              <a:path w="16909587" h="6118196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813493" y="2846230"/>
            <a:ext cx="16804763" cy="6755540"/>
          </a:xfrm>
          <a:custGeom>
            <a:avLst/>
            <a:gdLst/>
            <a:ahLst/>
            <a:cxnLst/>
            <a:rect l="l" t="t" r="r" b="b"/>
            <a:pathLst>
              <a:path w="16804763" h="6755540">
                <a:moveTo>
                  <a:pt x="0" y="0"/>
                </a:moveTo>
                <a:lnTo>
                  <a:pt x="16804762" y="0"/>
                </a:lnTo>
                <a:lnTo>
                  <a:pt x="16804762" y="6755540"/>
                </a:lnTo>
                <a:lnTo>
                  <a:pt x="0" y="67555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22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169228"/>
            <a:ext cx="16230600" cy="3935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FFFFFF"/>
                </a:solidFill>
                <a:latin typeface="Canva Sans Bold"/>
              </a:rPr>
              <a:t>MVC</a:t>
            </a:r>
          </a:p>
          <a:p>
            <a:pPr algn="ctr">
              <a:lnSpc>
                <a:spcPts val="7621"/>
              </a:lnSpc>
            </a:pPr>
            <a:r>
              <a:rPr lang="en-US" sz="5444">
                <a:solidFill>
                  <a:srgbClr val="FFFFFF"/>
                </a:solidFill>
                <a:latin typeface="Canva Sans Bold"/>
              </a:rPr>
              <a:t>Model · View · Controller</a:t>
            </a:r>
          </a:p>
          <a:p>
            <a:pPr algn="ctr">
              <a:lnSpc>
                <a:spcPts val="12520"/>
              </a:lnSpc>
            </a:pPr>
            <a:endParaRPr lang="en-US" sz="5444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2700000">
            <a:off x="4226452" y="2785792"/>
            <a:ext cx="16909587" cy="6118196"/>
          </a:xfrm>
          <a:custGeom>
            <a:avLst/>
            <a:gdLst/>
            <a:ahLst/>
            <a:cxnLst/>
            <a:rect l="l" t="t" r="r" b="b"/>
            <a:pathLst>
              <a:path w="16909587" h="6118196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428997" y="2509449"/>
            <a:ext cx="17608769" cy="7144588"/>
          </a:xfrm>
          <a:custGeom>
            <a:avLst/>
            <a:gdLst/>
            <a:ahLst/>
            <a:cxnLst/>
            <a:rect l="l" t="t" r="r" b="b"/>
            <a:pathLst>
              <a:path w="17608769" h="7144588">
                <a:moveTo>
                  <a:pt x="0" y="0"/>
                </a:moveTo>
                <a:lnTo>
                  <a:pt x="17608768" y="0"/>
                </a:lnTo>
                <a:lnTo>
                  <a:pt x="17608768" y="7144588"/>
                </a:lnTo>
                <a:lnTo>
                  <a:pt x="0" y="71445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169228"/>
            <a:ext cx="16230600" cy="3115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Canva Sans Bold"/>
              </a:rPr>
              <a:t>ARCHITECTURE DIAGRAM</a:t>
            </a:r>
          </a:p>
          <a:p>
            <a:pPr algn="ctr">
              <a:lnSpc>
                <a:spcPts val="12520"/>
              </a:lnSpc>
            </a:pPr>
            <a:endParaRPr lang="en-US" sz="900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2700000">
            <a:off x="4226452" y="2785792"/>
            <a:ext cx="16909587" cy="6118196"/>
          </a:xfrm>
          <a:custGeom>
            <a:avLst/>
            <a:gdLst/>
            <a:ahLst/>
            <a:cxnLst/>
            <a:rect l="l" t="t" r="r" b="b"/>
            <a:pathLst>
              <a:path w="16909587" h="6118196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812899" y="1673837"/>
            <a:ext cx="16662202" cy="8342106"/>
          </a:xfrm>
          <a:custGeom>
            <a:avLst/>
            <a:gdLst/>
            <a:ahLst/>
            <a:cxnLst/>
            <a:rect l="l" t="t" r="r" b="b"/>
            <a:pathLst>
              <a:path w="16662202" h="8342106">
                <a:moveTo>
                  <a:pt x="0" y="0"/>
                </a:moveTo>
                <a:lnTo>
                  <a:pt x="16662202" y="0"/>
                </a:lnTo>
                <a:lnTo>
                  <a:pt x="16662202" y="8342106"/>
                </a:lnTo>
                <a:lnTo>
                  <a:pt x="0" y="83421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169228"/>
            <a:ext cx="16230600" cy="2990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20"/>
              </a:lnSpc>
            </a:pPr>
            <a:r>
              <a:rPr lang="en-US" sz="8300">
                <a:solidFill>
                  <a:srgbClr val="FFFFFF"/>
                </a:solidFill>
                <a:latin typeface="Canva Sans Bold"/>
              </a:rPr>
              <a:t>OPEN AN ACCOUNT</a:t>
            </a:r>
          </a:p>
          <a:p>
            <a:pPr algn="ctr">
              <a:lnSpc>
                <a:spcPts val="12520"/>
              </a:lnSpc>
            </a:pPr>
            <a:endParaRPr lang="en-US" sz="830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2700000">
            <a:off x="4226452" y="2785792"/>
            <a:ext cx="16909587" cy="6118196"/>
          </a:xfrm>
          <a:custGeom>
            <a:avLst/>
            <a:gdLst/>
            <a:ahLst/>
            <a:cxnLst/>
            <a:rect l="l" t="t" r="r" b="b"/>
            <a:pathLst>
              <a:path w="16909587" h="6118196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050147" y="1826814"/>
            <a:ext cx="12187705" cy="8036152"/>
          </a:xfrm>
          <a:custGeom>
            <a:avLst/>
            <a:gdLst/>
            <a:ahLst/>
            <a:cxnLst/>
            <a:rect l="l" t="t" r="r" b="b"/>
            <a:pathLst>
              <a:path w="12187705" h="8036152">
                <a:moveTo>
                  <a:pt x="0" y="0"/>
                </a:moveTo>
                <a:lnTo>
                  <a:pt x="12187706" y="0"/>
                </a:lnTo>
                <a:lnTo>
                  <a:pt x="12187706" y="8036152"/>
                </a:lnTo>
                <a:lnTo>
                  <a:pt x="0" y="80361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647" r="-441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169228"/>
            <a:ext cx="16230600" cy="2990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20"/>
              </a:lnSpc>
            </a:pPr>
            <a:r>
              <a:rPr lang="en-US" sz="8300">
                <a:solidFill>
                  <a:srgbClr val="FFFFFF"/>
                </a:solidFill>
                <a:latin typeface="Canva Sans Bold"/>
              </a:rPr>
              <a:t>LOGIN/SIGNUP</a:t>
            </a:r>
          </a:p>
          <a:p>
            <a:pPr algn="ctr">
              <a:lnSpc>
                <a:spcPts val="12520"/>
              </a:lnSpc>
            </a:pPr>
            <a:endParaRPr lang="en-US" sz="830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2700000">
            <a:off x="4226452" y="2785792"/>
            <a:ext cx="16909587" cy="6118196"/>
          </a:xfrm>
          <a:custGeom>
            <a:avLst/>
            <a:gdLst/>
            <a:ahLst/>
            <a:cxnLst/>
            <a:rect l="l" t="t" r="r" b="b"/>
            <a:pathLst>
              <a:path w="16909587" h="6118196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2083169"/>
            <a:ext cx="16230600" cy="7523441"/>
          </a:xfrm>
          <a:custGeom>
            <a:avLst/>
            <a:gdLst/>
            <a:ahLst/>
            <a:cxnLst/>
            <a:rect l="l" t="t" r="r" b="b"/>
            <a:pathLst>
              <a:path w="16230600" h="7523441">
                <a:moveTo>
                  <a:pt x="0" y="0"/>
                </a:moveTo>
                <a:lnTo>
                  <a:pt x="16230600" y="0"/>
                </a:lnTo>
                <a:lnTo>
                  <a:pt x="16230600" y="7523441"/>
                </a:lnTo>
                <a:lnTo>
                  <a:pt x="0" y="75234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169228"/>
            <a:ext cx="16230600" cy="2990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20"/>
              </a:lnSpc>
            </a:pPr>
            <a:r>
              <a:rPr lang="en-US" sz="8300">
                <a:solidFill>
                  <a:srgbClr val="FFFFFF"/>
                </a:solidFill>
                <a:latin typeface="Canva Sans Bold"/>
              </a:rPr>
              <a:t>CUSTOMER DASHBOARD</a:t>
            </a:r>
          </a:p>
          <a:p>
            <a:pPr algn="ctr">
              <a:lnSpc>
                <a:spcPts val="12520"/>
              </a:lnSpc>
            </a:pPr>
            <a:endParaRPr lang="en-US" sz="830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2700000">
            <a:off x="4226452" y="2785792"/>
            <a:ext cx="16909587" cy="6118196"/>
          </a:xfrm>
          <a:custGeom>
            <a:avLst/>
            <a:gdLst/>
            <a:ahLst/>
            <a:cxnLst/>
            <a:rect l="l" t="t" r="r" b="b"/>
            <a:pathLst>
              <a:path w="16909587" h="6118196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466296" y="2898750"/>
            <a:ext cx="7099688" cy="5951654"/>
          </a:xfrm>
          <a:custGeom>
            <a:avLst/>
            <a:gdLst/>
            <a:ahLst/>
            <a:cxnLst/>
            <a:rect l="l" t="t" r="r" b="b"/>
            <a:pathLst>
              <a:path w="7099688" h="5951654">
                <a:moveTo>
                  <a:pt x="0" y="0"/>
                </a:moveTo>
                <a:lnTo>
                  <a:pt x="7099688" y="0"/>
                </a:lnTo>
                <a:lnTo>
                  <a:pt x="7099688" y="5951653"/>
                </a:lnTo>
                <a:lnTo>
                  <a:pt x="0" y="59516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7721602" y="2983527"/>
            <a:ext cx="10352592" cy="5866876"/>
          </a:xfrm>
          <a:custGeom>
            <a:avLst/>
            <a:gdLst/>
            <a:ahLst/>
            <a:cxnLst/>
            <a:rect l="l" t="t" r="r" b="b"/>
            <a:pathLst>
              <a:path w="10352592" h="5866876">
                <a:moveTo>
                  <a:pt x="0" y="0"/>
                </a:moveTo>
                <a:lnTo>
                  <a:pt x="10352593" y="0"/>
                </a:lnTo>
                <a:lnTo>
                  <a:pt x="10352593" y="5866876"/>
                </a:lnTo>
                <a:lnTo>
                  <a:pt x="0" y="58668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169228"/>
            <a:ext cx="16230600" cy="2990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20"/>
              </a:lnSpc>
            </a:pPr>
            <a:r>
              <a:rPr lang="en-US" sz="8300">
                <a:solidFill>
                  <a:srgbClr val="FFFFFF"/>
                </a:solidFill>
                <a:latin typeface="Canva Sans Bold"/>
              </a:rPr>
              <a:t>BENEFICIARY DETAILS</a:t>
            </a:r>
          </a:p>
          <a:p>
            <a:pPr algn="ctr">
              <a:lnSpc>
                <a:spcPts val="12520"/>
              </a:lnSpc>
            </a:pPr>
            <a:endParaRPr lang="en-US" sz="830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2700000">
            <a:off x="4226452" y="2785792"/>
            <a:ext cx="16909587" cy="6118196"/>
          </a:xfrm>
          <a:custGeom>
            <a:avLst/>
            <a:gdLst/>
            <a:ahLst/>
            <a:cxnLst/>
            <a:rect l="l" t="t" r="r" b="b"/>
            <a:pathLst>
              <a:path w="16909587" h="6118196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690533" y="1831307"/>
            <a:ext cx="10265550" cy="8173015"/>
          </a:xfrm>
          <a:custGeom>
            <a:avLst/>
            <a:gdLst/>
            <a:ahLst/>
            <a:cxnLst/>
            <a:rect l="l" t="t" r="r" b="b"/>
            <a:pathLst>
              <a:path w="10265550" h="8173015">
                <a:moveTo>
                  <a:pt x="0" y="0"/>
                </a:moveTo>
                <a:lnTo>
                  <a:pt x="10265550" y="0"/>
                </a:lnTo>
                <a:lnTo>
                  <a:pt x="10265550" y="8173015"/>
                </a:lnTo>
                <a:lnTo>
                  <a:pt x="0" y="81730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621289" y="178753"/>
            <a:ext cx="17070886" cy="2902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7800">
                <a:solidFill>
                  <a:srgbClr val="FFFFFF"/>
                </a:solidFill>
                <a:latin typeface="Canva Sans Bold"/>
              </a:rPr>
              <a:t>REGISTER FOR INTERNET BANKING</a:t>
            </a:r>
          </a:p>
          <a:p>
            <a:pPr algn="ctr">
              <a:lnSpc>
                <a:spcPts val="12520"/>
              </a:lnSpc>
            </a:pPr>
            <a:endParaRPr lang="en-US" sz="780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2700000">
            <a:off x="4226452" y="2785792"/>
            <a:ext cx="16909587" cy="6118196"/>
          </a:xfrm>
          <a:custGeom>
            <a:avLst/>
            <a:gdLst/>
            <a:ahLst/>
            <a:cxnLst/>
            <a:rect l="l" t="t" r="r" b="b"/>
            <a:pathLst>
              <a:path w="16909587" h="6118196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4840630" y="1732639"/>
            <a:ext cx="8953088" cy="8311033"/>
          </a:xfrm>
          <a:custGeom>
            <a:avLst/>
            <a:gdLst/>
            <a:ahLst/>
            <a:cxnLst/>
            <a:rect l="l" t="t" r="r" b="b"/>
            <a:pathLst>
              <a:path w="8953088" h="8311033">
                <a:moveTo>
                  <a:pt x="0" y="0"/>
                </a:moveTo>
                <a:lnTo>
                  <a:pt x="8953088" y="0"/>
                </a:lnTo>
                <a:lnTo>
                  <a:pt x="8953088" y="8311033"/>
                </a:lnTo>
                <a:lnTo>
                  <a:pt x="0" y="83110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169228"/>
            <a:ext cx="16230600" cy="2964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40"/>
              </a:lnSpc>
            </a:pPr>
            <a:r>
              <a:rPr lang="en-US" sz="8100">
                <a:solidFill>
                  <a:srgbClr val="FFFFFF"/>
                </a:solidFill>
                <a:latin typeface="Canva Sans Bold"/>
              </a:rPr>
              <a:t>FUNDS TRANSFER</a:t>
            </a:r>
          </a:p>
          <a:p>
            <a:pPr algn="ctr">
              <a:lnSpc>
                <a:spcPts val="12520"/>
              </a:lnSpc>
            </a:pPr>
            <a:endParaRPr lang="en-US" sz="810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2700000">
            <a:off x="4226452" y="2785792"/>
            <a:ext cx="16909587" cy="6118196"/>
          </a:xfrm>
          <a:custGeom>
            <a:avLst/>
            <a:gdLst/>
            <a:ahLst/>
            <a:cxnLst/>
            <a:rect l="l" t="t" r="r" b="b"/>
            <a:pathLst>
              <a:path w="16909587" h="6118196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757426" y="1968239"/>
            <a:ext cx="12773148" cy="7753301"/>
          </a:xfrm>
          <a:custGeom>
            <a:avLst/>
            <a:gdLst/>
            <a:ahLst/>
            <a:cxnLst/>
            <a:rect l="l" t="t" r="r" b="b"/>
            <a:pathLst>
              <a:path w="12773148" h="7753301">
                <a:moveTo>
                  <a:pt x="0" y="0"/>
                </a:moveTo>
                <a:lnTo>
                  <a:pt x="12773148" y="0"/>
                </a:lnTo>
                <a:lnTo>
                  <a:pt x="12773148" y="7753301"/>
                </a:lnTo>
                <a:lnTo>
                  <a:pt x="0" y="77533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169228"/>
            <a:ext cx="16230600" cy="2964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40"/>
              </a:lnSpc>
            </a:pPr>
            <a:r>
              <a:rPr lang="en-US" sz="8100">
                <a:solidFill>
                  <a:srgbClr val="FFFFFF"/>
                </a:solidFill>
                <a:latin typeface="Canva Sans Bold"/>
              </a:rPr>
              <a:t>ACCOUNT STATEMENT</a:t>
            </a:r>
          </a:p>
          <a:p>
            <a:pPr algn="ctr">
              <a:lnSpc>
                <a:spcPts val="12520"/>
              </a:lnSpc>
            </a:pPr>
            <a:endParaRPr lang="en-US" sz="8100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2700000">
            <a:off x="4226452" y="2785792"/>
            <a:ext cx="16909587" cy="6118196"/>
          </a:xfrm>
          <a:custGeom>
            <a:avLst/>
            <a:gdLst/>
            <a:ahLst/>
            <a:cxnLst/>
            <a:rect l="l" t="t" r="r" b="b"/>
            <a:pathLst>
              <a:path w="16909587" h="6118196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6053614" y="159703"/>
            <a:ext cx="6180773" cy="1538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000" dirty="0">
                <a:solidFill>
                  <a:srgbClr val="FFFFFF"/>
                </a:solidFill>
                <a:latin typeface="Canva Sans Bold"/>
              </a:rPr>
              <a:t>OVERVIEW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22234" y="2329272"/>
            <a:ext cx="16225480" cy="5883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1" lvl="1" indent="-431796" algn="just">
              <a:lnSpc>
                <a:spcPts val="5999"/>
              </a:lnSpc>
              <a:buFont typeface="Arial"/>
              <a:buChar char="•"/>
            </a:pPr>
            <a:r>
              <a:rPr lang="en-US" sz="3999" dirty="0">
                <a:solidFill>
                  <a:srgbClr val="FFFFFF"/>
                </a:solidFill>
                <a:latin typeface="IBM Plex Sans"/>
              </a:rPr>
              <a:t>Aims to provide users with a convenient and secure platform for managing their finances remotely.</a:t>
            </a:r>
          </a:p>
          <a:p>
            <a:pPr marL="863591" lvl="1" indent="-431796" algn="just">
              <a:lnSpc>
                <a:spcPts val="5879"/>
              </a:lnSpc>
              <a:buFont typeface="Arial"/>
              <a:buChar char="•"/>
            </a:pPr>
            <a:r>
              <a:rPr lang="en-US" sz="3999" dirty="0">
                <a:solidFill>
                  <a:srgbClr val="FFFFFF"/>
                </a:solidFill>
                <a:latin typeface="IBM Plex Sans"/>
              </a:rPr>
              <a:t>This presentation will delve into the key aspects of the system, highlighting its features and functionalities.</a:t>
            </a:r>
          </a:p>
          <a:p>
            <a:pPr marL="863591" lvl="1" indent="-431796" algn="just">
              <a:lnSpc>
                <a:spcPts val="5839"/>
              </a:lnSpc>
              <a:buFont typeface="Arial"/>
              <a:buChar char="•"/>
            </a:pPr>
            <a:r>
              <a:rPr lang="en-US" sz="3999" dirty="0">
                <a:solidFill>
                  <a:srgbClr val="FFFFFF"/>
                </a:solidFill>
                <a:latin typeface="IBM Plex Sans"/>
              </a:rPr>
              <a:t>Developed using Spring Boot and offers a range of features such as User Registration And Login, Account Details, Fund Transfers, Account Statements and much more.</a:t>
            </a:r>
          </a:p>
          <a:p>
            <a:pPr algn="just">
              <a:lnSpc>
                <a:spcPts val="5599"/>
              </a:lnSpc>
            </a:pPr>
            <a:endParaRPr lang="en-US" sz="3999" dirty="0">
              <a:solidFill>
                <a:srgbClr val="FFFFFF"/>
              </a:solidFill>
              <a:latin typeface="IBM Plex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2700000">
            <a:off x="4226452" y="2785792"/>
            <a:ext cx="16909587" cy="6118196"/>
          </a:xfrm>
          <a:custGeom>
            <a:avLst/>
            <a:gdLst/>
            <a:ahLst/>
            <a:cxnLst/>
            <a:rect l="l" t="t" r="r" b="b"/>
            <a:pathLst>
              <a:path w="16909587" h="6118196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169228"/>
            <a:ext cx="16230600" cy="1354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40"/>
              </a:lnSpc>
            </a:pPr>
            <a:r>
              <a:rPr lang="en-US" sz="8100" dirty="0">
                <a:solidFill>
                  <a:srgbClr val="FFFFFF"/>
                </a:solidFill>
                <a:latin typeface="Canva Sans Bold"/>
              </a:rPr>
              <a:t>ACCOUNT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E3B5A8-4785-4E15-8478-EF8CA7E1C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1693442"/>
            <a:ext cx="14173200" cy="818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55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2700000">
            <a:off x="4226452" y="2785792"/>
            <a:ext cx="16909587" cy="6118196"/>
          </a:xfrm>
          <a:custGeom>
            <a:avLst/>
            <a:gdLst/>
            <a:ahLst/>
            <a:cxnLst/>
            <a:rect l="l" t="t" r="r" b="b"/>
            <a:pathLst>
              <a:path w="16909587" h="6118196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169228"/>
            <a:ext cx="16230600" cy="1354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40"/>
              </a:lnSpc>
            </a:pPr>
            <a:r>
              <a:rPr lang="en-US" sz="8100" dirty="0">
                <a:solidFill>
                  <a:srgbClr val="FFFFFF"/>
                </a:solidFill>
                <a:latin typeface="Canva Sans Bold"/>
              </a:rPr>
              <a:t>ADMIN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6421F5-4061-4E7D-8CCD-987A00C49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700" y="1693442"/>
            <a:ext cx="15468600" cy="767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1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2700000">
            <a:off x="4226452" y="2785792"/>
            <a:ext cx="16909587" cy="6118196"/>
          </a:xfrm>
          <a:custGeom>
            <a:avLst/>
            <a:gdLst/>
            <a:ahLst/>
            <a:cxnLst/>
            <a:rect l="l" t="t" r="r" b="b"/>
            <a:pathLst>
              <a:path w="16909587" h="6118196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169228"/>
            <a:ext cx="16230600" cy="1354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40"/>
              </a:lnSpc>
            </a:pPr>
            <a:r>
              <a:rPr lang="en-US" sz="8100" dirty="0">
                <a:solidFill>
                  <a:srgbClr val="FFFFFF"/>
                </a:solidFill>
                <a:latin typeface="Canva Sans Bold"/>
              </a:rPr>
              <a:t>ADMIN DASHBOARD (cont.)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00EFC3-4A93-44D5-B683-F5CD5981F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1676124"/>
            <a:ext cx="16134590" cy="797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45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44538" y="2385903"/>
            <a:ext cx="4493901" cy="4509510"/>
          </a:xfrm>
          <a:custGeom>
            <a:avLst/>
            <a:gdLst/>
            <a:ahLst/>
            <a:cxnLst/>
            <a:rect l="l" t="t" r="r" b="b"/>
            <a:pathLst>
              <a:path w="4493901" h="4509510">
                <a:moveTo>
                  <a:pt x="0" y="0"/>
                </a:moveTo>
                <a:lnTo>
                  <a:pt x="4493901" y="0"/>
                </a:lnTo>
                <a:lnTo>
                  <a:pt x="4493901" y="4509510"/>
                </a:lnTo>
                <a:lnTo>
                  <a:pt x="0" y="45095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399" t="-3952" r="-3966" b="-790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169228"/>
            <a:ext cx="16230600" cy="1354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40"/>
              </a:lnSpc>
            </a:pPr>
            <a:r>
              <a:rPr lang="en-US" sz="8100" dirty="0">
                <a:solidFill>
                  <a:srgbClr val="FFFFFF"/>
                </a:solidFill>
                <a:latin typeface="Canva Sans Bold"/>
              </a:rPr>
              <a:t>API ENDPOINTS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40677" y="7221633"/>
            <a:ext cx="2501622" cy="695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3900" dirty="0">
                <a:solidFill>
                  <a:srgbClr val="FFFFFF"/>
                </a:solidFill>
                <a:latin typeface="Canva Sans Bold"/>
              </a:rPr>
              <a:t>Customer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975579" y="2063063"/>
            <a:ext cx="2640687" cy="182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Canva Sans"/>
              </a:rPr>
              <a:t>/createUser</a:t>
            </a: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Canva Sans"/>
              </a:rPr>
              <a:t>/loginUser    </a:t>
            </a:r>
          </a:p>
          <a:p>
            <a:pPr algn="ctr">
              <a:lnSpc>
                <a:spcPts val="4899"/>
              </a:lnSpc>
              <a:spcBef>
                <a:spcPct val="0"/>
              </a:spcBef>
            </a:pPr>
            <a:endParaRPr lang="en-US" sz="3499">
              <a:solidFill>
                <a:srgbClr val="FFFFFF"/>
              </a:solidFill>
              <a:latin typeface="Canva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776441" y="4072138"/>
            <a:ext cx="5038963" cy="307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anva Sans"/>
              </a:rPr>
              <a:t>/register       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anva Sans"/>
              </a:rPr>
              <a:t>/loginUser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anva Sans"/>
              </a:rPr>
              <a:t>/findUser/{userid}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anva Sans"/>
              </a:rPr>
              <a:t>/users/{userId}/verify    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FFFFFF"/>
              </a:solidFill>
              <a:latin typeface="Canva Sa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1269956" y="7541031"/>
            <a:ext cx="4051935" cy="245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anva Sans"/>
              </a:rPr>
              <a:t>/users/{uid}       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anva Sans"/>
              </a:rPr>
              <a:t>/users/phone/{ph} 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anva Sans"/>
              </a:rPr>
              <a:t>/users   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FFFFFF"/>
              </a:solidFill>
              <a:latin typeface="Canva Sa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4B0C5F-EE5E-E963-4B1E-A202EB1E425E}"/>
              </a:ext>
            </a:extLst>
          </p:cNvPr>
          <p:cNvSpPr/>
          <p:nvPr/>
        </p:nvSpPr>
        <p:spPr>
          <a:xfrm>
            <a:off x="6705600" y="2063063"/>
            <a:ext cx="2438400" cy="13549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POST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E9CE2A-199D-F2A0-76F2-79FCCD27111C}"/>
              </a:ext>
            </a:extLst>
          </p:cNvPr>
          <p:cNvSpPr/>
          <p:nvPr/>
        </p:nvSpPr>
        <p:spPr>
          <a:xfrm>
            <a:off x="6738240" y="4550621"/>
            <a:ext cx="2438400" cy="13549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EC4516-EC61-7F13-BEA4-13AB03557660}"/>
              </a:ext>
            </a:extLst>
          </p:cNvPr>
          <p:cNvSpPr/>
          <p:nvPr/>
        </p:nvSpPr>
        <p:spPr>
          <a:xfrm>
            <a:off x="6738240" y="7580492"/>
            <a:ext cx="2438400" cy="13549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593612" y="3562201"/>
            <a:ext cx="5647498" cy="3162599"/>
          </a:xfrm>
          <a:custGeom>
            <a:avLst/>
            <a:gdLst/>
            <a:ahLst/>
            <a:cxnLst/>
            <a:rect l="l" t="t" r="r" b="b"/>
            <a:pathLst>
              <a:path w="5647498" h="3162599">
                <a:moveTo>
                  <a:pt x="0" y="0"/>
                </a:moveTo>
                <a:lnTo>
                  <a:pt x="5647497" y="0"/>
                </a:lnTo>
                <a:lnTo>
                  <a:pt x="5647497" y="3162598"/>
                </a:lnTo>
                <a:lnTo>
                  <a:pt x="0" y="3162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028700" y="169228"/>
            <a:ext cx="16230600" cy="2964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40"/>
              </a:lnSpc>
            </a:pPr>
            <a:r>
              <a:rPr lang="en-US" sz="8100">
                <a:solidFill>
                  <a:srgbClr val="FFFFFF"/>
                </a:solidFill>
                <a:latin typeface="Canva Sans Bold"/>
              </a:rPr>
              <a:t>API ENDPOINTS (cont.)</a:t>
            </a:r>
          </a:p>
          <a:p>
            <a:pPr algn="ctr">
              <a:lnSpc>
                <a:spcPts val="12520"/>
              </a:lnSpc>
            </a:pPr>
            <a:endParaRPr lang="en-US" sz="8100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348596" y="7137726"/>
            <a:ext cx="2137529" cy="695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FFFFFF"/>
                </a:solidFill>
                <a:latin typeface="Canva Sans Bold"/>
              </a:rPr>
              <a:t>Account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754031" y="1988206"/>
            <a:ext cx="7505269" cy="1747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5"/>
              </a:lnSpc>
            </a:pPr>
            <a:r>
              <a:rPr lang="en-US" sz="3100" dirty="0">
                <a:solidFill>
                  <a:srgbClr val="FFFFFF"/>
                </a:solidFill>
                <a:latin typeface="Canva Sans"/>
              </a:rPr>
              <a:t>/</a:t>
            </a:r>
            <a:r>
              <a:rPr lang="en-US" sz="3100" dirty="0" err="1">
                <a:solidFill>
                  <a:srgbClr val="FFFFFF"/>
                </a:solidFill>
                <a:latin typeface="Canva Sans"/>
              </a:rPr>
              <a:t>createAnotherNewAccount</a:t>
            </a:r>
            <a:r>
              <a:rPr lang="en-US" sz="3100" dirty="0">
                <a:solidFill>
                  <a:srgbClr val="FFFFFF"/>
                </a:solidFill>
                <a:latin typeface="Canva Sans"/>
              </a:rPr>
              <a:t>/{</a:t>
            </a:r>
            <a:r>
              <a:rPr lang="en-US" sz="3100" dirty="0" err="1">
                <a:solidFill>
                  <a:srgbClr val="FFFFFF"/>
                </a:solidFill>
                <a:latin typeface="Canva Sans"/>
              </a:rPr>
              <a:t>userId</a:t>
            </a:r>
            <a:r>
              <a:rPr lang="en-US" sz="3100" dirty="0">
                <a:solidFill>
                  <a:srgbClr val="FFFFFF"/>
                </a:solidFill>
                <a:latin typeface="Canva Sans"/>
              </a:rPr>
              <a:t>}</a:t>
            </a:r>
          </a:p>
          <a:p>
            <a:pPr algn="ctr">
              <a:lnSpc>
                <a:spcPts val="4655"/>
              </a:lnSpc>
            </a:pPr>
            <a:endParaRPr lang="en-US" sz="3100" dirty="0">
              <a:solidFill>
                <a:srgbClr val="FFFFFF"/>
              </a:solidFill>
              <a:latin typeface="Canva Sans"/>
            </a:endParaRPr>
          </a:p>
          <a:p>
            <a:pPr algn="ctr">
              <a:lnSpc>
                <a:spcPts val="4655"/>
              </a:lnSpc>
              <a:spcBef>
                <a:spcPct val="0"/>
              </a:spcBef>
            </a:pPr>
            <a:endParaRPr lang="en-US" sz="3100" dirty="0">
              <a:solidFill>
                <a:srgbClr val="FFFFFF"/>
              </a:solidFill>
              <a:latin typeface="Canva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124814" y="3573463"/>
            <a:ext cx="6763703" cy="245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100" dirty="0">
                <a:solidFill>
                  <a:srgbClr val="FFFFFF"/>
                </a:solidFill>
                <a:latin typeface="Canva Sans"/>
              </a:rPr>
              <a:t>/</a:t>
            </a:r>
            <a:r>
              <a:rPr lang="en-US" sz="3100" dirty="0" err="1">
                <a:solidFill>
                  <a:srgbClr val="FFFFFF"/>
                </a:solidFill>
                <a:latin typeface="Canva Sans"/>
              </a:rPr>
              <a:t>addNewAccount</a:t>
            </a:r>
            <a:r>
              <a:rPr lang="en-US" sz="3100" dirty="0">
                <a:solidFill>
                  <a:srgbClr val="FFFFFF"/>
                </a:solidFill>
                <a:latin typeface="Canva Sans"/>
              </a:rPr>
              <a:t>/{</a:t>
            </a:r>
            <a:r>
              <a:rPr lang="en-US" sz="3100" dirty="0" err="1">
                <a:solidFill>
                  <a:srgbClr val="FFFFFF"/>
                </a:solidFill>
                <a:latin typeface="Canva Sans"/>
              </a:rPr>
              <a:t>userId</a:t>
            </a:r>
            <a:r>
              <a:rPr lang="en-US" sz="3100" dirty="0">
                <a:solidFill>
                  <a:srgbClr val="FFFFFF"/>
                </a:solidFill>
                <a:latin typeface="Canva Sans"/>
              </a:rPr>
              <a:t>}       </a:t>
            </a:r>
          </a:p>
          <a:p>
            <a:pPr algn="ctr">
              <a:lnSpc>
                <a:spcPts val="4900"/>
              </a:lnSpc>
            </a:pPr>
            <a:r>
              <a:rPr lang="en-US" sz="3100" dirty="0">
                <a:solidFill>
                  <a:srgbClr val="FFFFFF"/>
                </a:solidFill>
                <a:latin typeface="Canva Sans"/>
              </a:rPr>
              <a:t>/account/{</a:t>
            </a:r>
            <a:r>
              <a:rPr lang="en-US" sz="3100" dirty="0" err="1">
                <a:solidFill>
                  <a:srgbClr val="FFFFFF"/>
                </a:solidFill>
                <a:latin typeface="Canva Sans"/>
              </a:rPr>
              <a:t>accountId</a:t>
            </a:r>
            <a:r>
              <a:rPr lang="en-US" sz="3100" dirty="0">
                <a:solidFill>
                  <a:srgbClr val="FFFFFF"/>
                </a:solidFill>
                <a:latin typeface="Canva Sans"/>
              </a:rPr>
              <a:t>}/active</a:t>
            </a:r>
          </a:p>
          <a:p>
            <a:pPr algn="ctr">
              <a:lnSpc>
                <a:spcPts val="4900"/>
              </a:lnSpc>
            </a:pPr>
            <a:r>
              <a:rPr lang="en-US" sz="3100" dirty="0">
                <a:solidFill>
                  <a:srgbClr val="FFFFFF"/>
                </a:solidFill>
                <a:latin typeface="Canva Sans"/>
              </a:rPr>
              <a:t>/account/{</a:t>
            </a:r>
            <a:r>
              <a:rPr lang="en-US" sz="3100" dirty="0" err="1">
                <a:solidFill>
                  <a:srgbClr val="FFFFFF"/>
                </a:solidFill>
                <a:latin typeface="Canva Sans"/>
              </a:rPr>
              <a:t>accountId</a:t>
            </a:r>
            <a:r>
              <a:rPr lang="en-US" sz="3100" dirty="0">
                <a:solidFill>
                  <a:srgbClr val="FFFFFF"/>
                </a:solidFill>
                <a:latin typeface="Canva Sans"/>
              </a:rPr>
              <a:t>}/withdraw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100" dirty="0">
                <a:solidFill>
                  <a:srgbClr val="FFFFFF"/>
                </a:solidFill>
                <a:latin typeface="Canva Sans"/>
              </a:rPr>
              <a:t>/account/{</a:t>
            </a:r>
            <a:r>
              <a:rPr lang="en-US" sz="3100" dirty="0" err="1">
                <a:solidFill>
                  <a:srgbClr val="FFFFFF"/>
                </a:solidFill>
                <a:latin typeface="Canva Sans"/>
              </a:rPr>
              <a:t>accountId</a:t>
            </a:r>
            <a:r>
              <a:rPr lang="en-US" sz="3100" dirty="0">
                <a:solidFill>
                  <a:srgbClr val="FFFFFF"/>
                </a:solidFill>
                <a:latin typeface="Canva Sans"/>
              </a:rPr>
              <a:t>}/deposit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754031" y="6666386"/>
            <a:ext cx="7396758" cy="369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100" dirty="0">
                <a:solidFill>
                  <a:srgbClr val="FFFFFF"/>
                </a:solidFill>
                <a:latin typeface="Canva Sans"/>
              </a:rPr>
              <a:t>/accounts/{</a:t>
            </a:r>
            <a:r>
              <a:rPr lang="en-US" sz="3100" dirty="0" err="1">
                <a:solidFill>
                  <a:srgbClr val="FFFFFF"/>
                </a:solidFill>
                <a:latin typeface="Canva Sans"/>
              </a:rPr>
              <a:t>accountNo</a:t>
            </a:r>
            <a:r>
              <a:rPr lang="en-US" sz="3100" dirty="0">
                <a:solidFill>
                  <a:srgbClr val="FFFFFF"/>
                </a:solidFill>
                <a:latin typeface="Canva Sans"/>
              </a:rPr>
              <a:t>}       </a:t>
            </a:r>
          </a:p>
          <a:p>
            <a:pPr algn="ctr">
              <a:lnSpc>
                <a:spcPts val="4900"/>
              </a:lnSpc>
            </a:pPr>
            <a:r>
              <a:rPr lang="en-US" sz="3100" dirty="0">
                <a:solidFill>
                  <a:srgbClr val="FFFFFF"/>
                </a:solidFill>
                <a:latin typeface="Canva Sans"/>
              </a:rPr>
              <a:t>/accounts/user/{</a:t>
            </a:r>
            <a:r>
              <a:rPr lang="en-US" sz="3100" dirty="0" err="1">
                <a:solidFill>
                  <a:srgbClr val="FFFFFF"/>
                </a:solidFill>
                <a:latin typeface="Canva Sans"/>
              </a:rPr>
              <a:t>uid</a:t>
            </a:r>
            <a:r>
              <a:rPr lang="en-US" sz="3100" dirty="0">
                <a:solidFill>
                  <a:srgbClr val="FFFFFF"/>
                </a:solidFill>
                <a:latin typeface="Canva Sans"/>
              </a:rPr>
              <a:t>}</a:t>
            </a:r>
          </a:p>
          <a:p>
            <a:pPr algn="ctr">
              <a:lnSpc>
                <a:spcPts val="4900"/>
              </a:lnSpc>
            </a:pPr>
            <a:r>
              <a:rPr lang="en-US" sz="3100" dirty="0">
                <a:solidFill>
                  <a:srgbClr val="FFFFFF"/>
                </a:solidFill>
                <a:latin typeface="Canva Sans"/>
              </a:rPr>
              <a:t>/transactions/accounts/user/{</a:t>
            </a:r>
            <a:r>
              <a:rPr lang="en-US" sz="3100" dirty="0" err="1">
                <a:solidFill>
                  <a:srgbClr val="FFFFFF"/>
                </a:solidFill>
                <a:latin typeface="Canva Sans"/>
              </a:rPr>
              <a:t>uid</a:t>
            </a:r>
            <a:r>
              <a:rPr lang="en-US" sz="3100" dirty="0">
                <a:solidFill>
                  <a:srgbClr val="FFFFFF"/>
                </a:solidFill>
                <a:latin typeface="Canva Sans"/>
              </a:rPr>
              <a:t>} </a:t>
            </a:r>
          </a:p>
          <a:p>
            <a:pPr algn="ctr">
              <a:lnSpc>
                <a:spcPts val="4900"/>
              </a:lnSpc>
            </a:pPr>
            <a:r>
              <a:rPr lang="en-US" sz="3100" dirty="0">
                <a:solidFill>
                  <a:srgbClr val="FFFFFF"/>
                </a:solidFill>
                <a:latin typeface="Canva Sans"/>
              </a:rPr>
              <a:t>/user/{</a:t>
            </a:r>
            <a:r>
              <a:rPr lang="en-US" sz="3100" dirty="0" err="1">
                <a:solidFill>
                  <a:srgbClr val="FFFFFF"/>
                </a:solidFill>
                <a:latin typeface="Canva Sans"/>
              </a:rPr>
              <a:t>uid</a:t>
            </a:r>
            <a:r>
              <a:rPr lang="en-US" sz="3100" dirty="0">
                <a:solidFill>
                  <a:srgbClr val="FFFFFF"/>
                </a:solidFill>
                <a:latin typeface="Canva Sans"/>
              </a:rPr>
              <a:t>}/accounts </a:t>
            </a:r>
          </a:p>
          <a:p>
            <a:pPr algn="ctr">
              <a:lnSpc>
                <a:spcPts val="4900"/>
              </a:lnSpc>
            </a:pPr>
            <a:r>
              <a:rPr lang="en-US" sz="3100" dirty="0">
                <a:solidFill>
                  <a:srgbClr val="FFFFFF"/>
                </a:solidFill>
                <a:latin typeface="Canva Sans"/>
              </a:rPr>
              <a:t>/active/{</a:t>
            </a:r>
            <a:r>
              <a:rPr lang="en-US" sz="3100" dirty="0" err="1">
                <a:solidFill>
                  <a:srgbClr val="FFFFFF"/>
                </a:solidFill>
                <a:latin typeface="Canva Sans"/>
              </a:rPr>
              <a:t>userId</a:t>
            </a:r>
            <a:r>
              <a:rPr lang="en-US" sz="3100" dirty="0">
                <a:solidFill>
                  <a:srgbClr val="FFFFFF"/>
                </a:solidFill>
                <a:latin typeface="Canva Sans"/>
              </a:rPr>
              <a:t>}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endParaRPr lang="en-US" sz="3100" dirty="0">
              <a:solidFill>
                <a:srgbClr val="FFFFFF"/>
              </a:solidFill>
              <a:latin typeface="Canva San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19668-6873-5181-DA92-C63CFC069A4A}"/>
              </a:ext>
            </a:extLst>
          </p:cNvPr>
          <p:cNvSpPr/>
          <p:nvPr/>
        </p:nvSpPr>
        <p:spPr>
          <a:xfrm>
            <a:off x="7162800" y="1988206"/>
            <a:ext cx="1981200" cy="1131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POST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8B4F49-672C-2D3C-4A48-4CEA784B0CA9}"/>
              </a:ext>
            </a:extLst>
          </p:cNvPr>
          <p:cNvSpPr/>
          <p:nvPr/>
        </p:nvSpPr>
        <p:spPr>
          <a:xfrm>
            <a:off x="7162800" y="4387276"/>
            <a:ext cx="1981200" cy="1131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C67799-9803-01C8-AE93-BC705ADA9A95}"/>
              </a:ext>
            </a:extLst>
          </p:cNvPr>
          <p:cNvSpPr/>
          <p:nvPr/>
        </p:nvSpPr>
        <p:spPr>
          <a:xfrm>
            <a:off x="7162800" y="7444057"/>
            <a:ext cx="1981200" cy="1131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619075" y="2436830"/>
            <a:ext cx="5965605" cy="3969839"/>
          </a:xfrm>
          <a:custGeom>
            <a:avLst/>
            <a:gdLst/>
            <a:ahLst/>
            <a:cxnLst/>
            <a:rect l="l" t="t" r="r" b="b"/>
            <a:pathLst>
              <a:path w="5965605" h="3969839">
                <a:moveTo>
                  <a:pt x="0" y="0"/>
                </a:moveTo>
                <a:lnTo>
                  <a:pt x="5965605" y="0"/>
                </a:lnTo>
                <a:lnTo>
                  <a:pt x="5965605" y="3969838"/>
                </a:lnTo>
                <a:lnTo>
                  <a:pt x="0" y="39698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028700" y="169228"/>
            <a:ext cx="16230600" cy="2964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40"/>
              </a:lnSpc>
            </a:pPr>
            <a:r>
              <a:rPr lang="en-US" sz="8100" dirty="0">
                <a:solidFill>
                  <a:srgbClr val="FFFFFF"/>
                </a:solidFill>
                <a:latin typeface="Canva Sans Bold"/>
              </a:rPr>
              <a:t>API ENDPOINTS (cont.)</a:t>
            </a:r>
          </a:p>
          <a:p>
            <a:pPr algn="ctr">
              <a:lnSpc>
                <a:spcPts val="12520"/>
              </a:lnSpc>
            </a:pPr>
            <a:endParaRPr lang="en-US" sz="8100" dirty="0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145743" y="7045159"/>
            <a:ext cx="2912269" cy="695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FFFFFF"/>
                </a:solidFill>
                <a:latin typeface="Canva Sans Bold"/>
              </a:rPr>
              <a:t>Beneficiary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295061" y="1988206"/>
            <a:ext cx="4556560" cy="570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5"/>
              </a:lnSpc>
              <a:spcBef>
                <a:spcPct val="0"/>
              </a:spcBef>
            </a:pPr>
            <a:r>
              <a:rPr lang="en-US" sz="3100" dirty="0">
                <a:solidFill>
                  <a:srgbClr val="FFFFFF"/>
                </a:solidFill>
                <a:latin typeface="Canva Sans"/>
              </a:rPr>
              <a:t>/beneficiaries/{</a:t>
            </a:r>
            <a:r>
              <a:rPr lang="en-US" sz="3100" dirty="0" err="1">
                <a:solidFill>
                  <a:srgbClr val="FFFFFF"/>
                </a:solidFill>
                <a:latin typeface="Canva Sans"/>
              </a:rPr>
              <a:t>userId</a:t>
            </a:r>
            <a:r>
              <a:rPr lang="en-US" sz="3100" dirty="0">
                <a:solidFill>
                  <a:srgbClr val="FFFFFF"/>
                </a:solidFill>
                <a:latin typeface="Canva Sans"/>
              </a:rPr>
              <a:t>}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397549" y="6170447"/>
            <a:ext cx="4119086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100" dirty="0">
                <a:solidFill>
                  <a:srgbClr val="FFFFFF"/>
                </a:solidFill>
                <a:latin typeface="Canva Sans"/>
              </a:rPr>
              <a:t>/beneficiaries</a:t>
            </a:r>
          </a:p>
          <a:p>
            <a:pPr algn="ctr">
              <a:lnSpc>
                <a:spcPts val="4900"/>
              </a:lnSpc>
            </a:pPr>
            <a:r>
              <a:rPr lang="en-US" sz="3100" dirty="0">
                <a:solidFill>
                  <a:srgbClr val="FFFFFF"/>
                </a:solidFill>
                <a:latin typeface="Canva Sans"/>
              </a:rPr>
              <a:t>/beneficiaries/{</a:t>
            </a:r>
            <a:r>
              <a:rPr lang="en-US" sz="3100" dirty="0" err="1">
                <a:solidFill>
                  <a:srgbClr val="FFFFFF"/>
                </a:solidFill>
                <a:latin typeface="Canva Sans"/>
              </a:rPr>
              <a:t>uid</a:t>
            </a:r>
            <a:r>
              <a:rPr lang="en-US" sz="3100" dirty="0">
                <a:solidFill>
                  <a:srgbClr val="FFFFFF"/>
                </a:solidFill>
                <a:latin typeface="Canva Sans"/>
              </a:rPr>
              <a:t>}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endParaRPr lang="en-US" sz="3100" dirty="0">
              <a:solidFill>
                <a:srgbClr val="FFFFFF"/>
              </a:solidFill>
              <a:latin typeface="Canva San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1507011" y="8772525"/>
            <a:ext cx="4132659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100" dirty="0">
                <a:solidFill>
                  <a:srgbClr val="FFFFFF"/>
                </a:solidFill>
                <a:latin typeface="Canva Sans"/>
              </a:rPr>
              <a:t>/beneficiaries/{bid}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endParaRPr lang="en-US" sz="3100" dirty="0">
              <a:solidFill>
                <a:srgbClr val="FFFFFF"/>
              </a:solidFill>
              <a:latin typeface="Canva San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2C9D96-5E69-635C-7CED-0033ACF60262}"/>
              </a:ext>
            </a:extLst>
          </p:cNvPr>
          <p:cNvSpPr/>
          <p:nvPr/>
        </p:nvSpPr>
        <p:spPr>
          <a:xfrm>
            <a:off x="7613379" y="1988206"/>
            <a:ext cx="2652981" cy="11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POST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F4D5DD-4FA1-E03E-3F0F-78C0A6CDF944}"/>
              </a:ext>
            </a:extLst>
          </p:cNvPr>
          <p:cNvSpPr/>
          <p:nvPr/>
        </p:nvSpPr>
        <p:spPr>
          <a:xfrm>
            <a:off x="7613379" y="6208547"/>
            <a:ext cx="2652981" cy="11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5949CF-5342-E9EB-15CF-2626895E0D68}"/>
              </a:ext>
            </a:extLst>
          </p:cNvPr>
          <p:cNvSpPr/>
          <p:nvPr/>
        </p:nvSpPr>
        <p:spPr>
          <a:xfrm>
            <a:off x="7613379" y="8772525"/>
            <a:ext cx="2652981" cy="1145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DELETE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848244" y="2558702"/>
            <a:ext cx="5029317" cy="5029317"/>
          </a:xfrm>
          <a:custGeom>
            <a:avLst/>
            <a:gdLst/>
            <a:ahLst/>
            <a:cxnLst/>
            <a:rect l="l" t="t" r="r" b="b"/>
            <a:pathLst>
              <a:path w="5029317" h="5029317">
                <a:moveTo>
                  <a:pt x="0" y="0"/>
                </a:moveTo>
                <a:lnTo>
                  <a:pt x="5029316" y="0"/>
                </a:lnTo>
                <a:lnTo>
                  <a:pt x="5029316" y="5029317"/>
                </a:lnTo>
                <a:lnTo>
                  <a:pt x="0" y="50293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028700" y="169228"/>
            <a:ext cx="16230600" cy="2964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40"/>
              </a:lnSpc>
            </a:pPr>
            <a:r>
              <a:rPr lang="en-US" sz="8100" dirty="0">
                <a:solidFill>
                  <a:srgbClr val="FFFFFF"/>
                </a:solidFill>
                <a:latin typeface="Canva Sans Bold"/>
              </a:rPr>
              <a:t>API ENDPOINTS (cont.)</a:t>
            </a:r>
          </a:p>
          <a:p>
            <a:pPr algn="ctr">
              <a:lnSpc>
                <a:spcPts val="12520"/>
              </a:lnSpc>
            </a:pPr>
            <a:endParaRPr lang="en-US" sz="8100" dirty="0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853249" y="7929396"/>
            <a:ext cx="3019306" cy="695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FFFFFF"/>
                </a:solidFill>
                <a:latin typeface="Canva Sans Bold"/>
              </a:rPr>
              <a:t>Transaction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619315" y="1988206"/>
            <a:ext cx="5908052" cy="1158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5"/>
              </a:lnSpc>
            </a:pPr>
            <a:r>
              <a:rPr lang="en-US" sz="3100" dirty="0">
                <a:solidFill>
                  <a:srgbClr val="FFFFFF"/>
                </a:solidFill>
                <a:latin typeface="Canva Sans"/>
              </a:rPr>
              <a:t>/transactions/{</a:t>
            </a:r>
            <a:r>
              <a:rPr lang="en-US" sz="3100" dirty="0" err="1">
                <a:solidFill>
                  <a:srgbClr val="FFFFFF"/>
                </a:solidFill>
                <a:latin typeface="Canva Sans"/>
              </a:rPr>
              <a:t>fromId</a:t>
            </a:r>
            <a:r>
              <a:rPr lang="en-US" sz="3100" dirty="0">
                <a:solidFill>
                  <a:srgbClr val="FFFFFF"/>
                </a:solidFill>
                <a:latin typeface="Canva Sans"/>
              </a:rPr>
              <a:t>}/{</a:t>
            </a:r>
            <a:r>
              <a:rPr lang="en-US" sz="3100" dirty="0" err="1">
                <a:solidFill>
                  <a:srgbClr val="FFFFFF"/>
                </a:solidFill>
                <a:latin typeface="Canva Sans"/>
              </a:rPr>
              <a:t>toId</a:t>
            </a:r>
            <a:r>
              <a:rPr lang="en-US" sz="3100" dirty="0">
                <a:solidFill>
                  <a:srgbClr val="FFFFFF"/>
                </a:solidFill>
                <a:latin typeface="Canva Sans"/>
              </a:rPr>
              <a:t>}</a:t>
            </a:r>
          </a:p>
          <a:p>
            <a:pPr algn="ctr">
              <a:lnSpc>
                <a:spcPts val="4655"/>
              </a:lnSpc>
              <a:spcBef>
                <a:spcPct val="0"/>
              </a:spcBef>
            </a:pPr>
            <a:endParaRPr lang="en-US" sz="3100" dirty="0">
              <a:solidFill>
                <a:srgbClr val="FFFFFF"/>
              </a:solidFill>
              <a:latin typeface="Canva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804352" y="6170447"/>
            <a:ext cx="7864912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100" dirty="0">
                <a:solidFill>
                  <a:srgbClr val="FFFFFF"/>
                </a:solidFill>
                <a:latin typeface="Canva Sans"/>
              </a:rPr>
              <a:t>/transactions/{</a:t>
            </a:r>
            <a:r>
              <a:rPr lang="en-US" sz="3100" dirty="0" err="1">
                <a:solidFill>
                  <a:srgbClr val="FFFFFF"/>
                </a:solidFill>
                <a:latin typeface="Canva Sans"/>
              </a:rPr>
              <a:t>transactionId</a:t>
            </a:r>
            <a:r>
              <a:rPr lang="en-US" sz="3100" dirty="0">
                <a:solidFill>
                  <a:srgbClr val="FFFFFF"/>
                </a:solidFill>
                <a:latin typeface="Canva Sans"/>
              </a:rPr>
              <a:t>}</a:t>
            </a:r>
          </a:p>
          <a:p>
            <a:pPr algn="ctr">
              <a:lnSpc>
                <a:spcPts val="4900"/>
              </a:lnSpc>
            </a:pPr>
            <a:r>
              <a:rPr lang="en-US" sz="3100" dirty="0">
                <a:solidFill>
                  <a:srgbClr val="FFFFFF"/>
                </a:solidFill>
                <a:latin typeface="Canva Sans"/>
              </a:rPr>
              <a:t>/transactions/accounts/{</a:t>
            </a:r>
            <a:r>
              <a:rPr lang="en-US" sz="3100" dirty="0" err="1">
                <a:solidFill>
                  <a:srgbClr val="FFFFFF"/>
                </a:solidFill>
                <a:latin typeface="Canva Sans"/>
              </a:rPr>
              <a:t>accountNo</a:t>
            </a:r>
            <a:r>
              <a:rPr lang="en-US" sz="3100" dirty="0">
                <a:solidFill>
                  <a:srgbClr val="FFFFFF"/>
                </a:solidFill>
                <a:latin typeface="Canva Sans"/>
              </a:rPr>
              <a:t>}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100" dirty="0">
                <a:solidFill>
                  <a:srgbClr val="FFFFFF"/>
                </a:solidFill>
                <a:latin typeface="Canva Sans"/>
              </a:rPr>
              <a:t>/transactions/all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876581" y="8772525"/>
            <a:ext cx="3393519" cy="57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100" dirty="0">
                <a:solidFill>
                  <a:srgbClr val="FFFFFF"/>
                </a:solidFill>
                <a:latin typeface="Canva Sans"/>
              </a:rPr>
              <a:t>/{</a:t>
            </a:r>
            <a:r>
              <a:rPr lang="en-US" sz="3100" dirty="0" err="1">
                <a:solidFill>
                  <a:srgbClr val="FFFFFF"/>
                </a:solidFill>
                <a:latin typeface="Canva Sans"/>
              </a:rPr>
              <a:t>transactionId</a:t>
            </a:r>
            <a:r>
              <a:rPr lang="en-US" sz="3100" dirty="0">
                <a:solidFill>
                  <a:srgbClr val="FFFFFF"/>
                </a:solidFill>
                <a:latin typeface="Canva Sans"/>
              </a:rPr>
              <a:t>}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804352" y="3918258"/>
            <a:ext cx="7864912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100" dirty="0">
                <a:solidFill>
                  <a:srgbClr val="FFFFFF"/>
                </a:solidFill>
                <a:latin typeface="Canva Sans"/>
              </a:rPr>
              <a:t>/{</a:t>
            </a:r>
            <a:r>
              <a:rPr lang="en-US" sz="3100" dirty="0" err="1">
                <a:solidFill>
                  <a:srgbClr val="FFFFFF"/>
                </a:solidFill>
                <a:latin typeface="Canva Sans"/>
              </a:rPr>
              <a:t>transactionId</a:t>
            </a:r>
            <a:r>
              <a:rPr lang="en-US" sz="3100" dirty="0">
                <a:solidFill>
                  <a:srgbClr val="FFFFFF"/>
                </a:solidFill>
                <a:latin typeface="Canva Sans"/>
              </a:rPr>
              <a:t>}</a:t>
            </a:r>
          </a:p>
          <a:p>
            <a:pPr algn="ctr">
              <a:lnSpc>
                <a:spcPts val="4900"/>
              </a:lnSpc>
            </a:pPr>
            <a:r>
              <a:rPr lang="en-US" sz="3100" dirty="0">
                <a:solidFill>
                  <a:srgbClr val="FFFFFF"/>
                </a:solidFill>
                <a:latin typeface="Canva Sans"/>
              </a:rPr>
              <a:t>/transactions/accounts/{</a:t>
            </a:r>
            <a:r>
              <a:rPr lang="en-US" sz="3100" dirty="0" err="1">
                <a:solidFill>
                  <a:srgbClr val="FFFFFF"/>
                </a:solidFill>
                <a:latin typeface="Canva Sans"/>
              </a:rPr>
              <a:t>accountNo</a:t>
            </a:r>
            <a:r>
              <a:rPr lang="en-US" sz="3100" dirty="0">
                <a:solidFill>
                  <a:srgbClr val="FFFFFF"/>
                </a:solidFill>
                <a:latin typeface="Canva Sans"/>
              </a:rPr>
              <a:t>}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100" dirty="0">
                <a:solidFill>
                  <a:srgbClr val="FFFFFF"/>
                </a:solidFill>
                <a:latin typeface="Canva Sans"/>
              </a:rPr>
              <a:t>/transactions/all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112EDB-B9B4-079A-1389-59A4DBBFCF69}"/>
              </a:ext>
            </a:extLst>
          </p:cNvPr>
          <p:cNvSpPr/>
          <p:nvPr/>
        </p:nvSpPr>
        <p:spPr>
          <a:xfrm>
            <a:off x="7086600" y="2095500"/>
            <a:ext cx="2057400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POST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A738E9-5C76-F215-C20C-21B2BAA3E071}"/>
              </a:ext>
            </a:extLst>
          </p:cNvPr>
          <p:cNvSpPr/>
          <p:nvPr/>
        </p:nvSpPr>
        <p:spPr>
          <a:xfrm>
            <a:off x="7086600" y="4146207"/>
            <a:ext cx="2057400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E3DF1A-DDC1-8CD0-80A5-76149F2163F0}"/>
              </a:ext>
            </a:extLst>
          </p:cNvPr>
          <p:cNvSpPr/>
          <p:nvPr/>
        </p:nvSpPr>
        <p:spPr>
          <a:xfrm>
            <a:off x="7086600" y="6300588"/>
            <a:ext cx="2057400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E6253E-88B1-A727-1C27-E12A90D1D05A}"/>
              </a:ext>
            </a:extLst>
          </p:cNvPr>
          <p:cNvSpPr/>
          <p:nvPr/>
        </p:nvSpPr>
        <p:spPr>
          <a:xfrm>
            <a:off x="7086600" y="8454970"/>
            <a:ext cx="2057400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DELETE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169228"/>
            <a:ext cx="16230600" cy="2964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40"/>
              </a:lnSpc>
            </a:pPr>
            <a:r>
              <a:rPr lang="en-US" sz="8100">
                <a:solidFill>
                  <a:srgbClr val="FFFFFF"/>
                </a:solidFill>
                <a:latin typeface="Canva Sans Bold"/>
              </a:rPr>
              <a:t>CHALLENGES</a:t>
            </a:r>
          </a:p>
          <a:p>
            <a:pPr algn="ctr">
              <a:lnSpc>
                <a:spcPts val="12520"/>
              </a:lnSpc>
            </a:pPr>
            <a:endParaRPr lang="en-US" sz="8100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8520" y="2864419"/>
            <a:ext cx="17344656" cy="5594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4128" lvl="1" indent="-427064" algn="just">
              <a:lnSpc>
                <a:spcPts val="5538"/>
              </a:lnSpc>
              <a:buFont typeface="Arial"/>
              <a:buChar char="•"/>
            </a:pPr>
            <a:r>
              <a:rPr lang="en-US" sz="3956">
                <a:solidFill>
                  <a:srgbClr val="FFFFFF"/>
                </a:solidFill>
                <a:latin typeface="Canva Sans"/>
              </a:rPr>
              <a:t>Learning Curve</a:t>
            </a:r>
          </a:p>
          <a:p>
            <a:pPr marL="854128" lvl="1" indent="-427064" algn="just">
              <a:lnSpc>
                <a:spcPts val="5538"/>
              </a:lnSpc>
              <a:buFont typeface="Arial"/>
              <a:buChar char="•"/>
            </a:pPr>
            <a:r>
              <a:rPr lang="en-US" sz="3956">
                <a:solidFill>
                  <a:srgbClr val="FFFFFF"/>
                </a:solidFill>
                <a:latin typeface="Canva Sans"/>
              </a:rPr>
              <a:t>Integration Complexity</a:t>
            </a:r>
          </a:p>
          <a:p>
            <a:pPr marL="854128" lvl="1" indent="-427064" algn="just">
              <a:lnSpc>
                <a:spcPts val="5538"/>
              </a:lnSpc>
              <a:buFont typeface="Arial"/>
              <a:buChar char="•"/>
            </a:pPr>
            <a:r>
              <a:rPr lang="en-US" sz="3956">
                <a:solidFill>
                  <a:srgbClr val="FFFFFF"/>
                </a:solidFill>
                <a:latin typeface="Canva Sans"/>
              </a:rPr>
              <a:t>Debugging in case of failures</a:t>
            </a:r>
          </a:p>
          <a:p>
            <a:pPr marL="854128" lvl="1" indent="-427064" algn="just">
              <a:lnSpc>
                <a:spcPts val="5538"/>
              </a:lnSpc>
              <a:buFont typeface="Arial"/>
              <a:buChar char="•"/>
            </a:pPr>
            <a:r>
              <a:rPr lang="en-US" sz="3956">
                <a:solidFill>
                  <a:srgbClr val="FFFFFF"/>
                </a:solidFill>
                <a:latin typeface="Canva Sans"/>
              </a:rPr>
              <a:t>Testing and QA</a:t>
            </a:r>
          </a:p>
          <a:p>
            <a:pPr marL="854128" lvl="1" indent="-427064" algn="just">
              <a:lnSpc>
                <a:spcPts val="5538"/>
              </a:lnSpc>
              <a:buFont typeface="Arial"/>
              <a:buChar char="•"/>
            </a:pPr>
            <a:r>
              <a:rPr lang="en-US" sz="3956">
                <a:solidFill>
                  <a:srgbClr val="FFFFFF"/>
                </a:solidFill>
                <a:latin typeface="Canva Sans"/>
              </a:rPr>
              <a:t>Version Control</a:t>
            </a:r>
          </a:p>
          <a:p>
            <a:pPr marL="854128" lvl="1" indent="-427064" algn="just">
              <a:lnSpc>
                <a:spcPts val="5538"/>
              </a:lnSpc>
              <a:buFont typeface="Arial"/>
              <a:buChar char="•"/>
            </a:pPr>
            <a:r>
              <a:rPr lang="en-US" sz="3956">
                <a:solidFill>
                  <a:srgbClr val="FFFFFF"/>
                </a:solidFill>
                <a:latin typeface="Canva Sans"/>
              </a:rPr>
              <a:t>Error Handling</a:t>
            </a:r>
          </a:p>
          <a:p>
            <a:pPr marL="854128" lvl="1" indent="-427064" algn="just">
              <a:lnSpc>
                <a:spcPts val="5538"/>
              </a:lnSpc>
              <a:buFont typeface="Arial"/>
              <a:buChar char="•"/>
            </a:pPr>
            <a:r>
              <a:rPr lang="en-US" sz="3956">
                <a:solidFill>
                  <a:srgbClr val="FFFFFF"/>
                </a:solidFill>
                <a:latin typeface="Canva Sans"/>
              </a:rPr>
              <a:t>Continuous Learning</a:t>
            </a:r>
          </a:p>
          <a:p>
            <a:pPr marL="854128" lvl="1" indent="-427064" algn="just">
              <a:lnSpc>
                <a:spcPts val="5538"/>
              </a:lnSpc>
              <a:buFont typeface="Arial"/>
              <a:buChar char="•"/>
            </a:pPr>
            <a:r>
              <a:rPr lang="en-US" sz="3956">
                <a:solidFill>
                  <a:srgbClr val="FFFFFF"/>
                </a:solidFill>
                <a:latin typeface="Canva Sans"/>
              </a:rPr>
              <a:t>Time Management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69228"/>
            <a:ext cx="16230600" cy="2964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40"/>
              </a:lnSpc>
            </a:pPr>
            <a:r>
              <a:rPr lang="en-US" sz="8100" dirty="0">
                <a:solidFill>
                  <a:srgbClr val="FFFFFF"/>
                </a:solidFill>
                <a:latin typeface="Canva Sans Bold"/>
              </a:rPr>
              <a:t>FUTURE ENHANCEMENTS</a:t>
            </a:r>
          </a:p>
          <a:p>
            <a:pPr algn="ctr">
              <a:lnSpc>
                <a:spcPts val="12520"/>
              </a:lnSpc>
            </a:pPr>
            <a:endParaRPr lang="en-US" sz="8100" dirty="0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0D02B-E95F-42C6-B809-00BAC9409E5E}"/>
              </a:ext>
            </a:extLst>
          </p:cNvPr>
          <p:cNvSpPr txBox="1"/>
          <p:nvPr/>
        </p:nvSpPr>
        <p:spPr>
          <a:xfrm>
            <a:off x="1200150" y="2095500"/>
            <a:ext cx="15887700" cy="785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400" dirty="0">
                <a:solidFill>
                  <a:schemeClr val="bg1">
                    <a:lumMod val="95000"/>
                  </a:schemeClr>
                </a:solidFill>
              </a:rPr>
              <a:t>Enhanced Security Measures, such as Multi Factor Authentication for login and transactions.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400" dirty="0">
                <a:solidFill>
                  <a:schemeClr val="bg1">
                    <a:lumMod val="95000"/>
                  </a:schemeClr>
                </a:solidFill>
              </a:rPr>
              <a:t>Advanced Fraud Detection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400" dirty="0">
                <a:solidFill>
                  <a:schemeClr val="bg1">
                    <a:lumMod val="95000"/>
                  </a:schemeClr>
                </a:solidFill>
              </a:rPr>
              <a:t>Blockchain And Cryptocurrency Support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400" dirty="0">
                <a:solidFill>
                  <a:schemeClr val="bg1">
                    <a:lumMod val="95000"/>
                  </a:schemeClr>
                </a:solidFill>
              </a:rPr>
              <a:t>Personal Finance Management Tools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400" dirty="0">
                <a:solidFill>
                  <a:schemeClr val="bg1">
                    <a:lumMod val="95000"/>
                  </a:schemeClr>
                </a:solidFill>
              </a:rPr>
              <a:t>Mobile Wallet Integration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400" dirty="0">
                <a:solidFill>
                  <a:schemeClr val="bg1">
                    <a:lumMod val="95000"/>
                  </a:schemeClr>
                </a:solidFill>
              </a:rPr>
              <a:t>Enhanced Notifications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400" dirty="0">
                <a:solidFill>
                  <a:schemeClr val="bg1">
                    <a:lumMod val="95000"/>
                  </a:schemeClr>
                </a:solidFill>
              </a:rPr>
              <a:t>Automated Bill Payments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400" dirty="0">
                <a:solidFill>
                  <a:schemeClr val="bg1">
                    <a:lumMod val="95000"/>
                  </a:schemeClr>
                </a:solidFill>
              </a:rPr>
              <a:t>Savings And Investment Features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400" dirty="0">
                <a:solidFill>
                  <a:schemeClr val="bg1">
                    <a:lumMod val="95000"/>
                  </a:schemeClr>
                </a:solidFill>
              </a:rPr>
              <a:t>Continuous Testing And Quality Assurance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2700000">
            <a:off x="4226452" y="2785792"/>
            <a:ext cx="16909587" cy="6118196"/>
          </a:xfrm>
          <a:custGeom>
            <a:avLst/>
            <a:gdLst/>
            <a:ahLst/>
            <a:cxnLst/>
            <a:rect l="l" t="t" r="r" b="b"/>
            <a:pathLst>
              <a:path w="16909587" h="6118196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4890909" y="159703"/>
            <a:ext cx="8506183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000" dirty="0">
                <a:solidFill>
                  <a:srgbClr val="FFFFFF"/>
                </a:solidFill>
                <a:latin typeface="Canva Sans Bold"/>
              </a:rPr>
              <a:t>KEY FEATURES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22234" y="2329272"/>
            <a:ext cx="16225480" cy="8155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0" lvl="1" indent="-453385" algn="just">
              <a:lnSpc>
                <a:spcPts val="6299"/>
              </a:lnSpc>
              <a:buFont typeface="Arial"/>
              <a:buChar char="•"/>
            </a:pPr>
            <a:r>
              <a:rPr lang="en-US" sz="4199" dirty="0">
                <a:solidFill>
                  <a:srgbClr val="FFFFFF"/>
                </a:solidFill>
                <a:latin typeface="IBM Plex Sans Bold"/>
              </a:rPr>
              <a:t>User Registration And Login</a:t>
            </a:r>
          </a:p>
          <a:p>
            <a:pPr marL="1684004" lvl="2" indent="-561335" algn="just">
              <a:lnSpc>
                <a:spcPts val="5849"/>
              </a:lnSpc>
              <a:buFont typeface="Arial"/>
              <a:buChar char="•"/>
            </a:pPr>
            <a:r>
              <a:rPr lang="en-US" sz="3899" dirty="0">
                <a:solidFill>
                  <a:srgbClr val="FFFFFF"/>
                </a:solidFill>
                <a:latin typeface="IBM Plex Sans"/>
              </a:rPr>
              <a:t> Seamless registration process.</a:t>
            </a:r>
          </a:p>
          <a:p>
            <a:pPr marL="1684004" lvl="2" indent="-561335" algn="just">
              <a:lnSpc>
                <a:spcPts val="5849"/>
              </a:lnSpc>
              <a:buFont typeface="Arial"/>
              <a:buChar char="•"/>
            </a:pPr>
            <a:r>
              <a:rPr lang="en-US" sz="3899" dirty="0">
                <a:solidFill>
                  <a:srgbClr val="FFFFFF"/>
                </a:solidFill>
                <a:latin typeface="IBM Plex Sans"/>
              </a:rPr>
              <a:t> Robust authentication and authorization mechanisms.</a:t>
            </a:r>
          </a:p>
          <a:p>
            <a:pPr marL="1684004" lvl="2" indent="-561335" algn="just">
              <a:lnSpc>
                <a:spcPts val="5849"/>
              </a:lnSpc>
              <a:buFont typeface="Arial"/>
              <a:buChar char="•"/>
            </a:pPr>
            <a:r>
              <a:rPr lang="en-US" sz="3899" dirty="0">
                <a:solidFill>
                  <a:srgbClr val="FFFFFF"/>
                </a:solidFill>
                <a:latin typeface="IBM Plex Sans"/>
              </a:rPr>
              <a:t> User-friendly login interface.</a:t>
            </a:r>
          </a:p>
          <a:p>
            <a:pPr algn="just">
              <a:lnSpc>
                <a:spcPts val="5999"/>
              </a:lnSpc>
            </a:pPr>
            <a:endParaRPr lang="en-US" sz="3899" dirty="0">
              <a:solidFill>
                <a:srgbClr val="FFFFFF"/>
              </a:solidFill>
              <a:latin typeface="IBM Plex Sans"/>
            </a:endParaRPr>
          </a:p>
          <a:p>
            <a:pPr marL="906770" lvl="1" indent="-453385" algn="just">
              <a:lnSpc>
                <a:spcPts val="6299"/>
              </a:lnSpc>
              <a:buFont typeface="Arial"/>
              <a:buChar char="•"/>
            </a:pPr>
            <a:r>
              <a:rPr lang="en-US" sz="4199" dirty="0">
                <a:solidFill>
                  <a:srgbClr val="FFFFFF"/>
                </a:solidFill>
                <a:latin typeface="IBM Plex Sans Bold"/>
              </a:rPr>
              <a:t>Account Overview</a:t>
            </a:r>
          </a:p>
          <a:p>
            <a:pPr marL="1684004" lvl="2" indent="-561335" algn="just">
              <a:lnSpc>
                <a:spcPts val="5849"/>
              </a:lnSpc>
              <a:buFont typeface="Arial"/>
              <a:buChar char="•"/>
            </a:pPr>
            <a:r>
              <a:rPr lang="en-US" sz="3899" dirty="0">
                <a:solidFill>
                  <a:srgbClr val="FFFFFF"/>
                </a:solidFill>
                <a:latin typeface="IBM Plex Sans"/>
              </a:rPr>
              <a:t> Users can view their account details at a glance.</a:t>
            </a:r>
          </a:p>
          <a:p>
            <a:pPr marL="1684004" lvl="2" indent="-561335" algn="just">
              <a:lnSpc>
                <a:spcPts val="5849"/>
              </a:lnSpc>
              <a:buFont typeface="Arial"/>
              <a:buChar char="•"/>
            </a:pPr>
            <a:r>
              <a:rPr lang="en-US" sz="3899" dirty="0">
                <a:solidFill>
                  <a:srgbClr val="FFFFFF"/>
                </a:solidFill>
                <a:latin typeface="IBM Plex Sans"/>
              </a:rPr>
              <a:t> Check account balances, recent transactions, and more.</a:t>
            </a:r>
          </a:p>
          <a:p>
            <a:pPr marL="1684004" lvl="2" indent="-561335" algn="just">
              <a:lnSpc>
                <a:spcPts val="5849"/>
              </a:lnSpc>
              <a:buFont typeface="Arial"/>
              <a:buChar char="•"/>
            </a:pPr>
            <a:r>
              <a:rPr lang="en-US" sz="3899" dirty="0">
                <a:solidFill>
                  <a:srgbClr val="FFFFFF"/>
                </a:solidFill>
                <a:latin typeface="IBM Plex Sans"/>
              </a:rPr>
              <a:t> User-friendly dashboard.</a:t>
            </a:r>
          </a:p>
          <a:p>
            <a:pPr algn="just">
              <a:lnSpc>
                <a:spcPts val="5839"/>
              </a:lnSpc>
            </a:pPr>
            <a:endParaRPr lang="en-US" sz="3899" dirty="0">
              <a:solidFill>
                <a:srgbClr val="FFFFFF"/>
              </a:solidFill>
              <a:latin typeface="IBM Plex Sans"/>
            </a:endParaRPr>
          </a:p>
          <a:p>
            <a:pPr algn="just">
              <a:lnSpc>
                <a:spcPts val="5599"/>
              </a:lnSpc>
            </a:pPr>
            <a:endParaRPr lang="en-US" sz="3899" dirty="0">
              <a:solidFill>
                <a:srgbClr val="FFFFFF"/>
              </a:solidFill>
              <a:latin typeface="IBM Plex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2700000">
            <a:off x="4226452" y="2785792"/>
            <a:ext cx="16909587" cy="6118196"/>
          </a:xfrm>
          <a:custGeom>
            <a:avLst/>
            <a:gdLst/>
            <a:ahLst/>
            <a:cxnLst/>
            <a:rect l="l" t="t" r="r" b="b"/>
            <a:pathLst>
              <a:path w="16909587" h="6118196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874228" y="159703"/>
            <a:ext cx="12539544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000" dirty="0">
                <a:solidFill>
                  <a:srgbClr val="FFFFFF"/>
                </a:solidFill>
                <a:latin typeface="Canva Sans Bold"/>
              </a:rPr>
              <a:t>KEY FEATURES (cont.)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22234" y="2319747"/>
            <a:ext cx="16037066" cy="8261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 algn="just">
              <a:lnSpc>
                <a:spcPts val="6300"/>
              </a:lnSpc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IBM Plex Sans Bold"/>
              </a:rPr>
              <a:t>Fund Transfer</a:t>
            </a:r>
          </a:p>
          <a:p>
            <a:pPr marL="1684020" lvl="2" indent="-561340" algn="just">
              <a:lnSpc>
                <a:spcPts val="5850"/>
              </a:lnSpc>
              <a:buFont typeface="Arial"/>
              <a:buChar char="•"/>
            </a:pPr>
            <a:r>
              <a:rPr lang="en-US" sz="3900" dirty="0">
                <a:solidFill>
                  <a:srgbClr val="FFFFFF"/>
                </a:solidFill>
                <a:latin typeface="IBM Plex Sans"/>
              </a:rPr>
              <a:t> Enables users to transfer funds between accounts.</a:t>
            </a:r>
          </a:p>
          <a:p>
            <a:pPr marL="1684020" lvl="2" indent="-561340" algn="just">
              <a:lnSpc>
                <a:spcPts val="5850"/>
              </a:lnSpc>
              <a:buFont typeface="Arial"/>
              <a:buChar char="•"/>
            </a:pPr>
            <a:r>
              <a:rPr lang="en-US" sz="3900" dirty="0">
                <a:solidFill>
                  <a:srgbClr val="FFFFFF"/>
                </a:solidFill>
                <a:latin typeface="IBM Plex Sans"/>
              </a:rPr>
              <a:t> Secure and efficient transfer options.</a:t>
            </a:r>
          </a:p>
          <a:p>
            <a:pPr marL="1684020" lvl="2" indent="-561340" algn="just">
              <a:lnSpc>
                <a:spcPts val="5850"/>
              </a:lnSpc>
              <a:buFont typeface="Arial"/>
              <a:buChar char="•"/>
            </a:pPr>
            <a:r>
              <a:rPr lang="en-US" sz="3900" dirty="0">
                <a:solidFill>
                  <a:srgbClr val="FFFFFF"/>
                </a:solidFill>
                <a:latin typeface="IBM Plex Sans"/>
              </a:rPr>
              <a:t> Supports various transaction types.</a:t>
            </a:r>
          </a:p>
          <a:p>
            <a:pPr algn="just">
              <a:lnSpc>
                <a:spcPts val="6226"/>
              </a:lnSpc>
            </a:pPr>
            <a:endParaRPr lang="en-US" sz="3900" dirty="0">
              <a:solidFill>
                <a:srgbClr val="FFFFFF"/>
              </a:solidFill>
              <a:latin typeface="IBM Plex Sans"/>
            </a:endParaRPr>
          </a:p>
          <a:p>
            <a:pPr marL="906780" lvl="1" indent="-453390" algn="just">
              <a:lnSpc>
                <a:spcPts val="6300"/>
              </a:lnSpc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IBM Plex Sans Bold"/>
              </a:rPr>
              <a:t>Account Statement Generation</a:t>
            </a:r>
          </a:p>
          <a:p>
            <a:pPr marL="1684020" lvl="2" indent="-561340" algn="just">
              <a:lnSpc>
                <a:spcPts val="5850"/>
              </a:lnSpc>
              <a:buFont typeface="Arial"/>
              <a:buChar char="•"/>
            </a:pPr>
            <a:r>
              <a:rPr lang="en-US" sz="3900" dirty="0">
                <a:solidFill>
                  <a:srgbClr val="FFFFFF"/>
                </a:solidFill>
                <a:latin typeface="IBM Plex Sans"/>
              </a:rPr>
              <a:t> Generates detailed account statements.</a:t>
            </a:r>
          </a:p>
          <a:p>
            <a:pPr marL="1684020" lvl="2" indent="-561340" algn="just">
              <a:lnSpc>
                <a:spcPts val="5850"/>
              </a:lnSpc>
              <a:buFont typeface="Arial"/>
              <a:buChar char="•"/>
            </a:pPr>
            <a:r>
              <a:rPr lang="en-US" sz="3900" dirty="0">
                <a:solidFill>
                  <a:srgbClr val="FFFFFF"/>
                </a:solidFill>
                <a:latin typeface="IBM Plex Sans"/>
              </a:rPr>
              <a:t> Provides a comprehensive overview of transactions.</a:t>
            </a:r>
          </a:p>
          <a:p>
            <a:pPr marL="1684020" lvl="2" indent="-561340" algn="just">
              <a:lnSpc>
                <a:spcPts val="5850"/>
              </a:lnSpc>
              <a:buFont typeface="Arial"/>
              <a:buChar char="•"/>
            </a:pPr>
            <a:r>
              <a:rPr lang="en-US" sz="3900" dirty="0">
                <a:solidFill>
                  <a:srgbClr val="FFFFFF"/>
                </a:solidFill>
                <a:latin typeface="IBM Plex Sans"/>
              </a:rPr>
              <a:t> Easy access to historical data.</a:t>
            </a:r>
          </a:p>
          <a:p>
            <a:pPr algn="just">
              <a:lnSpc>
                <a:spcPts val="5772"/>
              </a:lnSpc>
            </a:pPr>
            <a:endParaRPr lang="en-US" sz="3900" dirty="0">
              <a:solidFill>
                <a:srgbClr val="FFFFFF"/>
              </a:solidFill>
              <a:latin typeface="IBM Plex Sans"/>
            </a:endParaRPr>
          </a:p>
          <a:p>
            <a:pPr algn="just">
              <a:lnSpc>
                <a:spcPts val="5534"/>
              </a:lnSpc>
            </a:pPr>
            <a:endParaRPr lang="en-US" sz="3900" dirty="0">
              <a:solidFill>
                <a:srgbClr val="FFFFFF"/>
              </a:solidFill>
              <a:latin typeface="IBM Plex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2700000">
            <a:off x="4226452" y="2785792"/>
            <a:ext cx="16909587" cy="6118196"/>
          </a:xfrm>
          <a:custGeom>
            <a:avLst/>
            <a:gdLst/>
            <a:ahLst/>
            <a:cxnLst/>
            <a:rect l="l" t="t" r="r" b="b"/>
            <a:pathLst>
              <a:path w="16909587" h="6118196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874228" y="159703"/>
            <a:ext cx="12539544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000" dirty="0">
                <a:solidFill>
                  <a:srgbClr val="FFFFFF"/>
                </a:solidFill>
                <a:latin typeface="Canva Sans Bold"/>
              </a:rPr>
              <a:t>KEY FEATURES (cont.)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22234" y="2319747"/>
            <a:ext cx="16037066" cy="9013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 algn="just">
              <a:lnSpc>
                <a:spcPts val="6300"/>
              </a:lnSpc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IBM Plex Sans Bold"/>
              </a:rPr>
              <a:t>Deposit And Withdrawal Functionalities</a:t>
            </a:r>
          </a:p>
          <a:p>
            <a:pPr marL="1684023" lvl="2" indent="-561341" algn="just">
              <a:lnSpc>
                <a:spcPts val="5850"/>
              </a:lnSpc>
              <a:buFont typeface="Arial"/>
              <a:buChar char="•"/>
            </a:pPr>
            <a:r>
              <a:rPr lang="en-US" sz="3900" dirty="0">
                <a:solidFill>
                  <a:srgbClr val="FFFFFF"/>
                </a:solidFill>
                <a:latin typeface="IBM Plex Sans"/>
              </a:rPr>
              <a:t> Users can deposit and withdraw funds easily.</a:t>
            </a:r>
          </a:p>
          <a:p>
            <a:pPr marL="1684023" lvl="2" indent="-561341" algn="just">
              <a:lnSpc>
                <a:spcPts val="5850"/>
              </a:lnSpc>
              <a:buFont typeface="Arial"/>
              <a:buChar char="•"/>
            </a:pPr>
            <a:r>
              <a:rPr lang="en-US" sz="3900" dirty="0">
                <a:solidFill>
                  <a:srgbClr val="FFFFFF"/>
                </a:solidFill>
                <a:latin typeface="IBM Plex Sans"/>
              </a:rPr>
              <a:t> Multiple payment options are supported.</a:t>
            </a:r>
          </a:p>
          <a:p>
            <a:pPr marL="1684023" lvl="2" indent="-561341" algn="just">
              <a:lnSpc>
                <a:spcPts val="5850"/>
              </a:lnSpc>
              <a:buFont typeface="Arial"/>
              <a:buChar char="•"/>
            </a:pPr>
            <a:r>
              <a:rPr lang="en-US" sz="3900" dirty="0">
                <a:solidFill>
                  <a:srgbClr val="FFFFFF"/>
                </a:solidFill>
                <a:latin typeface="IBM Plex Sans"/>
              </a:rPr>
              <a:t> Streamlined processes.</a:t>
            </a:r>
          </a:p>
          <a:p>
            <a:pPr algn="just">
              <a:lnSpc>
                <a:spcPts val="6300"/>
              </a:lnSpc>
            </a:pPr>
            <a:endParaRPr lang="en-US" sz="3900" dirty="0">
              <a:solidFill>
                <a:srgbClr val="FFFFFF"/>
              </a:solidFill>
              <a:latin typeface="IBM Plex Sans"/>
            </a:endParaRPr>
          </a:p>
          <a:p>
            <a:pPr marL="906780" lvl="1" indent="-453390" algn="just">
              <a:lnSpc>
                <a:spcPts val="6300"/>
              </a:lnSpc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IBM Plex Sans Bold"/>
              </a:rPr>
              <a:t>Transaction History Tracking</a:t>
            </a:r>
          </a:p>
          <a:p>
            <a:pPr marL="1684023" lvl="2" indent="-561341" algn="just">
              <a:lnSpc>
                <a:spcPts val="5850"/>
              </a:lnSpc>
              <a:buFont typeface="Arial"/>
              <a:buChar char="•"/>
            </a:pPr>
            <a:r>
              <a:rPr lang="en-US" sz="3900" dirty="0">
                <a:solidFill>
                  <a:srgbClr val="FFFFFF"/>
                </a:solidFill>
                <a:latin typeface="IBM Plex Sans"/>
              </a:rPr>
              <a:t> Keeps a record of all transactions.</a:t>
            </a:r>
          </a:p>
          <a:p>
            <a:pPr marL="1684023" lvl="2" indent="-561341" algn="just">
              <a:lnSpc>
                <a:spcPts val="5850"/>
              </a:lnSpc>
              <a:buFont typeface="Arial"/>
              <a:buChar char="•"/>
            </a:pPr>
            <a:r>
              <a:rPr lang="en-US" sz="3900" dirty="0">
                <a:solidFill>
                  <a:srgbClr val="FFFFFF"/>
                </a:solidFill>
                <a:latin typeface="IBM Plex Sans"/>
              </a:rPr>
              <a:t> It helps users track their financial activity.</a:t>
            </a:r>
          </a:p>
          <a:p>
            <a:pPr marL="1684023" lvl="2" indent="-561341" algn="just">
              <a:lnSpc>
                <a:spcPts val="5850"/>
              </a:lnSpc>
              <a:buFont typeface="Arial"/>
              <a:buChar char="•"/>
            </a:pPr>
            <a:r>
              <a:rPr lang="en-US" sz="3900" dirty="0">
                <a:solidFill>
                  <a:srgbClr val="FFFFFF"/>
                </a:solidFill>
                <a:latin typeface="IBM Plex Sans"/>
              </a:rPr>
              <a:t> Enhances transparency.</a:t>
            </a:r>
          </a:p>
          <a:p>
            <a:pPr algn="just">
              <a:lnSpc>
                <a:spcPts val="5850"/>
              </a:lnSpc>
            </a:pPr>
            <a:endParaRPr lang="en-US" sz="3900" dirty="0">
              <a:solidFill>
                <a:srgbClr val="FFFFFF"/>
              </a:solidFill>
              <a:latin typeface="IBM Plex Sans"/>
            </a:endParaRPr>
          </a:p>
          <a:p>
            <a:pPr algn="just">
              <a:lnSpc>
                <a:spcPts val="5772"/>
              </a:lnSpc>
            </a:pPr>
            <a:endParaRPr lang="en-US" sz="3900" dirty="0">
              <a:solidFill>
                <a:srgbClr val="FFFFFF"/>
              </a:solidFill>
              <a:latin typeface="IBM Plex Sans"/>
            </a:endParaRPr>
          </a:p>
          <a:p>
            <a:pPr algn="just">
              <a:lnSpc>
                <a:spcPts val="5534"/>
              </a:lnSpc>
            </a:pPr>
            <a:endParaRPr lang="en-US" sz="3900" dirty="0">
              <a:solidFill>
                <a:srgbClr val="FFFFFF"/>
              </a:solidFill>
              <a:latin typeface="IBM Plex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2700000">
            <a:off x="4226452" y="2785792"/>
            <a:ext cx="16909587" cy="6118196"/>
          </a:xfrm>
          <a:custGeom>
            <a:avLst/>
            <a:gdLst/>
            <a:ahLst/>
            <a:cxnLst/>
            <a:rect l="l" t="t" r="r" b="b"/>
            <a:pathLst>
              <a:path w="16909587" h="6118196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874228" y="159703"/>
            <a:ext cx="12539544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000" dirty="0">
                <a:solidFill>
                  <a:srgbClr val="FFFFFF"/>
                </a:solidFill>
                <a:latin typeface="Canva Sans Bold"/>
              </a:rPr>
              <a:t>KEY FEATURES (cont.)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22234" y="2319747"/>
            <a:ext cx="16037066" cy="5990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24890" lvl="1" indent="-571500" algn="just">
              <a:lnSpc>
                <a:spcPts val="630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FFFFFF"/>
                </a:solidFill>
                <a:latin typeface="IBM Plex Sans Bold"/>
              </a:rPr>
              <a:t>Admin Functionality</a:t>
            </a:r>
          </a:p>
          <a:p>
            <a:pPr marL="1684023" lvl="2" indent="-561341" algn="just">
              <a:lnSpc>
                <a:spcPts val="5850"/>
              </a:lnSpc>
              <a:buFont typeface="Arial"/>
              <a:buChar char="•"/>
            </a:pPr>
            <a:r>
              <a:rPr lang="en-US" sz="3900" dirty="0">
                <a:solidFill>
                  <a:srgbClr val="FFFFFF"/>
                </a:solidFill>
                <a:latin typeface="IBM Plex Sans"/>
              </a:rPr>
              <a:t> Admin Dashboard equipped with the functionality of Verifying Customer KYC, activating/deactivating User Account(s).</a:t>
            </a:r>
          </a:p>
          <a:p>
            <a:pPr marL="1684023" lvl="2" indent="-561341" algn="just">
              <a:lnSpc>
                <a:spcPts val="5850"/>
              </a:lnSpc>
              <a:buFont typeface="Arial"/>
              <a:buChar char="•"/>
            </a:pPr>
            <a:r>
              <a:rPr lang="en-US" sz="3900" dirty="0">
                <a:solidFill>
                  <a:srgbClr val="FFFFFF"/>
                </a:solidFill>
                <a:latin typeface="IBM Plex Sans"/>
              </a:rPr>
              <a:t>Withdraw or Deposit Money in the Account(s).</a:t>
            </a:r>
          </a:p>
          <a:p>
            <a:pPr marL="1122682" lvl="2" algn="just">
              <a:lnSpc>
                <a:spcPts val="5850"/>
              </a:lnSpc>
            </a:pPr>
            <a:endParaRPr lang="en-US" sz="3900" dirty="0">
              <a:solidFill>
                <a:srgbClr val="FFFFFF"/>
              </a:solidFill>
              <a:latin typeface="IBM Plex Sans"/>
            </a:endParaRPr>
          </a:p>
          <a:p>
            <a:pPr algn="just">
              <a:lnSpc>
                <a:spcPts val="5850"/>
              </a:lnSpc>
            </a:pPr>
            <a:endParaRPr lang="en-US" sz="3900" dirty="0">
              <a:solidFill>
                <a:srgbClr val="FFFFFF"/>
              </a:solidFill>
              <a:latin typeface="IBM Plex Sans"/>
            </a:endParaRPr>
          </a:p>
          <a:p>
            <a:pPr algn="just">
              <a:lnSpc>
                <a:spcPts val="5772"/>
              </a:lnSpc>
            </a:pPr>
            <a:endParaRPr lang="en-US" sz="3900" dirty="0">
              <a:solidFill>
                <a:srgbClr val="FFFFFF"/>
              </a:solidFill>
              <a:latin typeface="IBM Plex Sans"/>
            </a:endParaRPr>
          </a:p>
          <a:p>
            <a:pPr algn="just">
              <a:lnSpc>
                <a:spcPts val="5534"/>
              </a:lnSpc>
            </a:pPr>
            <a:endParaRPr lang="en-US" sz="3900" dirty="0">
              <a:solidFill>
                <a:srgbClr val="FFFFFF"/>
              </a:solidFill>
              <a:latin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700000">
            <a:off x="4226452" y="2785792"/>
            <a:ext cx="16909587" cy="6118196"/>
          </a:xfrm>
          <a:custGeom>
            <a:avLst/>
            <a:gdLst/>
            <a:ahLst/>
            <a:cxnLst/>
            <a:rect l="l" t="t" r="r" b="b"/>
            <a:pathLst>
              <a:path w="16909587" h="6118196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46850" y="2498768"/>
            <a:ext cx="1694178" cy="1694178"/>
          </a:xfrm>
          <a:custGeom>
            <a:avLst/>
            <a:gdLst/>
            <a:ahLst/>
            <a:cxnLst/>
            <a:rect l="l" t="t" r="r" b="b"/>
            <a:pathLst>
              <a:path w="1694178" h="1694178">
                <a:moveTo>
                  <a:pt x="0" y="0"/>
                </a:moveTo>
                <a:lnTo>
                  <a:pt x="1694178" y="0"/>
                </a:lnTo>
                <a:lnTo>
                  <a:pt x="1694178" y="1694178"/>
                </a:lnTo>
                <a:lnTo>
                  <a:pt x="0" y="16941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222234" y="2319747"/>
            <a:ext cx="16037066" cy="2955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300"/>
              </a:lnSpc>
            </a:pPr>
            <a:endParaRPr/>
          </a:p>
          <a:p>
            <a:pPr algn="just">
              <a:lnSpc>
                <a:spcPts val="5850"/>
              </a:lnSpc>
            </a:pPr>
            <a:endParaRPr/>
          </a:p>
          <a:p>
            <a:pPr algn="just">
              <a:lnSpc>
                <a:spcPts val="5772"/>
              </a:lnSpc>
            </a:pPr>
            <a:endParaRPr/>
          </a:p>
          <a:p>
            <a:pPr algn="just">
              <a:lnSpc>
                <a:spcPts val="5534"/>
              </a:lnSpc>
            </a:pPr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4218691" y="2443572"/>
            <a:ext cx="5685496" cy="1749375"/>
          </a:xfrm>
          <a:custGeom>
            <a:avLst/>
            <a:gdLst/>
            <a:ahLst/>
            <a:cxnLst/>
            <a:rect l="l" t="t" r="r" b="b"/>
            <a:pathLst>
              <a:path w="5685496" h="1749375">
                <a:moveTo>
                  <a:pt x="0" y="0"/>
                </a:moveTo>
                <a:lnTo>
                  <a:pt x="5685497" y="0"/>
                </a:lnTo>
                <a:lnTo>
                  <a:pt x="5685497" y="1749374"/>
                </a:lnTo>
                <a:lnTo>
                  <a:pt x="0" y="17493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629" r="-1629" b="-1585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851961" y="2443572"/>
            <a:ext cx="3166699" cy="2168955"/>
          </a:xfrm>
          <a:custGeom>
            <a:avLst/>
            <a:gdLst/>
            <a:ahLst/>
            <a:cxnLst/>
            <a:rect l="l" t="t" r="r" b="b"/>
            <a:pathLst>
              <a:path w="3166699" h="2168955">
                <a:moveTo>
                  <a:pt x="0" y="0"/>
                </a:moveTo>
                <a:lnTo>
                  <a:pt x="3166699" y="0"/>
                </a:lnTo>
                <a:lnTo>
                  <a:pt x="3166699" y="2168954"/>
                </a:lnTo>
                <a:lnTo>
                  <a:pt x="0" y="21689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5174" b="-517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746850" y="5844890"/>
            <a:ext cx="2628707" cy="3446825"/>
          </a:xfrm>
          <a:custGeom>
            <a:avLst/>
            <a:gdLst/>
            <a:ahLst/>
            <a:cxnLst/>
            <a:rect l="l" t="t" r="r" b="b"/>
            <a:pathLst>
              <a:path w="2628707" h="3446825">
                <a:moveTo>
                  <a:pt x="0" y="0"/>
                </a:moveTo>
                <a:lnTo>
                  <a:pt x="2628708" y="0"/>
                </a:lnTo>
                <a:lnTo>
                  <a:pt x="2628708" y="3446825"/>
                </a:lnTo>
                <a:lnTo>
                  <a:pt x="0" y="34468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4560766" y="6349063"/>
            <a:ext cx="6935272" cy="2438479"/>
          </a:xfrm>
          <a:custGeom>
            <a:avLst/>
            <a:gdLst/>
            <a:ahLst/>
            <a:cxnLst/>
            <a:rect l="l" t="t" r="r" b="b"/>
            <a:pathLst>
              <a:path w="6935272" h="2438479">
                <a:moveTo>
                  <a:pt x="0" y="0"/>
                </a:moveTo>
                <a:lnTo>
                  <a:pt x="6935271" y="0"/>
                </a:lnTo>
                <a:lnTo>
                  <a:pt x="6935271" y="2438479"/>
                </a:lnTo>
                <a:lnTo>
                  <a:pt x="0" y="24384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1487" b="-148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4971160" y="2464410"/>
            <a:ext cx="3047524" cy="2148117"/>
          </a:xfrm>
          <a:custGeom>
            <a:avLst/>
            <a:gdLst/>
            <a:ahLst/>
            <a:cxnLst/>
            <a:rect l="l" t="t" r="r" b="b"/>
            <a:pathLst>
              <a:path w="3047524" h="2148117">
                <a:moveTo>
                  <a:pt x="0" y="0"/>
                </a:moveTo>
                <a:lnTo>
                  <a:pt x="3047525" y="0"/>
                </a:lnTo>
                <a:lnTo>
                  <a:pt x="3047525" y="2148116"/>
                </a:lnTo>
                <a:lnTo>
                  <a:pt x="0" y="214811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26223" b="-1564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2681245" y="5590520"/>
            <a:ext cx="3955566" cy="3955566"/>
          </a:xfrm>
          <a:custGeom>
            <a:avLst/>
            <a:gdLst/>
            <a:ahLst/>
            <a:cxnLst/>
            <a:rect l="l" t="t" r="r" b="b"/>
            <a:pathLst>
              <a:path w="3955566" h="3955566">
                <a:moveTo>
                  <a:pt x="0" y="0"/>
                </a:moveTo>
                <a:lnTo>
                  <a:pt x="3955566" y="0"/>
                </a:lnTo>
                <a:lnTo>
                  <a:pt x="3955566" y="3955566"/>
                </a:lnTo>
                <a:lnTo>
                  <a:pt x="0" y="395556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3014543" y="159703"/>
            <a:ext cx="12258913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000" dirty="0">
                <a:solidFill>
                  <a:srgbClr val="FF5757"/>
                </a:solidFill>
                <a:latin typeface="Canva Sans Bold"/>
              </a:rPr>
              <a:t>TECHNOLOGY STACK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2700000">
            <a:off x="4226452" y="2785792"/>
            <a:ext cx="16909587" cy="6118196"/>
          </a:xfrm>
          <a:custGeom>
            <a:avLst/>
            <a:gdLst/>
            <a:ahLst/>
            <a:cxnLst/>
            <a:rect l="l" t="t" r="r" b="b"/>
            <a:pathLst>
              <a:path w="16909587" h="6118196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950898" y="159703"/>
            <a:ext cx="14386203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000" dirty="0">
                <a:solidFill>
                  <a:srgbClr val="FFFFFF"/>
                </a:solidFill>
                <a:latin typeface="Canva Sans Bold"/>
              </a:rPr>
              <a:t>GOALS AND OBJECTIVES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329272"/>
            <a:ext cx="16230600" cy="10914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4399" u="sng">
                <a:solidFill>
                  <a:srgbClr val="FFFFFF"/>
                </a:solidFill>
                <a:latin typeface="IBM Plex Sans Bold"/>
              </a:rPr>
              <a:t>GROWTH</a:t>
            </a:r>
          </a:p>
          <a:p>
            <a:pPr marL="906780" lvl="1" indent="-453390">
              <a:lnSpc>
                <a:spcPts val="630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IBM Plex Sans"/>
              </a:rPr>
              <a:t>Scalability:  Ensures that the system's architecture handles increased user load, ensuring that it remains responsive and reliable even as user numbers grow.</a:t>
            </a:r>
          </a:p>
          <a:p>
            <a:pPr>
              <a:lnSpc>
                <a:spcPts val="6300"/>
              </a:lnSpc>
            </a:pPr>
            <a:endParaRPr lang="en-US" sz="4200">
              <a:solidFill>
                <a:srgbClr val="FFFFFF"/>
              </a:solidFill>
              <a:latin typeface="IBM Plex Sans"/>
            </a:endParaRPr>
          </a:p>
          <a:p>
            <a:pPr marL="906780" lvl="1" indent="-453390">
              <a:lnSpc>
                <a:spcPts val="630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IBM Plex Sans"/>
              </a:rPr>
              <a:t>Feature Expansion: Continuously enhancing the system's functionalities based on user feedback and emerging market trends, offering new services that cater to evolving financial needs.</a:t>
            </a:r>
          </a:p>
          <a:p>
            <a:pPr algn="just">
              <a:lnSpc>
                <a:spcPts val="6300"/>
              </a:lnSpc>
            </a:pPr>
            <a:endParaRPr lang="en-US" sz="4200">
              <a:solidFill>
                <a:srgbClr val="FFFFFF"/>
              </a:solidFill>
              <a:latin typeface="IBM Plex Sans"/>
            </a:endParaRPr>
          </a:p>
          <a:p>
            <a:pPr algn="just">
              <a:lnSpc>
                <a:spcPts val="5850"/>
              </a:lnSpc>
            </a:pPr>
            <a:endParaRPr lang="en-US" sz="4200">
              <a:solidFill>
                <a:srgbClr val="FFFFFF"/>
              </a:solidFill>
              <a:latin typeface="IBM Plex Sans"/>
            </a:endParaRPr>
          </a:p>
          <a:p>
            <a:pPr algn="just">
              <a:lnSpc>
                <a:spcPts val="5850"/>
              </a:lnSpc>
            </a:pPr>
            <a:endParaRPr lang="en-US" sz="4200">
              <a:solidFill>
                <a:srgbClr val="FFFFFF"/>
              </a:solidFill>
              <a:latin typeface="IBM Plex Sans"/>
            </a:endParaRPr>
          </a:p>
          <a:p>
            <a:pPr algn="just">
              <a:lnSpc>
                <a:spcPts val="5772"/>
              </a:lnSpc>
            </a:pPr>
            <a:endParaRPr lang="en-US" sz="4200">
              <a:solidFill>
                <a:srgbClr val="FFFFFF"/>
              </a:solidFill>
              <a:latin typeface="IBM Plex Sans"/>
            </a:endParaRPr>
          </a:p>
          <a:p>
            <a:pPr algn="just">
              <a:lnSpc>
                <a:spcPts val="5534"/>
              </a:lnSpc>
            </a:pPr>
            <a:endParaRPr lang="en-US" sz="4200">
              <a:solidFill>
                <a:srgbClr val="FFFFFF"/>
              </a:solidFill>
              <a:latin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2700000">
            <a:off x="4226452" y="2785792"/>
            <a:ext cx="16909587" cy="6118196"/>
          </a:xfrm>
          <a:custGeom>
            <a:avLst/>
            <a:gdLst/>
            <a:ahLst/>
            <a:cxnLst/>
            <a:rect l="l" t="t" r="r" b="b"/>
            <a:pathLst>
              <a:path w="16909587" h="6118196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950898" y="159703"/>
            <a:ext cx="14386203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000" dirty="0">
                <a:solidFill>
                  <a:srgbClr val="FFFFFF"/>
                </a:solidFill>
                <a:latin typeface="Canva Sans Bold"/>
              </a:rPr>
              <a:t>GOALS AND OBJECTIVES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329272"/>
            <a:ext cx="16230600" cy="7743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4399" u="sng">
                <a:solidFill>
                  <a:srgbClr val="FFFFFF"/>
                </a:solidFill>
                <a:latin typeface="IBM Plex Sans Bold"/>
              </a:rPr>
              <a:t>CUSTOMER SATISFACTION</a:t>
            </a:r>
          </a:p>
          <a:p>
            <a:pPr algn="ctr">
              <a:lnSpc>
                <a:spcPts val="6599"/>
              </a:lnSpc>
            </a:pPr>
            <a:endParaRPr lang="en-US" sz="4399" u="sng">
              <a:solidFill>
                <a:srgbClr val="FFFFFF"/>
              </a:solidFill>
              <a:latin typeface="IBM Plex Sans Bold"/>
            </a:endParaRPr>
          </a:p>
          <a:p>
            <a:pPr marL="906780" lvl="1" indent="-453390">
              <a:lnSpc>
                <a:spcPts val="6300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IBM Plex Sans"/>
              </a:rPr>
              <a:t>Ensure a high level of customer satisfaction by prioritizing user experience and addressing their needs effectively</a:t>
            </a:r>
          </a:p>
          <a:p>
            <a:pPr>
              <a:lnSpc>
                <a:spcPts val="6300"/>
              </a:lnSpc>
            </a:pPr>
            <a:endParaRPr lang="en-US" sz="4200">
              <a:solidFill>
                <a:srgbClr val="FFFFFF"/>
              </a:solidFill>
              <a:latin typeface="IBM Plex Sans"/>
            </a:endParaRPr>
          </a:p>
          <a:p>
            <a:pPr algn="just">
              <a:lnSpc>
                <a:spcPts val="6300"/>
              </a:lnSpc>
            </a:pPr>
            <a:endParaRPr lang="en-US" sz="4200">
              <a:solidFill>
                <a:srgbClr val="FFFFFF"/>
              </a:solidFill>
              <a:latin typeface="IBM Plex Sans"/>
            </a:endParaRPr>
          </a:p>
          <a:p>
            <a:pPr algn="just">
              <a:lnSpc>
                <a:spcPts val="5850"/>
              </a:lnSpc>
            </a:pPr>
            <a:endParaRPr lang="en-US" sz="4200">
              <a:solidFill>
                <a:srgbClr val="FFFFFF"/>
              </a:solidFill>
              <a:latin typeface="IBM Plex Sans"/>
            </a:endParaRPr>
          </a:p>
          <a:p>
            <a:pPr algn="just">
              <a:lnSpc>
                <a:spcPts val="5850"/>
              </a:lnSpc>
            </a:pPr>
            <a:endParaRPr lang="en-US" sz="4200">
              <a:solidFill>
                <a:srgbClr val="FFFFFF"/>
              </a:solidFill>
              <a:latin typeface="IBM Plex Sans"/>
            </a:endParaRPr>
          </a:p>
          <a:p>
            <a:pPr algn="just">
              <a:lnSpc>
                <a:spcPts val="5772"/>
              </a:lnSpc>
            </a:pPr>
            <a:endParaRPr lang="en-US" sz="4200">
              <a:solidFill>
                <a:srgbClr val="FFFFFF"/>
              </a:solidFill>
              <a:latin typeface="IBM Plex Sans"/>
            </a:endParaRPr>
          </a:p>
          <a:p>
            <a:pPr algn="just">
              <a:lnSpc>
                <a:spcPts val="5534"/>
              </a:lnSpc>
            </a:pPr>
            <a:endParaRPr lang="en-US" sz="4200">
              <a:solidFill>
                <a:srgbClr val="FFFFFF"/>
              </a:solidFill>
              <a:latin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666</Words>
  <Application>Microsoft Office PowerPoint</Application>
  <PresentationFormat>Custom</PresentationFormat>
  <Paragraphs>162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IBM Plex Sans</vt:lpstr>
      <vt:lpstr>Canva Sans Bold</vt:lpstr>
      <vt:lpstr>Canva Sans</vt:lpstr>
      <vt:lpstr>Be Vietnam Ultra-Bold</vt:lpstr>
      <vt:lpstr>Calibri</vt:lpstr>
      <vt:lpstr>IBM Plex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</dc:title>
  <cp:lastModifiedBy>Administrator</cp:lastModifiedBy>
  <cp:revision>26</cp:revision>
  <dcterms:created xsi:type="dcterms:W3CDTF">2006-08-16T00:00:00Z</dcterms:created>
  <dcterms:modified xsi:type="dcterms:W3CDTF">2023-10-03T04:34:40Z</dcterms:modified>
  <dc:identifier>DAFwBLzv914</dc:identifier>
</cp:coreProperties>
</file>