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71" r:id="rId4"/>
    <p:sldId id="272" r:id="rId5"/>
    <p:sldId id="260" r:id="rId6"/>
    <p:sldId id="274" r:id="rId7"/>
    <p:sldId id="275" r:id="rId8"/>
    <p:sldId id="277" r:id="rId9"/>
    <p:sldId id="276" r:id="rId10"/>
    <p:sldId id="266" r:id="rId11"/>
    <p:sldId id="267" r:id="rId12"/>
    <p:sldId id="279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BA165-D850-4CC9-AAC6-AD04C030C5DD}" v="1" dt="2024-09-08T08:14:24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24310@gmail.com" userId="6fce533f5b78351c" providerId="LiveId" clId="{244BA165-D850-4CC9-AAC6-AD04C030C5DD}"/>
    <pc:docChg chg="undo custSel addSld delSld modSld sldOrd">
      <pc:chgData name="simran24310@gmail.com" userId="6fce533f5b78351c" providerId="LiveId" clId="{244BA165-D850-4CC9-AAC6-AD04C030C5DD}" dt="2024-09-08T08:24:17.357" v="939"/>
      <pc:docMkLst>
        <pc:docMk/>
      </pc:docMkLst>
      <pc:sldChg chg="addSp modSp mod">
        <pc:chgData name="simran24310@gmail.com" userId="6fce533f5b78351c" providerId="LiveId" clId="{244BA165-D850-4CC9-AAC6-AD04C030C5DD}" dt="2024-09-08T08:15:20.300" v="85" actId="113"/>
        <pc:sldMkLst>
          <pc:docMk/>
          <pc:sldMk cId="1473972240" sldId="256"/>
        </pc:sldMkLst>
        <pc:spChg chg="add mod">
          <ac:chgData name="simran24310@gmail.com" userId="6fce533f5b78351c" providerId="LiveId" clId="{244BA165-D850-4CC9-AAC6-AD04C030C5DD}" dt="2024-09-08T08:15:20.300" v="85" actId="113"/>
          <ac:spMkLst>
            <pc:docMk/>
            <pc:sldMk cId="1473972240" sldId="256"/>
            <ac:spMk id="4" creationId="{7ACF7278-BE8C-039A-2A0E-406241E575B3}"/>
          </ac:spMkLst>
        </pc:spChg>
      </pc:sldChg>
      <pc:sldChg chg="addSp modSp mod">
        <pc:chgData name="simran24310@gmail.com" userId="6fce533f5b78351c" providerId="LiveId" clId="{244BA165-D850-4CC9-AAC6-AD04C030C5DD}" dt="2024-09-08T08:15:46.193" v="88" actId="1076"/>
        <pc:sldMkLst>
          <pc:docMk/>
          <pc:sldMk cId="1447638988" sldId="278"/>
        </pc:sldMkLst>
        <pc:spChg chg="add mod">
          <ac:chgData name="simran24310@gmail.com" userId="6fce533f5b78351c" providerId="LiveId" clId="{244BA165-D850-4CC9-AAC6-AD04C030C5DD}" dt="2024-09-08T08:15:46.193" v="88" actId="1076"/>
          <ac:spMkLst>
            <pc:docMk/>
            <pc:sldMk cId="1447638988" sldId="278"/>
            <ac:spMk id="4" creationId="{85FFDFC2-53ED-D581-3630-8028794F7F13}"/>
          </ac:spMkLst>
        </pc:spChg>
      </pc:sldChg>
      <pc:sldChg chg="delSp modSp new add del mod ord">
        <pc:chgData name="simran24310@gmail.com" userId="6fce533f5b78351c" providerId="LiveId" clId="{244BA165-D850-4CC9-AAC6-AD04C030C5DD}" dt="2024-09-08T08:24:17.357" v="939"/>
        <pc:sldMkLst>
          <pc:docMk/>
          <pc:sldMk cId="2409715155" sldId="279"/>
        </pc:sldMkLst>
        <pc:spChg chg="mod">
          <ac:chgData name="simran24310@gmail.com" userId="6fce533f5b78351c" providerId="LiveId" clId="{244BA165-D850-4CC9-AAC6-AD04C030C5DD}" dt="2024-09-08T08:16:22.705" v="102" actId="20577"/>
          <ac:spMkLst>
            <pc:docMk/>
            <pc:sldMk cId="2409715155" sldId="279"/>
            <ac:spMk id="2" creationId="{79D27763-D2D6-2056-9E9B-88948046E56E}"/>
          </ac:spMkLst>
        </pc:spChg>
        <pc:spChg chg="mod">
          <ac:chgData name="simran24310@gmail.com" userId="6fce533f5b78351c" providerId="LiveId" clId="{244BA165-D850-4CC9-AAC6-AD04C030C5DD}" dt="2024-09-08T08:24:04.414" v="937" actId="20577"/>
          <ac:spMkLst>
            <pc:docMk/>
            <pc:sldMk cId="2409715155" sldId="279"/>
            <ac:spMk id="3" creationId="{E434D17F-B3A3-62EA-EE30-35041F317A76}"/>
          </ac:spMkLst>
        </pc:spChg>
        <pc:spChg chg="del mod">
          <ac:chgData name="simran24310@gmail.com" userId="6fce533f5b78351c" providerId="LiveId" clId="{244BA165-D850-4CC9-AAC6-AD04C030C5DD}" dt="2024-09-08T08:18:09.274" v="242" actId="478"/>
          <ac:spMkLst>
            <pc:docMk/>
            <pc:sldMk cId="2409715155" sldId="279"/>
            <ac:spMk id="4" creationId="{548DD59C-8457-3E77-B5B2-7A5547A60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4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5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4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9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6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8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CDB9D62-975B-4E64-AC59-C2C5D648A17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4683C41-9209-4E84-A18A-6F88428EA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12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3A64-358B-58C6-8DA2-379F9DE91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75304"/>
            <a:ext cx="9966960" cy="1199536"/>
          </a:xfrm>
        </p:spPr>
        <p:txBody>
          <a:bodyPr>
            <a:normAutofit/>
          </a:bodyPr>
          <a:lstStyle/>
          <a:p>
            <a:r>
              <a:rPr lang="en-US" dirty="0"/>
              <a:t>Capstone 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EA3C-4FE1-454F-69AF-3FB80F68E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123" y="1838632"/>
            <a:ext cx="11415251" cy="4630994"/>
          </a:xfrm>
        </p:spPr>
        <p:txBody>
          <a:bodyPr>
            <a:normAutofit/>
          </a:bodyPr>
          <a:lstStyle/>
          <a:p>
            <a:r>
              <a:rPr lang="en-US" sz="4400" dirty="0"/>
              <a:t>Unlocking Insights: A Comprehensive Analysis of ECommerce Sales of local store 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7278-BE8C-039A-2A0E-406241E575B3}"/>
              </a:ext>
            </a:extLst>
          </p:cNvPr>
          <p:cNvSpPr txBox="1"/>
          <p:nvPr/>
        </p:nvSpPr>
        <p:spPr>
          <a:xfrm>
            <a:off x="3264310" y="4355690"/>
            <a:ext cx="558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SUBMITTED BY : SIMRAN </a:t>
            </a:r>
          </a:p>
          <a:p>
            <a:r>
              <a:rPr lang="en-US" b="1" dirty="0">
                <a:solidFill>
                  <a:schemeClr val="bg1"/>
                </a:solidFill>
              </a:rPr>
              <a:t>COURSE: PGA 43 DATA SCIENCE AND ANALYSIS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7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0C8-6D34-96A0-5250-C8FC769E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AA5DF-FF12-EEA1-CE16-40898BD0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235973"/>
            <a:ext cx="11651226" cy="6361471"/>
          </a:xfrm>
        </p:spPr>
      </p:pic>
    </p:spTree>
    <p:extLst>
      <p:ext uri="{BB962C8B-B14F-4D97-AF65-F5344CB8AC3E}">
        <p14:creationId xmlns:p14="http://schemas.microsoft.com/office/powerpoint/2010/main" val="257710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0374-859A-F739-A93F-E16BAFE1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2244E-7891-4292-3744-3AAEC49EA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245806"/>
            <a:ext cx="11533239" cy="6365459"/>
          </a:xfrm>
        </p:spPr>
      </p:pic>
    </p:spTree>
    <p:extLst>
      <p:ext uri="{BB962C8B-B14F-4D97-AF65-F5344CB8AC3E}">
        <p14:creationId xmlns:p14="http://schemas.microsoft.com/office/powerpoint/2010/main" val="92814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7763-D2D6-2056-9E9B-88948046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D17F-B3A3-62EA-EE30-35041F317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129" y="1651819"/>
            <a:ext cx="11602065" cy="4876800"/>
          </a:xfrm>
        </p:spPr>
        <p:txBody>
          <a:bodyPr/>
          <a:lstStyle/>
          <a:p>
            <a:r>
              <a:rPr lang="en-US" dirty="0"/>
              <a:t>ECOMMERCE SALES ANALYSIS OVER THE YEAR : </a:t>
            </a:r>
          </a:p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Month have shown the highest sales  over the year and least in 5</a:t>
            </a:r>
            <a:r>
              <a:rPr lang="en-US" baseline="30000" dirty="0"/>
              <a:t>th</a:t>
            </a:r>
            <a:r>
              <a:rPr lang="en-US" dirty="0"/>
              <a:t> month of the year .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Quarter have highest sales and 2</a:t>
            </a:r>
            <a:r>
              <a:rPr lang="en-US" baseline="30000" dirty="0"/>
              <a:t>nd</a:t>
            </a:r>
            <a:r>
              <a:rPr lang="en-US" dirty="0"/>
              <a:t> quarter have the least sales number .</a:t>
            </a:r>
          </a:p>
          <a:p>
            <a:r>
              <a:rPr lang="en-US" dirty="0"/>
              <a:t>Books and Toys have the highest sales  over the year and least in home and kitchen.</a:t>
            </a:r>
          </a:p>
          <a:p>
            <a:r>
              <a:rPr lang="en-US" dirty="0"/>
              <a:t>Books ,sports and toys have the highest number of turnover over the year and home and kitchen have the least .</a:t>
            </a:r>
          </a:p>
          <a:p>
            <a:r>
              <a:rPr lang="en-US" dirty="0"/>
              <a:t>Sports category have shown the highest growth in the sales through out the year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1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0B1B-E3E2-61B9-C6FB-2F8AC0C2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5535561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Special Thank you to the faculty of Imarticus Learning :</a:t>
            </a:r>
            <a:br>
              <a:rPr lang="en-US" sz="2400" dirty="0"/>
            </a:br>
            <a:r>
              <a:rPr lang="en-US" sz="2400" dirty="0"/>
              <a:t> Vikash Atray Sir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FDFC2-53ED-D581-3630-8028794F7F13}"/>
              </a:ext>
            </a:extLst>
          </p:cNvPr>
          <p:cNvSpPr txBox="1"/>
          <p:nvPr/>
        </p:nvSpPr>
        <p:spPr>
          <a:xfrm>
            <a:off x="3032760" y="46617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SUBMITTED BY : SIMRAN </a:t>
            </a:r>
          </a:p>
          <a:p>
            <a:r>
              <a:rPr lang="en-US" b="1" dirty="0">
                <a:solidFill>
                  <a:schemeClr val="tx2"/>
                </a:solidFill>
              </a:rPr>
              <a:t>COURSE: PGA 43 DATA SCIENCE AND ANALYSIS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3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17-67D7-F061-5368-2D8D796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analysis is structured around the following objectives: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6966-F959-C431-6849-64213B73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6" y="2349910"/>
            <a:ext cx="10602916" cy="3746090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/>
              <a:t>Understanding Sales Trends:</a:t>
            </a:r>
            <a:r>
              <a:rPr lang="en-US" sz="2400" dirty="0"/>
              <a:t> Identifying seasonal patterns and emerging trends in sales volumes and product categories</a:t>
            </a:r>
            <a:r>
              <a:rPr lang="en-US" sz="3600" dirty="0"/>
              <a:t>.</a:t>
            </a:r>
          </a:p>
          <a:p>
            <a:r>
              <a:rPr lang="en-US" sz="2400" b="1" dirty="0"/>
              <a:t>Sales growth over the year :</a:t>
            </a:r>
            <a:r>
              <a:rPr lang="en-US" sz="2400" dirty="0"/>
              <a:t> Identifying the change in sales in category over the year .</a:t>
            </a:r>
          </a:p>
          <a:p>
            <a:endParaRPr lang="en-US" sz="2400" b="1" dirty="0"/>
          </a:p>
          <a:p>
            <a:r>
              <a:rPr lang="en-US" sz="2400" b="1" dirty="0"/>
              <a:t>Total Sales and Revenue </a:t>
            </a:r>
            <a:r>
              <a:rPr lang="en-US" sz="2400" dirty="0"/>
              <a:t>: Identifying the contribution of each category in Total Sales and Revenues of the year 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Each Category Performance </a:t>
            </a:r>
            <a:r>
              <a:rPr lang="en-US" sz="2400" dirty="0"/>
              <a:t>: How each category had perform over the year and at the different Quarter with the Reviews.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Sales and Reviews Pattern </a:t>
            </a:r>
            <a:r>
              <a:rPr lang="en-US" sz="2400" dirty="0"/>
              <a:t>: Where we look after for the correlation between the Sales of the Category  and Review .</a:t>
            </a:r>
            <a:br>
              <a:rPr lang="en-US" sz="2400" dirty="0"/>
            </a:br>
            <a:r>
              <a:rPr lang="en-US" sz="2400" dirty="0"/>
              <a:t>.</a:t>
            </a:r>
            <a:br>
              <a:rPr lang="en-US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74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2866-8968-2323-DA18-C140B00B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609600"/>
            <a:ext cx="10467914" cy="1356360"/>
          </a:xfrm>
        </p:spPr>
        <p:txBody>
          <a:bodyPr/>
          <a:lstStyle/>
          <a:p>
            <a:r>
              <a:rPr lang="en-US" dirty="0"/>
              <a:t>Tools to be used in the Analysis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0BDD-D084-288D-D289-415DAD84C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58" y="1740310"/>
            <a:ext cx="10467913" cy="435569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Data source :  Kaggle 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dirty="0"/>
              <a:t>MYSQL workbench :</a:t>
            </a:r>
          </a:p>
          <a:p>
            <a:pPr marL="45720" indent="0">
              <a:buNone/>
            </a:pPr>
            <a:r>
              <a:rPr lang="en-IN" dirty="0"/>
              <a:t>Import Data , Clean, Make it easy to understand , Transform  And Join table .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dirty="0"/>
              <a:t>Power Bi :</a:t>
            </a:r>
          </a:p>
          <a:p>
            <a:pPr marL="45720" indent="0">
              <a:buNone/>
            </a:pPr>
            <a:r>
              <a:rPr lang="en-IN" dirty="0"/>
              <a:t>Connect our data from MYSQL to Power bi , Import data , transform ,Make new columns , Use of Dax function  ( New Measure / New column ) creation , Different visualization , Dash Board presentation . 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70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399F-846C-3E70-D97C-D49F3C65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85" y="523506"/>
            <a:ext cx="9875520" cy="1356360"/>
          </a:xfrm>
        </p:spPr>
        <p:txBody>
          <a:bodyPr/>
          <a:lstStyle/>
          <a:p>
            <a:r>
              <a:rPr lang="en-US" dirty="0"/>
              <a:t>MYSQL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CDFD9F-87CF-1F25-2F17-A3E568104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4131945"/>
            <a:ext cx="5159187" cy="159271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10856B-0FF2-23F9-B5BD-E5ADA2F1B310}"/>
              </a:ext>
            </a:extLst>
          </p:cNvPr>
          <p:cNvSpPr txBox="1"/>
          <p:nvPr/>
        </p:nvSpPr>
        <p:spPr>
          <a:xfrm>
            <a:off x="393290" y="1879866"/>
            <a:ext cx="5781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new Database of the name Capstone</a:t>
            </a:r>
          </a:p>
          <a:p>
            <a:endParaRPr lang="en-US" dirty="0"/>
          </a:p>
          <a:p>
            <a:r>
              <a:rPr lang="en-US" dirty="0"/>
              <a:t>Importing our tables :</a:t>
            </a:r>
          </a:p>
          <a:p>
            <a:r>
              <a:rPr lang="en-US" dirty="0"/>
              <a:t>Ecommerce sales table (where data for the product and sales of 1</a:t>
            </a:r>
            <a:r>
              <a:rPr lang="en-US" baseline="30000" dirty="0"/>
              <a:t>st</a:t>
            </a:r>
            <a:r>
              <a:rPr lang="en-US" dirty="0"/>
              <a:t> 6 months are given ).</a:t>
            </a:r>
          </a:p>
          <a:p>
            <a:r>
              <a:rPr lang="en-US" dirty="0"/>
              <a:t>Last_6_month (where sales for last 6 month data is given ).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4089E-946F-C2F8-35B2-0F51CA724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7" y="1328585"/>
            <a:ext cx="5467932" cy="47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19AC28-FE68-0047-F9AC-F7DA24E60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412509"/>
            <a:ext cx="7447828" cy="613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6396A-0859-E6EA-B2C3-ABA7C3469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65" y="2673928"/>
            <a:ext cx="2088061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7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EB-50AE-9747-C7FE-56792D18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285135"/>
            <a:ext cx="10595733" cy="1680825"/>
          </a:xfrm>
        </p:spPr>
        <p:txBody>
          <a:bodyPr>
            <a:normAutofit/>
          </a:bodyPr>
          <a:lstStyle/>
          <a:p>
            <a:r>
              <a:rPr lang="en-US" sz="2800" dirty="0"/>
              <a:t>After Importing our data is divide into 2 different tables we merge the Table and form a new table name Data .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38C4E-2B98-F7FA-61B4-346E5CEFB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" y="1729301"/>
            <a:ext cx="10510684" cy="47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751E-A6F9-AB68-3E8F-63136BFB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5" y="231059"/>
            <a:ext cx="5747571" cy="1538747"/>
          </a:xfrm>
        </p:spPr>
        <p:txBody>
          <a:bodyPr>
            <a:normAutofit/>
          </a:bodyPr>
          <a:lstStyle/>
          <a:p>
            <a:r>
              <a:rPr lang="en-US" sz="2000" dirty="0"/>
              <a:t> made some new columns using the already existing columns  using the data table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4507D-7851-8499-9219-78D85699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17" y="1769806"/>
            <a:ext cx="5022015" cy="47796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B97AC-23FE-E25A-9EB0-36175FA9A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5" y="1769806"/>
            <a:ext cx="5747571" cy="4857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9B565-2879-D129-DDDF-3D03D3DFB039}"/>
              </a:ext>
            </a:extLst>
          </p:cNvPr>
          <p:cNvSpPr txBox="1"/>
          <p:nvPr/>
        </p:nvSpPr>
        <p:spPr>
          <a:xfrm>
            <a:off x="6725265" y="688258"/>
            <a:ext cx="469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Checked for missing values , category counts .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6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8556-9805-2363-3C3E-CB5F188E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521109"/>
            <a:ext cx="4827640" cy="92423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POWER BI 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0FB6F-CC0B-7921-0537-A8A1ED8872A5}"/>
              </a:ext>
            </a:extLst>
          </p:cNvPr>
          <p:cNvSpPr txBox="1"/>
          <p:nvPr/>
        </p:nvSpPr>
        <p:spPr>
          <a:xfrm>
            <a:off x="865239" y="1602658"/>
            <a:ext cx="43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from </a:t>
            </a:r>
            <a:r>
              <a:rPr lang="en-US" dirty="0" err="1"/>
              <a:t>Mysql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9B5D5-3579-FB1F-7051-37072EDE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5" y="3948935"/>
            <a:ext cx="3748778" cy="23879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40D87-8344-8875-7BC5-10FEEC270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51" y="341168"/>
            <a:ext cx="6653726" cy="39358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0338EC-5DF1-720E-B6D3-819561E10D63}"/>
              </a:ext>
            </a:extLst>
          </p:cNvPr>
          <p:cNvSpPr txBox="1"/>
          <p:nvPr/>
        </p:nvSpPr>
        <p:spPr>
          <a:xfrm>
            <a:off x="5574890" y="4680155"/>
            <a:ext cx="49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19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3F1B-6373-E846-CBA5-04445E0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4" y="609600"/>
            <a:ext cx="9419302" cy="103238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After transforming data  made new measures , new Dax function and new columns and interactive Dashboards.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73F68-F17C-0AB0-AE99-A1975F35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055" y="1253366"/>
            <a:ext cx="1502867" cy="4351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776081-C05E-16B2-AD3D-0C81753D9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90" y="3537153"/>
            <a:ext cx="1502867" cy="2141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8274BB-C00A-5913-E26D-761B1A1CC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4" y="2424275"/>
            <a:ext cx="6866906" cy="40872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EF644F-3256-DCC7-DE55-557A0CCFC2AB}"/>
              </a:ext>
            </a:extLst>
          </p:cNvPr>
          <p:cNvSpPr txBox="1"/>
          <p:nvPr/>
        </p:nvSpPr>
        <p:spPr>
          <a:xfrm>
            <a:off x="884903" y="1848465"/>
            <a:ext cx="533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Relationship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70669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564</TotalTime>
  <Words>454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Corbel</vt:lpstr>
      <vt:lpstr>Basis</vt:lpstr>
      <vt:lpstr>Capstone project </vt:lpstr>
      <vt:lpstr>Our analysis is structured around the following objectives:</vt:lpstr>
      <vt:lpstr>Tools to be used in the Analysis :</vt:lpstr>
      <vt:lpstr>MYSQL </vt:lpstr>
      <vt:lpstr>PowerPoint Presentation</vt:lpstr>
      <vt:lpstr>After Importing our data is divide into 2 different tables we merge the Table and form a new table name Data . </vt:lpstr>
      <vt:lpstr> made some new columns using the already existing columns  using the data table </vt:lpstr>
      <vt:lpstr>POWER BI </vt:lpstr>
      <vt:lpstr>After transforming data  made new measures , new Dax function and new columns and interactive Dashboards.</vt:lpstr>
      <vt:lpstr>PowerPoint Presentation</vt:lpstr>
      <vt:lpstr>PowerPoint Presentation</vt:lpstr>
      <vt:lpstr>FINAL REPORT </vt:lpstr>
      <vt:lpstr>Thank you   Special Thank you to the faculty of Imarticus Learning :  Vikash Atray Sir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SINGH</dc:creator>
  <cp:lastModifiedBy>simran24310@gmail.com</cp:lastModifiedBy>
  <cp:revision>3</cp:revision>
  <dcterms:created xsi:type="dcterms:W3CDTF">2024-08-12T20:01:36Z</dcterms:created>
  <dcterms:modified xsi:type="dcterms:W3CDTF">2024-09-08T08:24:21Z</dcterms:modified>
</cp:coreProperties>
</file>