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57" r:id="rId3"/>
    <p:sldId id="295" r:id="rId4"/>
    <p:sldId id="297" r:id="rId5"/>
    <p:sldId id="304" r:id="rId6"/>
    <p:sldId id="300" r:id="rId7"/>
    <p:sldId id="301" r:id="rId8"/>
    <p:sldId id="305" r:id="rId9"/>
    <p:sldId id="302" r:id="rId10"/>
    <p:sldId id="303" r:id="rId11"/>
    <p:sldId id="298" r:id="rId12"/>
    <p:sldId id="281" r:id="rId13"/>
    <p:sldId id="270" r:id="rId14"/>
  </p:sldIdLst>
  <p:sldSz cx="9144000" cy="5143500" type="screen16x9"/>
  <p:notesSz cx="6858000" cy="9144000"/>
  <p:embeddedFontLst>
    <p:embeddedFont>
      <p:font typeface="Barlow Light" panose="00000400000000000000" pitchFamily="2" charset="0"/>
      <p:regular r:id="rId16"/>
      <p:bold r:id="rId17"/>
      <p:italic r:id="rId18"/>
      <p:boldItalic r:id="rId19"/>
    </p:embeddedFont>
    <p:embeddedFont>
      <p:font typeface="Bebas Neue" panose="020B0606020202050201" pitchFamily="34" charset="0"/>
      <p:regular r:id="rId20"/>
    </p:embeddedFont>
    <p:embeddedFont>
      <p:font typeface="Calibri" panose="020F0502020204030204" pitchFamily="3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97B1"/>
    <a:srgbClr val="82E4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C5275-DAFC-4D1D-BB08-226AE4820BEA}">
  <a:tblStyle styleId="{26EC5275-DAFC-4D1D-BB08-226AE4820BE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29FD1-D880-4DB6-BB14-3170E5B727E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660"/>
  </p:normalViewPr>
  <p:slideViewPr>
    <p:cSldViewPr snapToGrid="0">
      <p:cViewPr>
        <p:scale>
          <a:sx n="100" d="100"/>
          <a:sy n="100" d="100"/>
        </p:scale>
        <p:origin x="43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49352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120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12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53620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7637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76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994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26700" y="620225"/>
            <a:ext cx="7433400" cy="7233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5" name="Google Shape;15;p3"/>
          <p:cNvSpPr txBox="1">
            <a:spLocks noGrp="1"/>
          </p:cNvSpPr>
          <p:nvPr>
            <p:ph type="subTitle" idx="1"/>
          </p:nvPr>
        </p:nvSpPr>
        <p:spPr>
          <a:xfrm>
            <a:off x="626700" y="1419727"/>
            <a:ext cx="7433400" cy="4002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800"/>
              </a:spcBef>
              <a:spcAft>
                <a:spcPts val="0"/>
              </a:spcAft>
              <a:buClr>
                <a:schemeClr val="dk2"/>
              </a:buClr>
              <a:buSzPts val="3000"/>
              <a:buNone/>
              <a:defRPr sz="3000"/>
            </a:lvl2pPr>
            <a:lvl3pPr lvl="2" rtl="0">
              <a:spcBef>
                <a:spcPts val="800"/>
              </a:spcBef>
              <a:spcAft>
                <a:spcPts val="0"/>
              </a:spcAft>
              <a:buClr>
                <a:schemeClr val="dk2"/>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7" name="Google Shape;2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6"/>
          <p:cNvSpPr txBox="1">
            <a:spLocks noGrp="1"/>
          </p:cNvSpPr>
          <p:nvPr>
            <p:ph type="body" idx="1"/>
          </p:nvPr>
        </p:nvSpPr>
        <p:spPr>
          <a:xfrm>
            <a:off x="855275"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4" name="Google Shape;34;p6"/>
          <p:cNvSpPr txBox="1">
            <a:spLocks noGrp="1"/>
          </p:cNvSpPr>
          <p:nvPr>
            <p:ph type="body" idx="2"/>
          </p:nvPr>
        </p:nvSpPr>
        <p:spPr>
          <a:xfrm>
            <a:off x="4815599"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47" name="Google Shape;47;p8"/>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cs229.stanford.edu/proj2019aut/data/assignment_308832_raw/266129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ctrTitle"/>
          </p:nvPr>
        </p:nvSpPr>
        <p:spPr>
          <a:xfrm>
            <a:off x="626700" y="620225"/>
            <a:ext cx="5693400" cy="195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CAR price prediction</a:t>
            </a:r>
            <a:endParaRPr dirty="0"/>
          </a:p>
        </p:txBody>
      </p:sp>
      <p:grpSp>
        <p:nvGrpSpPr>
          <p:cNvPr id="67" name="Google Shape;67;p11"/>
          <p:cNvGrpSpPr/>
          <p:nvPr/>
        </p:nvGrpSpPr>
        <p:grpSpPr>
          <a:xfrm>
            <a:off x="6846746" y="2381693"/>
            <a:ext cx="1861940" cy="2449887"/>
            <a:chOff x="6730350" y="2315900"/>
            <a:chExt cx="257700" cy="420100"/>
          </a:xfrm>
        </p:grpSpPr>
        <p:sp>
          <p:nvSpPr>
            <p:cNvPr id="68" name="Google Shape;68;p1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1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1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1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72" name="Google Shape;72;p1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9" name="TextBox 8">
            <a:extLst>
              <a:ext uri="{FF2B5EF4-FFF2-40B4-BE49-F238E27FC236}">
                <a16:creationId xmlns:a16="http://schemas.microsoft.com/office/drawing/2014/main" id="{A410DD40-37EC-45BB-94E8-04DA9DADFD3A}"/>
              </a:ext>
            </a:extLst>
          </p:cNvPr>
          <p:cNvSpPr txBox="1"/>
          <p:nvPr/>
        </p:nvSpPr>
        <p:spPr>
          <a:xfrm flipH="1">
            <a:off x="626700" y="2578625"/>
            <a:ext cx="6220046" cy="707886"/>
          </a:xfrm>
          <a:prstGeom prst="rect">
            <a:avLst/>
          </a:prstGeom>
          <a:noFill/>
        </p:spPr>
        <p:txBody>
          <a:bodyPr wrap="square" rtlCol="0">
            <a:spAutoFit/>
          </a:bodyPr>
          <a:lstStyle/>
          <a:p>
            <a:r>
              <a:rPr lang="en-US" sz="1400" dirty="0"/>
              <a:t>                                                           </a:t>
            </a:r>
            <a:r>
              <a:rPr lang="en-US" sz="2000" dirty="0">
                <a:solidFill>
                  <a:schemeClr val="tx1">
                    <a:lumMod val="75000"/>
                  </a:schemeClr>
                </a:solidFill>
                <a:latin typeface="Verdana "/>
              </a:rPr>
              <a:t>-Bhavneet Kaur (50122009)</a:t>
            </a:r>
          </a:p>
          <a:p>
            <a:r>
              <a:rPr lang="en-US" sz="2000" dirty="0">
                <a:solidFill>
                  <a:schemeClr val="tx1">
                    <a:lumMod val="75000"/>
                  </a:schemeClr>
                </a:solidFill>
                <a:latin typeface="Verdana "/>
              </a:rPr>
              <a:t>                                            -</a:t>
            </a:r>
            <a:r>
              <a:rPr lang="en-US" sz="2000" dirty="0" err="1">
                <a:solidFill>
                  <a:schemeClr val="tx1">
                    <a:lumMod val="75000"/>
                  </a:schemeClr>
                </a:solidFill>
                <a:latin typeface="Verdana "/>
              </a:rPr>
              <a:t>Simran</a:t>
            </a:r>
            <a:r>
              <a:rPr lang="en-US" sz="2000" dirty="0">
                <a:solidFill>
                  <a:schemeClr val="tx1">
                    <a:lumMod val="75000"/>
                  </a:schemeClr>
                </a:solidFill>
                <a:latin typeface="Verdana "/>
              </a:rPr>
              <a:t> (50122030)</a:t>
            </a:r>
            <a:endParaRPr lang="en-IN" dirty="0">
              <a:solidFill>
                <a:schemeClr val="tx1">
                  <a:lumMod val="75000"/>
                </a:schemeClr>
              </a:solidFill>
              <a:latin typeface="Verdana "/>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351;p29">
            <a:extLst>
              <a:ext uri="{FF2B5EF4-FFF2-40B4-BE49-F238E27FC236}">
                <a16:creationId xmlns:a16="http://schemas.microsoft.com/office/drawing/2014/main" id="{F79AF0E4-9FDA-4412-A732-8A8DDCC77F80}"/>
              </a:ext>
            </a:extLst>
          </p:cNvPr>
          <p:cNvSpPr/>
          <p:nvPr/>
        </p:nvSpPr>
        <p:spPr>
          <a:xfrm rot="3248591">
            <a:off x="4348451" y="-2864269"/>
            <a:ext cx="357529" cy="10663159"/>
          </a:xfrm>
          <a:prstGeom prst="rect">
            <a:avLst/>
          </a:prstGeo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1;p29">
            <a:extLst>
              <a:ext uri="{FF2B5EF4-FFF2-40B4-BE49-F238E27FC236}">
                <a16:creationId xmlns:a16="http://schemas.microsoft.com/office/drawing/2014/main" id="{0D9D364B-2C95-4928-9669-DE2DA6FA8832}"/>
              </a:ext>
            </a:extLst>
          </p:cNvPr>
          <p:cNvSpPr/>
          <p:nvPr/>
        </p:nvSpPr>
        <p:spPr>
          <a:xfrm rot="3248591">
            <a:off x="4074099" y="-3360307"/>
            <a:ext cx="357529" cy="10663159"/>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1;p29">
            <a:extLst>
              <a:ext uri="{FF2B5EF4-FFF2-40B4-BE49-F238E27FC236}">
                <a16:creationId xmlns:a16="http://schemas.microsoft.com/office/drawing/2014/main" id="{A66DE395-C9AE-4847-A6E8-E961A0300CFA}"/>
              </a:ext>
            </a:extLst>
          </p:cNvPr>
          <p:cNvSpPr/>
          <p:nvPr/>
        </p:nvSpPr>
        <p:spPr>
          <a:xfrm rot="3248591">
            <a:off x="5167732" y="-2601998"/>
            <a:ext cx="357529" cy="10663159"/>
          </a:xfrm>
          <a:prstGeom prst="rect">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lide Number Placeholder 3">
            <a:extLst>
              <a:ext uri="{FF2B5EF4-FFF2-40B4-BE49-F238E27FC236}">
                <a16:creationId xmlns:a16="http://schemas.microsoft.com/office/drawing/2014/main" id="{E9E41CF7-DD23-4377-860A-E3C26BE781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9" name="Title 8">
            <a:extLst>
              <a:ext uri="{FF2B5EF4-FFF2-40B4-BE49-F238E27FC236}">
                <a16:creationId xmlns:a16="http://schemas.microsoft.com/office/drawing/2014/main" id="{E4E1D400-C9F7-46B9-AD2C-DE53CB12EE56}"/>
              </a:ext>
            </a:extLst>
          </p:cNvPr>
          <p:cNvSpPr>
            <a:spLocks noGrp="1"/>
          </p:cNvSpPr>
          <p:nvPr>
            <p:ph type="title"/>
          </p:nvPr>
        </p:nvSpPr>
        <p:spPr/>
        <p:txBody>
          <a:bodyPr/>
          <a:lstStyle/>
          <a:p>
            <a:r>
              <a:rPr lang="en-US" dirty="0"/>
              <a:t>Snapshot of code</a:t>
            </a:r>
            <a:endParaRPr lang="en-IN" dirty="0"/>
          </a:p>
        </p:txBody>
      </p:sp>
      <p:pic>
        <p:nvPicPr>
          <p:cNvPr id="11" name="Picture 10">
            <a:extLst>
              <a:ext uri="{FF2B5EF4-FFF2-40B4-BE49-F238E27FC236}">
                <a16:creationId xmlns:a16="http://schemas.microsoft.com/office/drawing/2014/main" id="{1BE07E56-EFA4-4CD6-B71F-C97110B7D72A}"/>
              </a:ext>
            </a:extLst>
          </p:cNvPr>
          <p:cNvPicPr>
            <a:picLocks noChangeAspect="1"/>
          </p:cNvPicPr>
          <p:nvPr/>
        </p:nvPicPr>
        <p:blipFill rotWithShape="1">
          <a:blip r:embed="rId2"/>
          <a:srcRect l="11156" t="7190" r="11006" b="5102"/>
          <a:stretch/>
        </p:blipFill>
        <p:spPr>
          <a:xfrm>
            <a:off x="190914" y="1283075"/>
            <a:ext cx="4030212" cy="3390575"/>
          </a:xfrm>
          <a:prstGeom prst="rect">
            <a:avLst/>
          </a:prstGeom>
        </p:spPr>
      </p:pic>
      <p:pic>
        <p:nvPicPr>
          <p:cNvPr id="13" name="Picture 12">
            <a:extLst>
              <a:ext uri="{FF2B5EF4-FFF2-40B4-BE49-F238E27FC236}">
                <a16:creationId xmlns:a16="http://schemas.microsoft.com/office/drawing/2014/main" id="{A9B4A042-4F4D-4A11-9137-207157D7D8DF}"/>
              </a:ext>
            </a:extLst>
          </p:cNvPr>
          <p:cNvPicPr>
            <a:picLocks noChangeAspect="1"/>
          </p:cNvPicPr>
          <p:nvPr/>
        </p:nvPicPr>
        <p:blipFill rotWithShape="1">
          <a:blip r:embed="rId3"/>
          <a:srcRect l="10931" t="8001" r="11326" b="5395"/>
          <a:stretch/>
        </p:blipFill>
        <p:spPr>
          <a:xfrm>
            <a:off x="4495479" y="1283076"/>
            <a:ext cx="4457605" cy="3390575"/>
          </a:xfrm>
          <a:prstGeom prst="rect">
            <a:avLst/>
          </a:prstGeom>
        </p:spPr>
      </p:pic>
    </p:spTree>
    <p:extLst>
      <p:ext uri="{BB962C8B-B14F-4D97-AF65-F5344CB8AC3E}">
        <p14:creationId xmlns:p14="http://schemas.microsoft.com/office/powerpoint/2010/main" val="47532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524C82-F6EA-4F2F-AAF8-7228CA596425}"/>
              </a:ext>
            </a:extLst>
          </p:cNvPr>
          <p:cNvSpPr>
            <a:spLocks noGrp="1"/>
          </p:cNvSpPr>
          <p:nvPr>
            <p:ph type="title"/>
          </p:nvPr>
        </p:nvSpPr>
        <p:spPr>
          <a:xfrm>
            <a:off x="851850" y="676511"/>
            <a:ext cx="7440300" cy="396300"/>
          </a:xfrm>
        </p:spPr>
        <p:txBody>
          <a:bodyPr/>
          <a:lstStyle/>
          <a:p>
            <a:r>
              <a:rPr lang="en-US" dirty="0"/>
              <a:t>Graph of accuracy of model</a:t>
            </a:r>
            <a:endParaRPr lang="en-IN" dirty="0"/>
          </a:p>
        </p:txBody>
      </p:sp>
      <p:sp>
        <p:nvSpPr>
          <p:cNvPr id="5" name="Slide Number Placeholder 4">
            <a:extLst>
              <a:ext uri="{FF2B5EF4-FFF2-40B4-BE49-F238E27FC236}">
                <a16:creationId xmlns:a16="http://schemas.microsoft.com/office/drawing/2014/main" id="{23DEB3CD-4477-4598-8934-BC56DF3996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10" name="Google Shape;131;p17">
            <a:extLst>
              <a:ext uri="{FF2B5EF4-FFF2-40B4-BE49-F238E27FC236}">
                <a16:creationId xmlns:a16="http://schemas.microsoft.com/office/drawing/2014/main" id="{9080F48C-DB2C-4AA9-B327-568AE17E475D}"/>
              </a:ext>
            </a:extLst>
          </p:cNvPr>
          <p:cNvGrpSpPr/>
          <p:nvPr/>
        </p:nvGrpSpPr>
        <p:grpSpPr>
          <a:xfrm rot="1056951">
            <a:off x="517231" y="3547625"/>
            <a:ext cx="998267" cy="998380"/>
            <a:chOff x="570875" y="4322250"/>
            <a:chExt cx="443300" cy="443325"/>
          </a:xfrm>
        </p:grpSpPr>
        <p:sp>
          <p:nvSpPr>
            <p:cNvPr id="11" name="Google Shape;132;p17">
              <a:extLst>
                <a:ext uri="{FF2B5EF4-FFF2-40B4-BE49-F238E27FC236}">
                  <a16:creationId xmlns:a16="http://schemas.microsoft.com/office/drawing/2014/main" id="{B045A04B-EF8A-47EA-99A7-74ED9FA361F1}"/>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p17">
              <a:extLst>
                <a:ext uri="{FF2B5EF4-FFF2-40B4-BE49-F238E27FC236}">
                  <a16:creationId xmlns:a16="http://schemas.microsoft.com/office/drawing/2014/main" id="{6F1266BE-859E-4CA7-8DC0-C8D393B7D382}"/>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p17">
              <a:extLst>
                <a:ext uri="{FF2B5EF4-FFF2-40B4-BE49-F238E27FC236}">
                  <a16:creationId xmlns:a16="http://schemas.microsoft.com/office/drawing/2014/main" id="{1E16C74D-449C-4EA6-93A0-3DE13674E08A}"/>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5;p17">
              <a:extLst>
                <a:ext uri="{FF2B5EF4-FFF2-40B4-BE49-F238E27FC236}">
                  <a16:creationId xmlns:a16="http://schemas.microsoft.com/office/drawing/2014/main" id="{FB8AB06A-0C2B-4643-B8E0-2B9297266DF3}"/>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36;p17">
            <a:extLst>
              <a:ext uri="{FF2B5EF4-FFF2-40B4-BE49-F238E27FC236}">
                <a16:creationId xmlns:a16="http://schemas.microsoft.com/office/drawing/2014/main" id="{E37F8A22-A8E0-402F-979A-35A7F9520A68}"/>
              </a:ext>
            </a:extLst>
          </p:cNvPr>
          <p:cNvSpPr/>
          <p:nvPr/>
        </p:nvSpPr>
        <p:spPr>
          <a:xfrm rot="2466558">
            <a:off x="965023" y="2848671"/>
            <a:ext cx="490022" cy="4678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8D80DF11-CFEA-49FE-A823-4449B5CE4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503" y="1524511"/>
            <a:ext cx="4551843" cy="331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6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8" name="TextBox 7">
            <a:extLst>
              <a:ext uri="{FF2B5EF4-FFF2-40B4-BE49-F238E27FC236}">
                <a16:creationId xmlns:a16="http://schemas.microsoft.com/office/drawing/2014/main" id="{FAD5DD82-8A38-4E68-ABF3-8CB9538BA2BB}"/>
              </a:ext>
            </a:extLst>
          </p:cNvPr>
          <p:cNvSpPr txBox="1"/>
          <p:nvPr/>
        </p:nvSpPr>
        <p:spPr>
          <a:xfrm>
            <a:off x="440872" y="401339"/>
            <a:ext cx="8262256" cy="3600986"/>
          </a:xfrm>
          <a:prstGeom prst="rect">
            <a:avLst/>
          </a:prstGeom>
          <a:noFill/>
        </p:spPr>
        <p:txBody>
          <a:bodyPr wrap="square">
            <a:spAutoFit/>
          </a:bodyPr>
          <a:lstStyle/>
          <a:p>
            <a:pPr marL="0" lvl="0" indent="0" algn="l" rtl="0">
              <a:spcBef>
                <a:spcPts val="0"/>
              </a:spcBef>
              <a:spcAft>
                <a:spcPts val="0"/>
              </a:spcAft>
              <a:buNone/>
            </a:pPr>
            <a:r>
              <a:rPr lang="en" sz="3600" dirty="0">
                <a:solidFill>
                  <a:schemeClr val="accent2">
                    <a:lumMod val="50000"/>
                  </a:schemeClr>
                </a:solidFill>
                <a:latin typeface="Bebas Neue"/>
                <a:ea typeface="Bebas Neue"/>
                <a:cs typeface="Bebas Neue"/>
                <a:sym typeface="Bebas Neue"/>
              </a:rPr>
              <a:t>References</a:t>
            </a:r>
          </a:p>
          <a:p>
            <a:pPr marL="285750" lvl="0" indent="-285750" algn="l" rtl="0">
              <a:spcBef>
                <a:spcPts val="0"/>
              </a:spcBef>
              <a:spcAft>
                <a:spcPts val="0"/>
              </a:spcAft>
              <a:buFont typeface="Arial" panose="020B0604020202020204" pitchFamily="34" charset="0"/>
              <a:buChar char="•"/>
            </a:pPr>
            <a:r>
              <a:rPr lang="en-US" sz="2400" dirty="0">
                <a:solidFill>
                  <a:schemeClr val="accent6">
                    <a:lumMod val="50000"/>
                  </a:schemeClr>
                </a:solidFill>
                <a:sym typeface="Bebas Neue"/>
                <a:hlinkClick r:id="rId3">
                  <a:extLst>
                    <a:ext uri="{A12FA001-AC4F-418D-AE19-62706E023703}">
                      <ahyp:hlinkClr xmlns:ahyp="http://schemas.microsoft.com/office/drawing/2018/hyperlinkcolor" val="tx"/>
                    </a:ext>
                  </a:extLst>
                </a:hlinkClick>
              </a:rPr>
              <a:t>https://towardsdatascience.com/</a:t>
            </a:r>
            <a:endParaRPr lang="en-US" sz="2400" dirty="0">
              <a:solidFill>
                <a:schemeClr val="accent6">
                  <a:lumMod val="50000"/>
                </a:schemeClr>
              </a:solidFill>
              <a:sym typeface="Bebas Neue"/>
            </a:endParaRPr>
          </a:p>
          <a:p>
            <a:pPr marL="285750" lvl="0" indent="-285750" algn="l" rtl="0">
              <a:spcBef>
                <a:spcPts val="0"/>
              </a:spcBef>
              <a:spcAft>
                <a:spcPts val="0"/>
              </a:spcAft>
              <a:buFont typeface="Arial" panose="020B0604020202020204" pitchFamily="34" charset="0"/>
              <a:buChar char="•"/>
            </a:pPr>
            <a:r>
              <a:rPr lang="en-US" sz="2400" u="sng" dirty="0">
                <a:solidFill>
                  <a:schemeClr val="accent6">
                    <a:lumMod val="50000"/>
                  </a:schemeClr>
                </a:solidFill>
                <a:sym typeface="Bebas Neue"/>
              </a:rPr>
              <a:t>https://www.hindawi.com/journals/scn/2020/8873639/ </a:t>
            </a:r>
          </a:p>
          <a:p>
            <a:pPr marL="285750" lvl="0" indent="-285750" algn="l" rtl="0">
              <a:spcBef>
                <a:spcPts val="0"/>
              </a:spcBef>
              <a:spcAft>
                <a:spcPts val="0"/>
              </a:spcAft>
              <a:buFont typeface="Arial" panose="020B0604020202020204" pitchFamily="34" charset="0"/>
              <a:buChar char="•"/>
            </a:pPr>
            <a:r>
              <a:rPr lang="en-US" sz="2400" u="sng" dirty="0">
                <a:solidFill>
                  <a:schemeClr val="accent6">
                    <a:lumMod val="50000"/>
                  </a:schemeClr>
                </a:solidFill>
                <a:sym typeface="Bebas Neue"/>
              </a:rPr>
              <a:t>https://searchbusinessanalytics.techtarget.com/definition/linear-regression</a:t>
            </a:r>
          </a:p>
          <a:p>
            <a:pPr marL="285750" indent="-285750">
              <a:buFont typeface="Arial" panose="020B0604020202020204" pitchFamily="34" charset="0"/>
              <a:buChar char="•"/>
            </a:pPr>
            <a:r>
              <a:rPr lang="en-US" sz="2400" u="sng" dirty="0">
                <a:solidFill>
                  <a:schemeClr val="accent6">
                    <a:lumMod val="50000"/>
                  </a:schemeClr>
                </a:solidFill>
                <a:sym typeface="Bebas Neue"/>
                <a:hlinkClick r:id="rId4">
                  <a:extLst>
                    <a:ext uri="{A12FA001-AC4F-418D-AE19-62706E023703}">
                      <ahyp:hlinkClr xmlns:ahyp="http://schemas.microsoft.com/office/drawing/2018/hyperlinkcolor" val="tx"/>
                    </a:ext>
                  </a:extLst>
                </a:hlinkClick>
              </a:rPr>
              <a:t>http://cs229.stanford.edu/proj2019aut/data/assignment_308832_raw/26612934.pdf</a:t>
            </a:r>
            <a:endParaRPr lang="en-US" sz="2400" u="sng" dirty="0">
              <a:solidFill>
                <a:schemeClr val="accent6">
                  <a:lumMod val="50000"/>
                </a:schemeClr>
              </a:solidFill>
              <a:sym typeface="Bebas Neue"/>
            </a:endParaRPr>
          </a:p>
          <a:p>
            <a:pPr marL="285750" lvl="0" indent="-285750" algn="l" rtl="0">
              <a:spcBef>
                <a:spcPts val="0"/>
              </a:spcBef>
              <a:spcAft>
                <a:spcPts val="0"/>
              </a:spcAft>
              <a:buFont typeface="Arial" panose="020B0604020202020204" pitchFamily="34" charset="0"/>
              <a:buChar char="•"/>
            </a:pPr>
            <a:r>
              <a:rPr lang="en-US" sz="2400" u="sng" dirty="0">
                <a:solidFill>
                  <a:schemeClr val="accent6">
                    <a:lumMod val="50000"/>
                  </a:schemeClr>
                </a:solidFill>
                <a:sym typeface="Bebas Neue"/>
              </a:rPr>
              <a:t>https://www.analyticsvidhya.com/blog/2021/07/car-price-prediction-machine-learning-vs-deep-learning/</a:t>
            </a:r>
          </a:p>
        </p:txBody>
      </p:sp>
      <p:grpSp>
        <p:nvGrpSpPr>
          <p:cNvPr id="9" name="Google Shape;981;p46">
            <a:extLst>
              <a:ext uri="{FF2B5EF4-FFF2-40B4-BE49-F238E27FC236}">
                <a16:creationId xmlns:a16="http://schemas.microsoft.com/office/drawing/2014/main" id="{746E0062-B54C-4D65-8EB3-7416CF470983}"/>
              </a:ext>
            </a:extLst>
          </p:cNvPr>
          <p:cNvGrpSpPr/>
          <p:nvPr/>
        </p:nvGrpSpPr>
        <p:grpSpPr>
          <a:xfrm>
            <a:off x="2439124" y="-48781"/>
            <a:ext cx="1234805" cy="794805"/>
            <a:chOff x="5241175" y="4959100"/>
            <a:chExt cx="539775" cy="517775"/>
          </a:xfrm>
        </p:grpSpPr>
        <p:sp>
          <p:nvSpPr>
            <p:cNvPr id="10" name="Google Shape;982;p46">
              <a:extLst>
                <a:ext uri="{FF2B5EF4-FFF2-40B4-BE49-F238E27FC236}">
                  <a16:creationId xmlns:a16="http://schemas.microsoft.com/office/drawing/2014/main" id="{DBA28321-BEF1-4EF0-AB79-0058C6A75163}"/>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983;p46">
              <a:extLst>
                <a:ext uri="{FF2B5EF4-FFF2-40B4-BE49-F238E27FC236}">
                  <a16:creationId xmlns:a16="http://schemas.microsoft.com/office/drawing/2014/main" id="{E48A96C6-8829-4A22-9DB4-A862A86E6F5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984;p46">
              <a:extLst>
                <a:ext uri="{FF2B5EF4-FFF2-40B4-BE49-F238E27FC236}">
                  <a16:creationId xmlns:a16="http://schemas.microsoft.com/office/drawing/2014/main" id="{538D89A8-0372-4620-9E30-E8631836306C}"/>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985;p46">
              <a:extLst>
                <a:ext uri="{FF2B5EF4-FFF2-40B4-BE49-F238E27FC236}">
                  <a16:creationId xmlns:a16="http://schemas.microsoft.com/office/drawing/2014/main" id="{FFCE74A2-9064-48D7-85C2-83FDBDB2FBF7}"/>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986;p46">
              <a:extLst>
                <a:ext uri="{FF2B5EF4-FFF2-40B4-BE49-F238E27FC236}">
                  <a16:creationId xmlns:a16="http://schemas.microsoft.com/office/drawing/2014/main" id="{EAC36B2F-B555-493B-A749-509D3E60F76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 name="Google Shape;987;p46">
              <a:extLst>
                <a:ext uri="{FF2B5EF4-FFF2-40B4-BE49-F238E27FC236}">
                  <a16:creationId xmlns:a16="http://schemas.microsoft.com/office/drawing/2014/main" id="{4FB0CCE6-7576-4801-9714-22B07FAB49D7}"/>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3"/>
        <p:cNvGrpSpPr/>
        <p:nvPr/>
      </p:nvGrpSpPr>
      <p:grpSpPr>
        <a:xfrm>
          <a:off x="0" y="0"/>
          <a:ext cx="0" cy="0"/>
          <a:chOff x="0" y="0"/>
          <a:chExt cx="0" cy="0"/>
        </a:xfrm>
      </p:grpSpPr>
      <p:sp>
        <p:nvSpPr>
          <p:cNvPr id="2" name="Title 1">
            <a:extLst>
              <a:ext uri="{FF2B5EF4-FFF2-40B4-BE49-F238E27FC236}">
                <a16:creationId xmlns:a16="http://schemas.microsoft.com/office/drawing/2014/main" id="{4C47F750-9300-4D42-A7FE-73621B9BA07B}"/>
              </a:ext>
            </a:extLst>
          </p:cNvPr>
          <p:cNvSpPr>
            <a:spLocks noGrp="1"/>
          </p:cNvSpPr>
          <p:nvPr>
            <p:ph type="title"/>
          </p:nvPr>
        </p:nvSpPr>
        <p:spPr>
          <a:xfrm>
            <a:off x="2762293" y="1552836"/>
            <a:ext cx="4356964" cy="2037828"/>
          </a:xfrm>
        </p:spPr>
        <p:txBody>
          <a:bodyPr/>
          <a:lstStyle/>
          <a:p>
            <a:r>
              <a:rPr lang="en-US" sz="8000" dirty="0"/>
              <a:t>THANK YOU</a:t>
            </a:r>
            <a:endParaRPr lang="en-IN" sz="8000" dirty="0"/>
          </a:p>
        </p:txBody>
      </p:sp>
      <p:sp>
        <p:nvSpPr>
          <p:cNvPr id="266" name="Google Shape;266;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12" name="Google Shape;289;p27">
            <a:extLst>
              <a:ext uri="{FF2B5EF4-FFF2-40B4-BE49-F238E27FC236}">
                <a16:creationId xmlns:a16="http://schemas.microsoft.com/office/drawing/2014/main" id="{CEAD7B50-AAD9-4C1D-ADB9-143723B30803}"/>
              </a:ext>
            </a:extLst>
          </p:cNvPr>
          <p:cNvSpPr/>
          <p:nvPr/>
        </p:nvSpPr>
        <p:spPr>
          <a:xfrm rot="19808753" flipH="1">
            <a:off x="-813287" y="756300"/>
            <a:ext cx="5986424" cy="159401"/>
          </a:xfrm>
          <a:prstGeom prst="parallelogram">
            <a:avLst>
              <a:gd name="adj" fmla="val 96952"/>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7" name="Google Shape;77;p12"/>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introduction</a:t>
            </a:r>
            <a:endParaRPr lang="en-IN" dirty="0"/>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82" name="Google Shape;82;p12"/>
          <p:cNvGrpSpPr/>
          <p:nvPr/>
        </p:nvGrpSpPr>
        <p:grpSpPr>
          <a:xfrm>
            <a:off x="182748" y="726531"/>
            <a:ext cx="509279" cy="423676"/>
            <a:chOff x="1926350" y="995225"/>
            <a:chExt cx="428650" cy="356600"/>
          </a:xfrm>
        </p:grpSpPr>
        <p:sp>
          <p:nvSpPr>
            <p:cNvPr id="83" name="Google Shape;83;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 name="Google Shape;86;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 name="Google Shape;289;p27">
            <a:extLst>
              <a:ext uri="{FF2B5EF4-FFF2-40B4-BE49-F238E27FC236}">
                <a16:creationId xmlns:a16="http://schemas.microsoft.com/office/drawing/2014/main" id="{90A04FE6-3734-4AA2-9321-769B8790B9D1}"/>
              </a:ext>
            </a:extLst>
          </p:cNvPr>
          <p:cNvSpPr/>
          <p:nvPr/>
        </p:nvSpPr>
        <p:spPr>
          <a:xfrm rot="19808753" flipH="1">
            <a:off x="5775814" y="4051174"/>
            <a:ext cx="5986424" cy="159401"/>
          </a:xfrm>
          <a:prstGeom prst="parallelogram">
            <a:avLst>
              <a:gd name="adj" fmla="val 96952"/>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289;p27">
            <a:extLst>
              <a:ext uri="{FF2B5EF4-FFF2-40B4-BE49-F238E27FC236}">
                <a16:creationId xmlns:a16="http://schemas.microsoft.com/office/drawing/2014/main" id="{E9BC969C-2725-4D8F-87F5-3A4FE89F8858}"/>
              </a:ext>
            </a:extLst>
          </p:cNvPr>
          <p:cNvSpPr/>
          <p:nvPr/>
        </p:nvSpPr>
        <p:spPr>
          <a:xfrm rot="12980590" flipH="1">
            <a:off x="5789612" y="-37336"/>
            <a:ext cx="5986424" cy="159401"/>
          </a:xfrm>
          <a:prstGeom prst="parallelogram">
            <a:avLst>
              <a:gd name="adj" fmla="val 96952"/>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289;p27">
            <a:extLst>
              <a:ext uri="{FF2B5EF4-FFF2-40B4-BE49-F238E27FC236}">
                <a16:creationId xmlns:a16="http://schemas.microsoft.com/office/drawing/2014/main" id="{A2CBC8F6-4B0C-4091-A429-36A49915F09C}"/>
              </a:ext>
            </a:extLst>
          </p:cNvPr>
          <p:cNvSpPr/>
          <p:nvPr/>
        </p:nvSpPr>
        <p:spPr>
          <a:xfrm rot="12980590" flipH="1">
            <a:off x="5685521" y="225320"/>
            <a:ext cx="5986424" cy="159401"/>
          </a:xfrm>
          <a:prstGeom prst="parallelogram">
            <a:avLst>
              <a:gd name="adj" fmla="val 96952"/>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289;p27">
            <a:extLst>
              <a:ext uri="{FF2B5EF4-FFF2-40B4-BE49-F238E27FC236}">
                <a16:creationId xmlns:a16="http://schemas.microsoft.com/office/drawing/2014/main" id="{E44BFCF1-35F9-40CC-8FA8-77D26B16F090}"/>
              </a:ext>
            </a:extLst>
          </p:cNvPr>
          <p:cNvSpPr/>
          <p:nvPr/>
        </p:nvSpPr>
        <p:spPr>
          <a:xfrm rot="12980590" flipH="1">
            <a:off x="-1854851" y="4027896"/>
            <a:ext cx="2670406" cy="140748"/>
          </a:xfrm>
          <a:prstGeom prst="parallelogram">
            <a:avLst>
              <a:gd name="adj" fmla="val 96952"/>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289;p27">
            <a:extLst>
              <a:ext uri="{FF2B5EF4-FFF2-40B4-BE49-F238E27FC236}">
                <a16:creationId xmlns:a16="http://schemas.microsoft.com/office/drawing/2014/main" id="{3FFCFFE5-661B-41E2-91CD-E26F0BCC14B1}"/>
              </a:ext>
            </a:extLst>
          </p:cNvPr>
          <p:cNvSpPr/>
          <p:nvPr/>
        </p:nvSpPr>
        <p:spPr>
          <a:xfrm rot="12980590" flipH="1">
            <a:off x="-500130" y="6518674"/>
            <a:ext cx="5986424" cy="159401"/>
          </a:xfrm>
          <a:prstGeom prst="parallelogram">
            <a:avLst>
              <a:gd name="adj" fmla="val 96952"/>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43" name="Google Shape;1422;p47">
            <a:extLst>
              <a:ext uri="{FF2B5EF4-FFF2-40B4-BE49-F238E27FC236}">
                <a16:creationId xmlns:a16="http://schemas.microsoft.com/office/drawing/2014/main" id="{8F8E778B-7648-4E6E-9B38-F0F8A8D18D23}"/>
              </a:ext>
            </a:extLst>
          </p:cNvPr>
          <p:cNvGrpSpPr/>
          <p:nvPr/>
        </p:nvGrpSpPr>
        <p:grpSpPr>
          <a:xfrm>
            <a:off x="1915292" y="4723414"/>
            <a:ext cx="4707708" cy="445620"/>
            <a:chOff x="2571250" y="5664711"/>
            <a:chExt cx="1439820" cy="594160"/>
          </a:xfrm>
        </p:grpSpPr>
        <p:sp>
          <p:nvSpPr>
            <p:cNvPr id="44" name="Google Shape;1423;p47">
              <a:extLst>
                <a:ext uri="{FF2B5EF4-FFF2-40B4-BE49-F238E27FC236}">
                  <a16:creationId xmlns:a16="http://schemas.microsoft.com/office/drawing/2014/main" id="{BB222911-8822-47C3-91BA-6F08481218BA}"/>
                </a:ext>
              </a:extLst>
            </p:cNvPr>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424;p47">
              <a:extLst>
                <a:ext uri="{FF2B5EF4-FFF2-40B4-BE49-F238E27FC236}">
                  <a16:creationId xmlns:a16="http://schemas.microsoft.com/office/drawing/2014/main" id="{9E5C3117-DA1A-4A7A-822E-4CCDF7263E2D}"/>
                </a:ext>
              </a:extLst>
            </p:cNvPr>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6" name="Google Shape;1425;p47">
              <a:extLst>
                <a:ext uri="{FF2B5EF4-FFF2-40B4-BE49-F238E27FC236}">
                  <a16:creationId xmlns:a16="http://schemas.microsoft.com/office/drawing/2014/main" id="{45322D08-6AD9-4D26-8759-2C41D535E1B0}"/>
                </a:ext>
              </a:extLst>
            </p:cNvPr>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426;p47">
              <a:extLst>
                <a:ext uri="{FF2B5EF4-FFF2-40B4-BE49-F238E27FC236}">
                  <a16:creationId xmlns:a16="http://schemas.microsoft.com/office/drawing/2014/main" id="{8FEB38C0-9DCA-49A8-8E9D-25438FA1BE7B}"/>
                </a:ext>
              </a:extLst>
            </p:cNvPr>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8" name="Google Shape;1427;p47">
              <a:extLst>
                <a:ext uri="{FF2B5EF4-FFF2-40B4-BE49-F238E27FC236}">
                  <a16:creationId xmlns:a16="http://schemas.microsoft.com/office/drawing/2014/main" id="{1C1DF9E5-14DE-4FEC-82E5-11F6E316662E}"/>
                </a:ext>
              </a:extLst>
            </p:cNvPr>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428;p47">
              <a:extLst>
                <a:ext uri="{FF2B5EF4-FFF2-40B4-BE49-F238E27FC236}">
                  <a16:creationId xmlns:a16="http://schemas.microsoft.com/office/drawing/2014/main" id="{9FAEF6D0-EE91-4F51-9114-D1AF6E4B8477}"/>
                </a:ext>
              </a:extLst>
            </p:cNvPr>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 name="Google Shape;1429;p47">
              <a:extLst>
                <a:ext uri="{FF2B5EF4-FFF2-40B4-BE49-F238E27FC236}">
                  <a16:creationId xmlns:a16="http://schemas.microsoft.com/office/drawing/2014/main" id="{7F34640B-F2D0-4A63-8C5E-7A40F2793180}"/>
                </a:ext>
              </a:extLst>
            </p:cNvPr>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430;p47">
              <a:extLst>
                <a:ext uri="{FF2B5EF4-FFF2-40B4-BE49-F238E27FC236}">
                  <a16:creationId xmlns:a16="http://schemas.microsoft.com/office/drawing/2014/main" id="{06DCA67C-DF33-4EEC-A88E-84A9CB467D32}"/>
                </a:ext>
              </a:extLst>
            </p:cNvPr>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2" name="Google Shape;1431;p47">
              <a:extLst>
                <a:ext uri="{FF2B5EF4-FFF2-40B4-BE49-F238E27FC236}">
                  <a16:creationId xmlns:a16="http://schemas.microsoft.com/office/drawing/2014/main" id="{20A53D2E-5C5F-4268-B3C2-81EB80783F60}"/>
                </a:ext>
              </a:extLst>
            </p:cNvPr>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432;p47">
              <a:extLst>
                <a:ext uri="{FF2B5EF4-FFF2-40B4-BE49-F238E27FC236}">
                  <a16:creationId xmlns:a16="http://schemas.microsoft.com/office/drawing/2014/main" id="{0486930B-3C11-4F87-A461-774B51F1DF44}"/>
                </a:ext>
              </a:extLst>
            </p:cNvPr>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 name="Google Shape;1433;p47">
              <a:extLst>
                <a:ext uri="{FF2B5EF4-FFF2-40B4-BE49-F238E27FC236}">
                  <a16:creationId xmlns:a16="http://schemas.microsoft.com/office/drawing/2014/main" id="{A504F7EB-1384-4D6F-935D-D87D8555D130}"/>
                </a:ext>
              </a:extLst>
            </p:cNvPr>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434;p47">
              <a:extLst>
                <a:ext uri="{FF2B5EF4-FFF2-40B4-BE49-F238E27FC236}">
                  <a16:creationId xmlns:a16="http://schemas.microsoft.com/office/drawing/2014/main" id="{10C6A25A-6F32-49F2-ADC2-DC66B5B6437C}"/>
                </a:ext>
              </a:extLst>
            </p:cNvPr>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6" name="Google Shape;1435;p47">
              <a:extLst>
                <a:ext uri="{FF2B5EF4-FFF2-40B4-BE49-F238E27FC236}">
                  <a16:creationId xmlns:a16="http://schemas.microsoft.com/office/drawing/2014/main" id="{71B3FDA1-6988-44CD-A319-5CDDCA86C948}"/>
                </a:ext>
              </a:extLst>
            </p:cNvPr>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436;p47">
              <a:extLst>
                <a:ext uri="{FF2B5EF4-FFF2-40B4-BE49-F238E27FC236}">
                  <a16:creationId xmlns:a16="http://schemas.microsoft.com/office/drawing/2014/main" id="{8AB6F3E9-AB9A-4482-AFC5-051F6913ACCF}"/>
                </a:ext>
              </a:extLst>
            </p:cNvPr>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8" name="Google Shape;1437;p47">
              <a:extLst>
                <a:ext uri="{FF2B5EF4-FFF2-40B4-BE49-F238E27FC236}">
                  <a16:creationId xmlns:a16="http://schemas.microsoft.com/office/drawing/2014/main" id="{28815EE6-405F-4CE4-8F20-579C353A0439}"/>
                </a:ext>
              </a:extLst>
            </p:cNvPr>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438;p47">
              <a:extLst>
                <a:ext uri="{FF2B5EF4-FFF2-40B4-BE49-F238E27FC236}">
                  <a16:creationId xmlns:a16="http://schemas.microsoft.com/office/drawing/2014/main" id="{AA3D5593-DCC2-4C42-A934-64298C472314}"/>
                </a:ext>
              </a:extLst>
            </p:cNvPr>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60" name="Google Shape;1439;p47">
              <a:extLst>
                <a:ext uri="{FF2B5EF4-FFF2-40B4-BE49-F238E27FC236}">
                  <a16:creationId xmlns:a16="http://schemas.microsoft.com/office/drawing/2014/main" id="{F744D331-5D5F-4A4D-A737-2F001A869FAA}"/>
                </a:ext>
              </a:extLst>
            </p:cNvPr>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440;p47">
              <a:extLst>
                <a:ext uri="{FF2B5EF4-FFF2-40B4-BE49-F238E27FC236}">
                  <a16:creationId xmlns:a16="http://schemas.microsoft.com/office/drawing/2014/main" id="{070723EC-F21A-403D-9E95-1C0BA9FC9E78}"/>
                </a:ext>
              </a:extLst>
            </p:cNvPr>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441;p47">
              <a:extLst>
                <a:ext uri="{FF2B5EF4-FFF2-40B4-BE49-F238E27FC236}">
                  <a16:creationId xmlns:a16="http://schemas.microsoft.com/office/drawing/2014/main" id="{AAEEFC9A-2D98-49D1-83AE-9A169DB4CA68}"/>
                </a:ext>
              </a:extLst>
            </p:cNvPr>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442;p47">
              <a:extLst>
                <a:ext uri="{FF2B5EF4-FFF2-40B4-BE49-F238E27FC236}">
                  <a16:creationId xmlns:a16="http://schemas.microsoft.com/office/drawing/2014/main" id="{D3F6929B-A68C-4FB4-ACDB-93598EF813DC}"/>
                </a:ext>
              </a:extLst>
            </p:cNvPr>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443;p47">
              <a:extLst>
                <a:ext uri="{FF2B5EF4-FFF2-40B4-BE49-F238E27FC236}">
                  <a16:creationId xmlns:a16="http://schemas.microsoft.com/office/drawing/2014/main" id="{AC5EB83D-EA1A-4DE2-89F9-0247FB864EF1}"/>
                </a:ext>
              </a:extLst>
            </p:cNvPr>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444;p47">
              <a:extLst>
                <a:ext uri="{FF2B5EF4-FFF2-40B4-BE49-F238E27FC236}">
                  <a16:creationId xmlns:a16="http://schemas.microsoft.com/office/drawing/2014/main" id="{DD37F54E-083E-4AF4-87C7-A995B1587D90}"/>
                </a:ext>
              </a:extLst>
            </p:cNvPr>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445;p47">
              <a:extLst>
                <a:ext uri="{FF2B5EF4-FFF2-40B4-BE49-F238E27FC236}">
                  <a16:creationId xmlns:a16="http://schemas.microsoft.com/office/drawing/2014/main" id="{237C3420-FCE8-4A6C-97F3-4089846FDC52}"/>
                </a:ext>
              </a:extLst>
            </p:cNvPr>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446;p47">
              <a:extLst>
                <a:ext uri="{FF2B5EF4-FFF2-40B4-BE49-F238E27FC236}">
                  <a16:creationId xmlns:a16="http://schemas.microsoft.com/office/drawing/2014/main" id="{5EC3C327-FBB6-4AFF-9FB2-D8F8A02BAEA1}"/>
                </a:ext>
              </a:extLst>
            </p:cNvPr>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6CCD7FC4-EC2E-4722-D81F-D0AACF291E03}"/>
              </a:ext>
            </a:extLst>
          </p:cNvPr>
          <p:cNvSpPr>
            <a:spLocks noGrp="1"/>
          </p:cNvSpPr>
          <p:nvPr>
            <p:ph type="body" idx="1"/>
          </p:nvPr>
        </p:nvSpPr>
        <p:spPr>
          <a:xfrm>
            <a:off x="190916" y="1250169"/>
            <a:ext cx="8762167" cy="3629724"/>
          </a:xfrm>
        </p:spPr>
        <p:txBody>
          <a:bodyPr/>
          <a:lstStyle/>
          <a:p>
            <a:pPr marL="63500" marR="241300">
              <a:lnSpc>
                <a:spcPct val="107000"/>
              </a:lnSpc>
              <a:spcBef>
                <a:spcPts val="935"/>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price of a new car in the industry is fixed by the manufacturer with some additional costs</a:t>
            </a:r>
            <a:r>
              <a:rPr lang="en-US" sz="14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incurred by the Government in the form of taxes. So, customers buying a new car can be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Assured of the money they invest to be worthy. But, due to the increased prices of new cars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and the financial incapability of the customers to buy them, Used Car sales are on the global</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increase. Therefore, there is an urgent need for a Used Car Price Prediction system which</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effectively</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determines</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worthiness</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using</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variety</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features.</a:t>
            </a:r>
          </a:p>
          <a:p>
            <a:pPr marL="63500" marR="152400">
              <a:lnSpc>
                <a:spcPct val="107000"/>
              </a:lnSpc>
              <a:spcBef>
                <a:spcPts val="79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Existing System includes a process where a seller decides a price randomly and buyer has No</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idea about the car and its value in the present day scenario .In fact ,seller also has no Idea</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about the car’s existing value or the price he should be selling the car at. To overcome this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problem we have developed a model which will be highly effective. Regression algorithms are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used because they provide us with continuous value as an output and not a categorized value.</a:t>
            </a:r>
            <a:r>
              <a:rPr lang="en-US" sz="14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Because of which it will be possible to predict the actual price a car rather than the price range</a:t>
            </a:r>
            <a:r>
              <a:rPr lang="en-US" sz="1400" spc="-2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 a car. User interface has also been developed which acquires input from any user and</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displays</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Price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 a</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according</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user’s inputs.</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566;p41">
            <a:extLst>
              <a:ext uri="{FF2B5EF4-FFF2-40B4-BE49-F238E27FC236}">
                <a16:creationId xmlns:a16="http://schemas.microsoft.com/office/drawing/2014/main" id="{0A02DCDD-EE0E-401E-ACB6-FC462FFDCC43}"/>
              </a:ext>
            </a:extLst>
          </p:cNvPr>
          <p:cNvGrpSpPr/>
          <p:nvPr/>
        </p:nvGrpSpPr>
        <p:grpSpPr>
          <a:xfrm>
            <a:off x="7501856" y="-101996"/>
            <a:ext cx="1805055" cy="1224457"/>
            <a:chOff x="4562200" y="4968250"/>
            <a:chExt cx="549550" cy="499475"/>
          </a:xfrm>
        </p:grpSpPr>
        <p:sp>
          <p:nvSpPr>
            <p:cNvPr id="9" name="Google Shape;567;p41">
              <a:extLst>
                <a:ext uri="{FF2B5EF4-FFF2-40B4-BE49-F238E27FC236}">
                  <a16:creationId xmlns:a16="http://schemas.microsoft.com/office/drawing/2014/main" id="{E208E9D1-049C-4A2F-B98B-7A8760BDE8DA}"/>
                </a:ext>
              </a:extLst>
            </p:cNvPr>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568;p41">
              <a:extLst>
                <a:ext uri="{FF2B5EF4-FFF2-40B4-BE49-F238E27FC236}">
                  <a16:creationId xmlns:a16="http://schemas.microsoft.com/office/drawing/2014/main" id="{B65DD35D-BB93-4800-BA92-34BE67467205}"/>
                </a:ext>
              </a:extLst>
            </p:cNvPr>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 name="Google Shape;569;p41">
              <a:extLst>
                <a:ext uri="{FF2B5EF4-FFF2-40B4-BE49-F238E27FC236}">
                  <a16:creationId xmlns:a16="http://schemas.microsoft.com/office/drawing/2014/main" id="{082FBFE3-6C16-4A15-832A-FBA48246998C}"/>
                </a:ext>
              </a:extLst>
            </p:cNvPr>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570;p41">
              <a:extLst>
                <a:ext uri="{FF2B5EF4-FFF2-40B4-BE49-F238E27FC236}">
                  <a16:creationId xmlns:a16="http://schemas.microsoft.com/office/drawing/2014/main" id="{7D6DAE34-3892-4013-9F20-DAD77614D2D4}"/>
                </a:ext>
              </a:extLst>
            </p:cNvPr>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571;p41">
              <a:extLst>
                <a:ext uri="{FF2B5EF4-FFF2-40B4-BE49-F238E27FC236}">
                  <a16:creationId xmlns:a16="http://schemas.microsoft.com/office/drawing/2014/main" id="{186850D1-BDF2-48FD-A814-FEC7D5B7D5B2}"/>
                </a:ext>
              </a:extLst>
            </p:cNvPr>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Title 1">
            <a:extLst>
              <a:ext uri="{FF2B5EF4-FFF2-40B4-BE49-F238E27FC236}">
                <a16:creationId xmlns:a16="http://schemas.microsoft.com/office/drawing/2014/main" id="{4C07763D-20C2-4C91-A15E-DD6E2ACB54C6}"/>
              </a:ext>
            </a:extLst>
          </p:cNvPr>
          <p:cNvSpPr>
            <a:spLocks noGrp="1"/>
          </p:cNvSpPr>
          <p:nvPr>
            <p:ph type="title"/>
          </p:nvPr>
        </p:nvSpPr>
        <p:spPr>
          <a:xfrm>
            <a:off x="618322" y="427879"/>
            <a:ext cx="7440300" cy="396300"/>
          </a:xfrm>
        </p:spPr>
        <p:txBody>
          <a:bodyPr/>
          <a:lstStyle/>
          <a:p>
            <a:r>
              <a:rPr lang="en-US" dirty="0"/>
              <a:t>Overview of model</a:t>
            </a:r>
            <a:endParaRPr lang="en-IN" dirty="0"/>
          </a:p>
        </p:txBody>
      </p:sp>
      <p:sp>
        <p:nvSpPr>
          <p:cNvPr id="3" name="Text Placeholder 2">
            <a:extLst>
              <a:ext uri="{FF2B5EF4-FFF2-40B4-BE49-F238E27FC236}">
                <a16:creationId xmlns:a16="http://schemas.microsoft.com/office/drawing/2014/main" id="{30CAF055-08A0-4FA2-92FA-954BA5BD3256}"/>
              </a:ext>
            </a:extLst>
          </p:cNvPr>
          <p:cNvSpPr>
            <a:spLocks noGrp="1"/>
          </p:cNvSpPr>
          <p:nvPr>
            <p:ph type="body" idx="1"/>
          </p:nvPr>
        </p:nvSpPr>
        <p:spPr>
          <a:xfrm>
            <a:off x="543776" y="1455295"/>
            <a:ext cx="3794696" cy="3084951"/>
          </a:xfrm>
        </p:spPr>
        <p:txBody>
          <a:bodyPr/>
          <a:lstStyle/>
          <a:p>
            <a:pPr marL="101600" indent="0">
              <a:buNone/>
            </a:pPr>
            <a:r>
              <a:rPr lang="en-US" b="0" i="0" dirty="0">
                <a:solidFill>
                  <a:srgbClr val="222222"/>
                </a:solidFill>
                <a:effectLst/>
                <a:latin typeface="source sans pro" panose="020B0503030403020204" pitchFamily="34" charset="0"/>
              </a:rPr>
              <a:t>Linear regression is probably one of the most important and widely used regression techniques. It’s among the simplest regression methods. One of its main advantages is the ease of interpreting results.</a:t>
            </a:r>
            <a:endParaRPr lang="en-IN" dirty="0"/>
          </a:p>
        </p:txBody>
      </p:sp>
      <p:sp>
        <p:nvSpPr>
          <p:cNvPr id="4" name="Text Placeholder 3">
            <a:extLst>
              <a:ext uri="{FF2B5EF4-FFF2-40B4-BE49-F238E27FC236}">
                <a16:creationId xmlns:a16="http://schemas.microsoft.com/office/drawing/2014/main" id="{09826F2A-CB0E-4514-B241-6816049130F4}"/>
              </a:ext>
            </a:extLst>
          </p:cNvPr>
          <p:cNvSpPr>
            <a:spLocks noGrp="1"/>
          </p:cNvSpPr>
          <p:nvPr>
            <p:ph type="body" idx="2"/>
          </p:nvPr>
        </p:nvSpPr>
        <p:spPr>
          <a:xfrm>
            <a:off x="4805529" y="1349456"/>
            <a:ext cx="4172280" cy="3097200"/>
          </a:xfrm>
        </p:spPr>
        <p:txBody>
          <a:bodyPr/>
          <a:lstStyle/>
          <a:p>
            <a:pPr marL="101600" indent="0">
              <a:buNone/>
            </a:pPr>
            <a:r>
              <a:rPr lang="en-US" b="0" i="0" dirty="0">
                <a:solidFill>
                  <a:srgbClr val="222222"/>
                </a:solidFill>
                <a:effectLst/>
                <a:latin typeface="source sans pro" panose="020B0503030403020204" pitchFamily="34" charset="0"/>
              </a:rPr>
              <a:t>Linear regression calculates the </a:t>
            </a:r>
            <a:r>
              <a:rPr lang="en-US" b="1" i="0" dirty="0">
                <a:solidFill>
                  <a:srgbClr val="222222"/>
                </a:solidFill>
                <a:effectLst/>
                <a:latin typeface="source sans pro" panose="020B0503030403020204" pitchFamily="34" charset="0"/>
              </a:rPr>
              <a:t>estimators</a:t>
            </a:r>
            <a:r>
              <a:rPr lang="en-US" b="0" i="0" dirty="0">
                <a:solidFill>
                  <a:srgbClr val="222222"/>
                </a:solidFill>
                <a:effectLst/>
                <a:latin typeface="source sans pro" panose="020B0503030403020204" pitchFamily="34" charset="0"/>
              </a:rPr>
              <a:t> of the regression coefficients or simply the </a:t>
            </a:r>
            <a:r>
              <a:rPr lang="en-US" b="1" i="0" dirty="0">
                <a:solidFill>
                  <a:srgbClr val="222222"/>
                </a:solidFill>
                <a:effectLst/>
                <a:latin typeface="source sans pro" panose="020B0503030403020204" pitchFamily="34" charset="0"/>
              </a:rPr>
              <a:t>predicted weights</a:t>
            </a:r>
            <a:r>
              <a:rPr lang="en-US" b="0" i="0" dirty="0">
                <a:solidFill>
                  <a:srgbClr val="222222"/>
                </a:solidFill>
                <a:effectLst/>
                <a:latin typeface="source sans pro" panose="020B0503030403020204" pitchFamily="34" charset="0"/>
              </a:rPr>
              <a:t>, denoted with 𝑏₀, 𝑏₁, …, 𝑏ᵣ. They define the </a:t>
            </a:r>
            <a:r>
              <a:rPr lang="en-US" b="1" i="0" dirty="0">
                <a:solidFill>
                  <a:srgbClr val="222222"/>
                </a:solidFill>
                <a:effectLst/>
                <a:latin typeface="source sans pro" panose="020B0503030403020204" pitchFamily="34" charset="0"/>
              </a:rPr>
              <a:t>estimated regression function</a:t>
            </a:r>
            <a:r>
              <a:rPr lang="en-US" b="0" i="0" dirty="0">
                <a:solidFill>
                  <a:srgbClr val="222222"/>
                </a:solidFill>
                <a:effectLst/>
                <a:latin typeface="source sans pro" panose="020B0503030403020204" pitchFamily="34" charset="0"/>
              </a:rPr>
              <a:t> 𝑓(𝐱) = 𝑏₀ + 𝑏₁𝑥₁ + ⋯ + 𝑏ᵣ𝑥ᵣ. This function should capture the dependencies between the inputs and output sufficiently well.</a:t>
            </a:r>
            <a:endParaRPr lang="en-IN" b="1" dirty="0">
              <a:solidFill>
                <a:schemeClr val="accent2">
                  <a:lumMod val="75000"/>
                </a:schemeClr>
              </a:solidFill>
            </a:endParaRPr>
          </a:p>
        </p:txBody>
      </p:sp>
      <p:sp>
        <p:nvSpPr>
          <p:cNvPr id="5" name="Slide Number Placeholder 4">
            <a:extLst>
              <a:ext uri="{FF2B5EF4-FFF2-40B4-BE49-F238E27FC236}">
                <a16:creationId xmlns:a16="http://schemas.microsoft.com/office/drawing/2014/main" id="{E6076A5D-8112-4568-A958-D2FEE1A6DD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cxnSp>
        <p:nvCxnSpPr>
          <p:cNvPr id="7" name="Straight Connector 6">
            <a:extLst>
              <a:ext uri="{FF2B5EF4-FFF2-40B4-BE49-F238E27FC236}">
                <a16:creationId xmlns:a16="http://schemas.microsoft.com/office/drawing/2014/main" id="{E9EE361F-7BCD-4882-86E8-E85E0DCF3253}"/>
              </a:ext>
            </a:extLst>
          </p:cNvPr>
          <p:cNvCxnSpPr/>
          <p:nvPr/>
        </p:nvCxnSpPr>
        <p:spPr>
          <a:xfrm>
            <a:off x="4572000" y="1576550"/>
            <a:ext cx="0" cy="309710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3">
            <a:extLst>
              <a:ext uri="{FF2B5EF4-FFF2-40B4-BE49-F238E27FC236}">
                <a16:creationId xmlns:a16="http://schemas.microsoft.com/office/drawing/2014/main" id="{A03A9979-F1FC-4D57-84A6-28683BA8E587}"/>
              </a:ext>
            </a:extLst>
          </p:cNvPr>
          <p:cNvSpPr txBox="1">
            <a:spLocks/>
          </p:cNvSpPr>
          <p:nvPr/>
        </p:nvSpPr>
        <p:spPr>
          <a:xfrm>
            <a:off x="2827638" y="824179"/>
            <a:ext cx="3955782" cy="4905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2"/>
              </a:buClr>
              <a:buSzPts val="2000"/>
              <a:buFont typeface="Barlow Light"/>
              <a:buChar char="▸"/>
              <a:defRPr sz="2000" b="0" i="0" u="none" strike="noStrike" cap="none">
                <a:solidFill>
                  <a:schemeClr val="dk2"/>
                </a:solidFill>
                <a:latin typeface="Barlow Light"/>
                <a:ea typeface="Barlow Light"/>
                <a:cs typeface="Barlow Light"/>
                <a:sym typeface="Barlow Light"/>
              </a:defRPr>
            </a:lvl1pPr>
            <a:lvl2pPr marL="914400" marR="0" lvl="1"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2pPr>
            <a:lvl3pPr marL="1371600" marR="0" lvl="2" indent="-355600" algn="l" rtl="0">
              <a:lnSpc>
                <a:spcPct val="115000"/>
              </a:lnSpc>
              <a:spcBef>
                <a:spcPts val="800"/>
              </a:spcBef>
              <a:spcAft>
                <a:spcPts val="0"/>
              </a:spcAft>
              <a:buClr>
                <a:schemeClr val="accent3"/>
              </a:buClr>
              <a:buSzPts val="2000"/>
              <a:buFont typeface="Barlow Light"/>
              <a:buChar char="▹"/>
              <a:defRPr sz="2000" b="0" i="0" u="none" strike="noStrike" cap="none">
                <a:solidFill>
                  <a:schemeClr val="dk2"/>
                </a:solidFill>
                <a:latin typeface="Barlow Light"/>
                <a:ea typeface="Barlow Light"/>
                <a:cs typeface="Barlow Light"/>
                <a:sym typeface="Barlow Light"/>
              </a:defRPr>
            </a:lvl3pPr>
            <a:lvl4pPr marL="1828800" marR="0" lvl="3"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4pPr>
            <a:lvl5pPr marL="2286000" marR="0" lvl="4"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5pPr>
            <a:lvl6pPr marL="2743200" marR="0" lvl="5"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6pPr>
            <a:lvl7pPr marL="3200400" marR="0" lvl="6"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7pPr>
            <a:lvl8pPr marL="3657600" marR="0" lvl="7" indent="-355600" algn="l" rtl="0">
              <a:lnSpc>
                <a:spcPct val="115000"/>
              </a:lnSpc>
              <a:spcBef>
                <a:spcPts val="800"/>
              </a:spcBef>
              <a:spcAft>
                <a:spcPts val="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8pPr>
            <a:lvl9pPr marL="4114800" marR="0" lvl="8" indent="-355600" algn="l" rtl="0">
              <a:lnSpc>
                <a:spcPct val="115000"/>
              </a:lnSpc>
              <a:spcBef>
                <a:spcPts val="800"/>
              </a:spcBef>
              <a:spcAft>
                <a:spcPts val="800"/>
              </a:spcAft>
              <a:buClr>
                <a:schemeClr val="dk2"/>
              </a:buClr>
              <a:buSzPts val="2000"/>
              <a:buFont typeface="Barlow Light"/>
              <a:buChar char="■"/>
              <a:defRPr sz="2000" b="0" i="0" u="none" strike="noStrike" cap="none">
                <a:solidFill>
                  <a:schemeClr val="dk2"/>
                </a:solidFill>
                <a:latin typeface="Barlow Light"/>
                <a:ea typeface="Barlow Light"/>
                <a:cs typeface="Barlow Light"/>
                <a:sym typeface="Barlow Light"/>
              </a:defRPr>
            </a:lvl9pPr>
          </a:lstStyle>
          <a:p>
            <a:pPr marL="101600" indent="0">
              <a:buFont typeface="Barlow Light"/>
              <a:buNone/>
            </a:pPr>
            <a:r>
              <a:rPr lang="en-US" sz="2400" b="1" dirty="0">
                <a:solidFill>
                  <a:schemeClr val="accent2">
                    <a:lumMod val="75000"/>
                  </a:schemeClr>
                </a:solidFill>
              </a:rPr>
              <a:t>LINEAR REGRESSION</a:t>
            </a:r>
          </a:p>
        </p:txBody>
      </p:sp>
    </p:spTree>
    <p:extLst>
      <p:ext uri="{BB962C8B-B14F-4D97-AF65-F5344CB8AC3E}">
        <p14:creationId xmlns:p14="http://schemas.microsoft.com/office/powerpoint/2010/main" val="257859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66937E-9B22-4D13-B08A-A669AE98F1D1}"/>
              </a:ext>
            </a:extLst>
          </p:cNvPr>
          <p:cNvSpPr>
            <a:spLocks noGrp="1"/>
          </p:cNvSpPr>
          <p:nvPr>
            <p:ph type="sldNum" idx="4294967295"/>
          </p:nvPr>
        </p:nvSpPr>
        <p:spPr>
          <a:xfrm>
            <a:off x="8594725" y="4328544"/>
            <a:ext cx="549275" cy="393700"/>
          </a:xfrm>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9" name="Rectangle 38">
            <a:extLst>
              <a:ext uri="{FF2B5EF4-FFF2-40B4-BE49-F238E27FC236}">
                <a16:creationId xmlns:a16="http://schemas.microsoft.com/office/drawing/2014/main" id="{C63492AC-FE63-4744-967C-B1148E85B685}"/>
              </a:ext>
            </a:extLst>
          </p:cNvPr>
          <p:cNvSpPr/>
          <p:nvPr/>
        </p:nvSpPr>
        <p:spPr>
          <a:xfrm>
            <a:off x="825460" y="683234"/>
            <a:ext cx="1600506" cy="578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rgbClr val="000000"/>
                </a:solidFill>
                <a:latin typeface="Helvetica Neue"/>
              </a:rPr>
              <a:t>Collection of </a:t>
            </a:r>
          </a:p>
          <a:p>
            <a:pPr algn="ctr"/>
            <a:r>
              <a:rPr lang="en-US" b="1" dirty="0">
                <a:solidFill>
                  <a:srgbClr val="000000"/>
                </a:solidFill>
                <a:latin typeface="Helvetica Neue"/>
              </a:rPr>
              <a:t>raw data</a:t>
            </a:r>
            <a:endParaRPr lang="en-US" b="1" i="0" dirty="0">
              <a:solidFill>
                <a:srgbClr val="000000"/>
              </a:solidFill>
              <a:effectLst/>
              <a:latin typeface="Helvetica Neue"/>
            </a:endParaRPr>
          </a:p>
        </p:txBody>
      </p:sp>
      <p:sp>
        <p:nvSpPr>
          <p:cNvPr id="40" name="Arrow: Right 39">
            <a:extLst>
              <a:ext uri="{FF2B5EF4-FFF2-40B4-BE49-F238E27FC236}">
                <a16:creationId xmlns:a16="http://schemas.microsoft.com/office/drawing/2014/main" id="{F55529DB-015D-4A3D-8428-1BF77212BDDF}"/>
              </a:ext>
            </a:extLst>
          </p:cNvPr>
          <p:cNvSpPr/>
          <p:nvPr/>
        </p:nvSpPr>
        <p:spPr>
          <a:xfrm rot="5400000">
            <a:off x="1129084" y="1506172"/>
            <a:ext cx="608500" cy="344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85394A8B-F539-483A-90B1-7DCDCEFAC63A}"/>
              </a:ext>
            </a:extLst>
          </p:cNvPr>
          <p:cNvSpPr/>
          <p:nvPr/>
        </p:nvSpPr>
        <p:spPr>
          <a:xfrm>
            <a:off x="837441" y="2063092"/>
            <a:ext cx="1600507" cy="608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l"/>
            <a:r>
              <a:rPr lang="en-US" b="1" i="0" dirty="0">
                <a:solidFill>
                  <a:srgbClr val="000000"/>
                </a:solidFill>
                <a:effectLst/>
                <a:latin typeface="Helvetica Neue"/>
              </a:rPr>
              <a:t> Data cleaning</a:t>
            </a:r>
          </a:p>
        </p:txBody>
      </p:sp>
      <p:sp>
        <p:nvSpPr>
          <p:cNvPr id="43" name="Rectangle: Beveled 42">
            <a:extLst>
              <a:ext uri="{FF2B5EF4-FFF2-40B4-BE49-F238E27FC236}">
                <a16:creationId xmlns:a16="http://schemas.microsoft.com/office/drawing/2014/main" id="{A43D0E66-D61A-4824-B2B5-2EDE62CFBFCD}"/>
              </a:ext>
            </a:extLst>
          </p:cNvPr>
          <p:cNvSpPr/>
          <p:nvPr/>
        </p:nvSpPr>
        <p:spPr>
          <a:xfrm>
            <a:off x="3633739" y="1261430"/>
            <a:ext cx="2346153" cy="146621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6">
                    <a:lumMod val="50000"/>
                  </a:schemeClr>
                </a:solidFill>
              </a:rPr>
              <a:t>BLOCK DIAGRAM</a:t>
            </a:r>
            <a:endParaRPr lang="en-IN" sz="2800" dirty="0">
              <a:solidFill>
                <a:schemeClr val="accent6">
                  <a:lumMod val="50000"/>
                </a:schemeClr>
              </a:solidFill>
            </a:endParaRPr>
          </a:p>
        </p:txBody>
      </p:sp>
      <p:sp>
        <p:nvSpPr>
          <p:cNvPr id="44" name="Rectangle 43">
            <a:extLst>
              <a:ext uri="{FF2B5EF4-FFF2-40B4-BE49-F238E27FC236}">
                <a16:creationId xmlns:a16="http://schemas.microsoft.com/office/drawing/2014/main" id="{8FAE593E-56A5-4C80-9592-88C51A57028A}"/>
              </a:ext>
            </a:extLst>
          </p:cNvPr>
          <p:cNvSpPr/>
          <p:nvPr/>
        </p:nvSpPr>
        <p:spPr>
          <a:xfrm>
            <a:off x="4151250" y="3630115"/>
            <a:ext cx="1738250" cy="7700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i="0" dirty="0">
                <a:solidFill>
                  <a:srgbClr val="000000"/>
                </a:solidFill>
                <a:effectLst/>
                <a:latin typeface="Helvetica Neue"/>
              </a:rPr>
              <a:t>    Model Building</a:t>
            </a:r>
          </a:p>
        </p:txBody>
      </p:sp>
      <p:sp>
        <p:nvSpPr>
          <p:cNvPr id="46" name="Arrow: Bent-Up 45">
            <a:extLst>
              <a:ext uri="{FF2B5EF4-FFF2-40B4-BE49-F238E27FC236}">
                <a16:creationId xmlns:a16="http://schemas.microsoft.com/office/drawing/2014/main" id="{B8C688B8-97EF-46F5-A375-E2F89BC94921}"/>
              </a:ext>
            </a:extLst>
          </p:cNvPr>
          <p:cNvSpPr/>
          <p:nvPr/>
        </p:nvSpPr>
        <p:spPr>
          <a:xfrm rot="5400000">
            <a:off x="2936378" y="3198916"/>
            <a:ext cx="652621" cy="1576631"/>
          </a:xfrm>
          <a:prstGeom prst="bentUpArrow">
            <a:avLst>
              <a:gd name="adj1" fmla="val 25000"/>
              <a:gd name="adj2" fmla="val 2825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Bent-Up 46">
            <a:extLst>
              <a:ext uri="{FF2B5EF4-FFF2-40B4-BE49-F238E27FC236}">
                <a16:creationId xmlns:a16="http://schemas.microsoft.com/office/drawing/2014/main" id="{B7C53EAE-EE33-465A-8450-B54FD18AAC76}"/>
              </a:ext>
            </a:extLst>
          </p:cNvPr>
          <p:cNvSpPr/>
          <p:nvPr/>
        </p:nvSpPr>
        <p:spPr>
          <a:xfrm>
            <a:off x="5989747" y="3700420"/>
            <a:ext cx="1403072" cy="5401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73EF1308-FC7F-4577-92CC-6128D2B7C8F6}"/>
              </a:ext>
            </a:extLst>
          </p:cNvPr>
          <p:cNvSpPr/>
          <p:nvPr/>
        </p:nvSpPr>
        <p:spPr>
          <a:xfrm>
            <a:off x="6295542" y="2802407"/>
            <a:ext cx="1470823" cy="7700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Helvetica Neue"/>
              </a:rPr>
              <a:t>            Evaluation</a:t>
            </a:r>
          </a:p>
          <a:p>
            <a:endParaRPr lang="en-US" b="1" i="0" dirty="0">
              <a:solidFill>
                <a:srgbClr val="000000"/>
              </a:solidFill>
              <a:effectLst/>
              <a:latin typeface="Helvetica Neue"/>
            </a:endParaRPr>
          </a:p>
        </p:txBody>
      </p:sp>
      <p:sp>
        <p:nvSpPr>
          <p:cNvPr id="50" name="Rectangle 49">
            <a:extLst>
              <a:ext uri="{FF2B5EF4-FFF2-40B4-BE49-F238E27FC236}">
                <a16:creationId xmlns:a16="http://schemas.microsoft.com/office/drawing/2014/main" id="{3E75520A-E06C-456A-80F6-804F986EAD3F}"/>
              </a:ext>
            </a:extLst>
          </p:cNvPr>
          <p:cNvSpPr/>
          <p:nvPr/>
        </p:nvSpPr>
        <p:spPr>
          <a:xfrm>
            <a:off x="7236728" y="1870204"/>
            <a:ext cx="1780674" cy="578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Helvetica Neue"/>
              </a:rPr>
              <a:t> Improvement</a:t>
            </a:r>
          </a:p>
        </p:txBody>
      </p:sp>
      <p:sp>
        <p:nvSpPr>
          <p:cNvPr id="51" name="Arrow: Bent-Up 50">
            <a:extLst>
              <a:ext uri="{FF2B5EF4-FFF2-40B4-BE49-F238E27FC236}">
                <a16:creationId xmlns:a16="http://schemas.microsoft.com/office/drawing/2014/main" id="{276D1984-27EB-435A-8889-F5EC5962F1A8}"/>
              </a:ext>
            </a:extLst>
          </p:cNvPr>
          <p:cNvSpPr/>
          <p:nvPr/>
        </p:nvSpPr>
        <p:spPr>
          <a:xfrm>
            <a:off x="7875047" y="2587925"/>
            <a:ext cx="621635" cy="56049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8E665B77-963B-4974-9F08-B4568DF0DA24}"/>
              </a:ext>
            </a:extLst>
          </p:cNvPr>
          <p:cNvSpPr/>
          <p:nvPr/>
        </p:nvSpPr>
        <p:spPr>
          <a:xfrm>
            <a:off x="7282675" y="599396"/>
            <a:ext cx="1382905" cy="578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Helvetica Neue"/>
              </a:rPr>
              <a:t>            Prediction result</a:t>
            </a:r>
          </a:p>
          <a:p>
            <a:endParaRPr lang="en-US" b="1" i="0" dirty="0">
              <a:solidFill>
                <a:srgbClr val="000000"/>
              </a:solidFill>
              <a:effectLst/>
              <a:latin typeface="Helvetica Neue"/>
            </a:endParaRPr>
          </a:p>
        </p:txBody>
      </p:sp>
      <p:sp>
        <p:nvSpPr>
          <p:cNvPr id="53" name="Arrow: Right 52">
            <a:extLst>
              <a:ext uri="{FF2B5EF4-FFF2-40B4-BE49-F238E27FC236}">
                <a16:creationId xmlns:a16="http://schemas.microsoft.com/office/drawing/2014/main" id="{AA0F74E9-E174-4676-BD75-9467C92D77CF}"/>
              </a:ext>
            </a:extLst>
          </p:cNvPr>
          <p:cNvSpPr/>
          <p:nvPr/>
        </p:nvSpPr>
        <p:spPr>
          <a:xfrm rot="16200000">
            <a:off x="7866793" y="1343991"/>
            <a:ext cx="559082" cy="344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Bent-Up 54">
            <a:extLst>
              <a:ext uri="{FF2B5EF4-FFF2-40B4-BE49-F238E27FC236}">
                <a16:creationId xmlns:a16="http://schemas.microsoft.com/office/drawing/2014/main" id="{F4F93507-9614-475D-892C-1967F2B361CD}"/>
              </a:ext>
            </a:extLst>
          </p:cNvPr>
          <p:cNvSpPr/>
          <p:nvPr/>
        </p:nvSpPr>
        <p:spPr>
          <a:xfrm rot="5400000">
            <a:off x="1326878" y="2798093"/>
            <a:ext cx="621635" cy="48011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25AA9430-C660-40C4-B767-C32A3199187F}"/>
              </a:ext>
            </a:extLst>
          </p:cNvPr>
          <p:cNvSpPr/>
          <p:nvPr/>
        </p:nvSpPr>
        <p:spPr>
          <a:xfrm>
            <a:off x="1932092" y="2877101"/>
            <a:ext cx="1343384" cy="646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i="0" dirty="0">
                <a:solidFill>
                  <a:srgbClr val="000000"/>
                </a:solidFill>
                <a:effectLst/>
                <a:latin typeface="Helvetica Neue"/>
              </a:rPr>
              <a:t>        EDA</a:t>
            </a:r>
          </a:p>
        </p:txBody>
      </p:sp>
    </p:spTree>
    <p:extLst>
      <p:ext uri="{BB962C8B-B14F-4D97-AF65-F5344CB8AC3E}">
        <p14:creationId xmlns:p14="http://schemas.microsoft.com/office/powerpoint/2010/main" val="81150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A6AA80-878B-48FE-ACE1-988E35FAC2F2}"/>
              </a:ext>
            </a:extLst>
          </p:cNvPr>
          <p:cNvSpPr>
            <a:spLocks noGrp="1"/>
          </p:cNvSpPr>
          <p:nvPr>
            <p:ph type="title"/>
          </p:nvPr>
        </p:nvSpPr>
        <p:spPr>
          <a:xfrm>
            <a:off x="851849" y="603397"/>
            <a:ext cx="7440300" cy="396300"/>
          </a:xfrm>
        </p:spPr>
        <p:txBody>
          <a:bodyPr/>
          <a:lstStyle/>
          <a:p>
            <a:r>
              <a:rPr lang="en-US" dirty="0"/>
              <a:t>methodology</a:t>
            </a:r>
            <a:endParaRPr lang="en-IN" dirty="0"/>
          </a:p>
        </p:txBody>
      </p:sp>
      <p:sp>
        <p:nvSpPr>
          <p:cNvPr id="3" name="Text Placeholder 2">
            <a:extLst>
              <a:ext uri="{FF2B5EF4-FFF2-40B4-BE49-F238E27FC236}">
                <a16:creationId xmlns:a16="http://schemas.microsoft.com/office/drawing/2014/main" id="{D88B5265-6E33-401E-9892-9EC4E11852CC}"/>
              </a:ext>
            </a:extLst>
          </p:cNvPr>
          <p:cNvSpPr>
            <a:spLocks noGrp="1"/>
          </p:cNvSpPr>
          <p:nvPr>
            <p:ph type="body" idx="1"/>
          </p:nvPr>
        </p:nvSpPr>
        <p:spPr>
          <a:xfrm>
            <a:off x="462515" y="999697"/>
            <a:ext cx="8218967" cy="3307803"/>
          </a:xfrm>
        </p:spPr>
        <p:txBody>
          <a:bodyPr/>
          <a:lstStyle/>
          <a:p>
            <a:endParaRPr lang="en-US" sz="1600" dirty="0"/>
          </a:p>
          <a:p>
            <a:r>
              <a:rPr lang="en-US" sz="1600" b="1" u="sng" dirty="0">
                <a:solidFill>
                  <a:srgbClr val="222222"/>
                </a:solidFill>
                <a:latin typeface="source sans pro" panose="020B0503030403020204" pitchFamily="34" charset="0"/>
              </a:rPr>
              <a:t>Dataset</a:t>
            </a:r>
            <a:r>
              <a:rPr lang="en-US" sz="1600" dirty="0">
                <a:solidFill>
                  <a:srgbClr val="222222"/>
                </a:solidFill>
                <a:latin typeface="source sans pro" panose="020B0503030403020204" pitchFamily="34" charset="0"/>
              </a:rPr>
              <a:t> :  For this project, we are using the dataset on used car sales from all over the United States, available on Kaggle. The features available in this dataset are Mileage, V.</a:t>
            </a:r>
            <a:br>
              <a:rPr lang="en-US" sz="1600" dirty="0">
                <a:solidFill>
                  <a:srgbClr val="222222"/>
                </a:solidFill>
                <a:latin typeface="source sans pro" panose="020B0503030403020204" pitchFamily="34" charset="0"/>
              </a:rPr>
            </a:br>
            <a:endParaRPr lang="en-US" sz="1600" dirty="0">
              <a:solidFill>
                <a:srgbClr val="222222"/>
              </a:solidFill>
              <a:latin typeface="source sans pro" panose="020B0503030403020204" pitchFamily="34" charset="0"/>
            </a:endParaRPr>
          </a:p>
          <a:p>
            <a:r>
              <a:rPr lang="en-US" sz="1600" b="1" u="sng" dirty="0">
                <a:solidFill>
                  <a:srgbClr val="222222"/>
                </a:solidFill>
                <a:latin typeface="source sans pro" panose="020B0503030403020204" pitchFamily="34" charset="0"/>
              </a:rPr>
              <a:t>Pre-processing</a:t>
            </a:r>
            <a:r>
              <a:rPr lang="en-US" sz="1600" dirty="0">
                <a:solidFill>
                  <a:srgbClr val="222222"/>
                </a:solidFill>
                <a:latin typeface="source sans pro" panose="020B0503030403020204" pitchFamily="34" charset="0"/>
              </a:rPr>
              <a:t> :  In order to get a better understanding of the data, we plotted a histogram of the data. We noticed that the dataset had many outliers, primarily due to large price sensitivity of used cars. Typically, models that are the latest year and have low mileage sell for a premium, however, there were many data points that did not conform to this. This is because accident history and condition can have a significant effect on the car’s price. </a:t>
            </a:r>
          </a:p>
          <a:p>
            <a:pPr marL="76200" indent="0">
              <a:buNone/>
            </a:pPr>
            <a:endParaRPr lang="en-US" sz="1600"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Future Work For better performance, we plan to judiciously design deep learning network structures, use adaptive learning rates and train on clusters of data rather than the whole dataset. To correct for overfitting in Random Forest, different selections of features and number of trees will be tested to check for change in performance.</a:t>
            </a:r>
            <a:endParaRPr lang="en-IN" sz="1600" dirty="0">
              <a:solidFill>
                <a:srgbClr val="222222"/>
              </a:solidFill>
              <a:latin typeface="source sans pro" panose="020B0503030403020204" pitchFamily="34" charset="0"/>
            </a:endParaRPr>
          </a:p>
        </p:txBody>
      </p:sp>
      <p:sp>
        <p:nvSpPr>
          <p:cNvPr id="5" name="Slide Number Placeholder 4">
            <a:extLst>
              <a:ext uri="{FF2B5EF4-FFF2-40B4-BE49-F238E27FC236}">
                <a16:creationId xmlns:a16="http://schemas.microsoft.com/office/drawing/2014/main" id="{86C4D0AF-26C3-406C-A651-2BBF6DEF1E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91598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51;p29">
            <a:extLst>
              <a:ext uri="{FF2B5EF4-FFF2-40B4-BE49-F238E27FC236}">
                <a16:creationId xmlns:a16="http://schemas.microsoft.com/office/drawing/2014/main" id="{28B06968-8E4B-4E57-A463-FB4862A52FFC}"/>
              </a:ext>
            </a:extLst>
          </p:cNvPr>
          <p:cNvSpPr/>
          <p:nvPr/>
        </p:nvSpPr>
        <p:spPr>
          <a:xfrm rot="1900469">
            <a:off x="4348451" y="-2864269"/>
            <a:ext cx="357529" cy="10663159"/>
          </a:xfrm>
          <a:prstGeom prst="rect">
            <a:avLst/>
          </a:prstGeo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1;p29">
            <a:extLst>
              <a:ext uri="{FF2B5EF4-FFF2-40B4-BE49-F238E27FC236}">
                <a16:creationId xmlns:a16="http://schemas.microsoft.com/office/drawing/2014/main" id="{297F23F4-387D-42F2-919E-98D14085CC81}"/>
              </a:ext>
            </a:extLst>
          </p:cNvPr>
          <p:cNvSpPr/>
          <p:nvPr/>
        </p:nvSpPr>
        <p:spPr>
          <a:xfrm rot="1900469">
            <a:off x="4074099" y="-3360307"/>
            <a:ext cx="357529" cy="10663159"/>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1;p29">
            <a:extLst>
              <a:ext uri="{FF2B5EF4-FFF2-40B4-BE49-F238E27FC236}">
                <a16:creationId xmlns:a16="http://schemas.microsoft.com/office/drawing/2014/main" id="{71457060-E8FE-466C-9B16-42E2743D59B9}"/>
              </a:ext>
            </a:extLst>
          </p:cNvPr>
          <p:cNvSpPr/>
          <p:nvPr/>
        </p:nvSpPr>
        <p:spPr>
          <a:xfrm rot="1900469">
            <a:off x="4811180" y="-2618326"/>
            <a:ext cx="357529" cy="10663159"/>
          </a:xfrm>
          <a:prstGeom prst="rect">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1CE62553-85E3-4DA0-BC07-DD768407EDB9}"/>
              </a:ext>
            </a:extLst>
          </p:cNvPr>
          <p:cNvSpPr>
            <a:spLocks noGrp="1"/>
          </p:cNvSpPr>
          <p:nvPr>
            <p:ph type="title"/>
          </p:nvPr>
        </p:nvSpPr>
        <p:spPr/>
        <p:txBody>
          <a:bodyPr/>
          <a:lstStyle/>
          <a:p>
            <a:r>
              <a:rPr lang="en-US" dirty="0"/>
              <a:t>SNAPSHOT OF DATASET</a:t>
            </a:r>
            <a:endParaRPr lang="en-IN" dirty="0"/>
          </a:p>
        </p:txBody>
      </p:sp>
      <p:sp>
        <p:nvSpPr>
          <p:cNvPr id="4" name="Slide Number Placeholder 3">
            <a:extLst>
              <a:ext uri="{FF2B5EF4-FFF2-40B4-BE49-F238E27FC236}">
                <a16:creationId xmlns:a16="http://schemas.microsoft.com/office/drawing/2014/main" id="{07EA5094-FE94-4CD6-AC12-1EF3E81499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CBCD5CC9-05A0-4F7D-889D-9A0C106E9446}"/>
              </a:ext>
            </a:extLst>
          </p:cNvPr>
          <p:cNvPicPr>
            <a:picLocks noChangeAspect="1"/>
          </p:cNvPicPr>
          <p:nvPr/>
        </p:nvPicPr>
        <p:blipFill rotWithShape="1">
          <a:blip r:embed="rId3"/>
          <a:srcRect t="23946" r="60196" b="9114"/>
          <a:stretch/>
        </p:blipFill>
        <p:spPr>
          <a:xfrm>
            <a:off x="1112776" y="1327523"/>
            <a:ext cx="6091798" cy="3441351"/>
          </a:xfrm>
          <a:prstGeom prst="rect">
            <a:avLst/>
          </a:prstGeom>
        </p:spPr>
      </p:pic>
    </p:spTree>
    <p:extLst>
      <p:ext uri="{BB962C8B-B14F-4D97-AF65-F5344CB8AC3E}">
        <p14:creationId xmlns:p14="http://schemas.microsoft.com/office/powerpoint/2010/main" val="397918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C7F3-F77F-49AA-9EFA-9B3CD3E6ADB8}"/>
              </a:ext>
            </a:extLst>
          </p:cNvPr>
          <p:cNvSpPr>
            <a:spLocks noGrp="1"/>
          </p:cNvSpPr>
          <p:nvPr>
            <p:ph type="title"/>
          </p:nvPr>
        </p:nvSpPr>
        <p:spPr/>
        <p:txBody>
          <a:bodyPr/>
          <a:lstStyle/>
          <a:p>
            <a:r>
              <a:rPr lang="en-US" dirty="0"/>
              <a:t>Information of dataset</a:t>
            </a:r>
            <a:endParaRPr lang="en-IN" dirty="0"/>
          </a:p>
        </p:txBody>
      </p:sp>
      <p:sp>
        <p:nvSpPr>
          <p:cNvPr id="4" name="Slide Number Placeholder 3">
            <a:extLst>
              <a:ext uri="{FF2B5EF4-FFF2-40B4-BE49-F238E27FC236}">
                <a16:creationId xmlns:a16="http://schemas.microsoft.com/office/drawing/2014/main" id="{175109E7-81CF-4628-9CC4-D28C829D7B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7" name="Google Shape;128;p17">
            <a:extLst>
              <a:ext uri="{FF2B5EF4-FFF2-40B4-BE49-F238E27FC236}">
                <a16:creationId xmlns:a16="http://schemas.microsoft.com/office/drawing/2014/main" id="{7F878DA5-3386-4361-A55E-F79324F10232}"/>
              </a:ext>
            </a:extLst>
          </p:cNvPr>
          <p:cNvGrpSpPr/>
          <p:nvPr/>
        </p:nvGrpSpPr>
        <p:grpSpPr>
          <a:xfrm>
            <a:off x="7167723" y="166054"/>
            <a:ext cx="1511011" cy="1511390"/>
            <a:chOff x="6654650" y="3665275"/>
            <a:chExt cx="409100" cy="409125"/>
          </a:xfrm>
        </p:grpSpPr>
        <p:sp>
          <p:nvSpPr>
            <p:cNvPr id="8" name="Google Shape;129;p17">
              <a:extLst>
                <a:ext uri="{FF2B5EF4-FFF2-40B4-BE49-F238E27FC236}">
                  <a16:creationId xmlns:a16="http://schemas.microsoft.com/office/drawing/2014/main" id="{DFDCD981-0781-4542-8C9D-EAB1427DEC42}"/>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629A2088-5D0E-46C0-80CC-5E4560D3D485}"/>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E347FCE4-78DC-48AF-9B98-EE60C15C8482}"/>
              </a:ext>
            </a:extLst>
          </p:cNvPr>
          <p:cNvPicPr>
            <a:picLocks noChangeAspect="1"/>
          </p:cNvPicPr>
          <p:nvPr/>
        </p:nvPicPr>
        <p:blipFill rotWithShape="1">
          <a:blip r:embed="rId2"/>
          <a:srcRect l="13529" t="20902" r="38824" b="40735"/>
          <a:stretch/>
        </p:blipFill>
        <p:spPr>
          <a:xfrm>
            <a:off x="695186" y="1517300"/>
            <a:ext cx="6880760" cy="3114747"/>
          </a:xfrm>
          <a:prstGeom prst="rect">
            <a:avLst/>
          </a:prstGeom>
        </p:spPr>
      </p:pic>
    </p:spTree>
    <p:extLst>
      <p:ext uri="{BB962C8B-B14F-4D97-AF65-F5344CB8AC3E}">
        <p14:creationId xmlns:p14="http://schemas.microsoft.com/office/powerpoint/2010/main" val="2619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DD50-9EFD-4FDA-A2B1-2E0230D7676C}"/>
              </a:ext>
            </a:extLst>
          </p:cNvPr>
          <p:cNvSpPr>
            <a:spLocks noGrp="1"/>
          </p:cNvSpPr>
          <p:nvPr>
            <p:ph type="title"/>
          </p:nvPr>
        </p:nvSpPr>
        <p:spPr>
          <a:xfrm>
            <a:off x="851850" y="431963"/>
            <a:ext cx="7440300" cy="396300"/>
          </a:xfrm>
        </p:spPr>
        <p:txBody>
          <a:bodyPr/>
          <a:lstStyle/>
          <a:p>
            <a:r>
              <a:rPr lang="en-US" dirty="0"/>
              <a:t>Relationship between columns</a:t>
            </a:r>
            <a:endParaRPr lang="en-IN" dirty="0"/>
          </a:p>
        </p:txBody>
      </p:sp>
      <p:sp>
        <p:nvSpPr>
          <p:cNvPr id="4" name="Slide Number Placeholder 3">
            <a:extLst>
              <a:ext uri="{FF2B5EF4-FFF2-40B4-BE49-F238E27FC236}">
                <a16:creationId xmlns:a16="http://schemas.microsoft.com/office/drawing/2014/main" id="{955968E2-46AF-403D-8464-492205C469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203B43FE-5895-4A31-852D-72E8392188FE}"/>
              </a:ext>
            </a:extLst>
          </p:cNvPr>
          <p:cNvPicPr>
            <a:picLocks noChangeAspect="1"/>
          </p:cNvPicPr>
          <p:nvPr/>
        </p:nvPicPr>
        <p:blipFill>
          <a:blip r:embed="rId2"/>
          <a:stretch>
            <a:fillRect/>
          </a:stretch>
        </p:blipFill>
        <p:spPr>
          <a:xfrm>
            <a:off x="382772" y="814329"/>
            <a:ext cx="7602279" cy="4056122"/>
          </a:xfrm>
          <a:prstGeom prst="rect">
            <a:avLst/>
          </a:prstGeom>
        </p:spPr>
      </p:pic>
    </p:spTree>
    <p:extLst>
      <p:ext uri="{BB962C8B-B14F-4D97-AF65-F5344CB8AC3E}">
        <p14:creationId xmlns:p14="http://schemas.microsoft.com/office/powerpoint/2010/main" val="9353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024B-1A9F-4B23-A950-FA298F483057}"/>
              </a:ext>
            </a:extLst>
          </p:cNvPr>
          <p:cNvSpPr>
            <a:spLocks noGrp="1"/>
          </p:cNvSpPr>
          <p:nvPr>
            <p:ph type="title"/>
          </p:nvPr>
        </p:nvSpPr>
        <p:spPr>
          <a:xfrm>
            <a:off x="700025" y="473691"/>
            <a:ext cx="7440300" cy="396300"/>
          </a:xfrm>
        </p:spPr>
        <p:txBody>
          <a:bodyPr/>
          <a:lstStyle/>
          <a:p>
            <a:r>
              <a:rPr lang="en-US" dirty="0" err="1"/>
              <a:t>Value_counts</a:t>
            </a:r>
            <a:r>
              <a:rPr lang="en-US" dirty="0"/>
              <a:t> of columns </a:t>
            </a:r>
            <a:endParaRPr lang="en-IN" dirty="0"/>
          </a:p>
        </p:txBody>
      </p:sp>
      <p:sp>
        <p:nvSpPr>
          <p:cNvPr id="4" name="Slide Number Placeholder 3">
            <a:extLst>
              <a:ext uri="{FF2B5EF4-FFF2-40B4-BE49-F238E27FC236}">
                <a16:creationId xmlns:a16="http://schemas.microsoft.com/office/drawing/2014/main" id="{410DF3C8-52AD-4A04-993C-324D22DE13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6" name="Google Shape;115;p16">
            <a:extLst>
              <a:ext uri="{FF2B5EF4-FFF2-40B4-BE49-F238E27FC236}">
                <a16:creationId xmlns:a16="http://schemas.microsoft.com/office/drawing/2014/main" id="{B9711764-D6B3-4201-B86B-2F14AEBF4A90}"/>
              </a:ext>
            </a:extLst>
          </p:cNvPr>
          <p:cNvGrpSpPr/>
          <p:nvPr/>
        </p:nvGrpSpPr>
        <p:grpSpPr>
          <a:xfrm>
            <a:off x="190010" y="280083"/>
            <a:ext cx="367686" cy="599441"/>
            <a:chOff x="6730350" y="2315900"/>
            <a:chExt cx="257700" cy="420100"/>
          </a:xfrm>
        </p:grpSpPr>
        <p:sp>
          <p:nvSpPr>
            <p:cNvPr id="7" name="Google Shape;116;p16">
              <a:extLst>
                <a:ext uri="{FF2B5EF4-FFF2-40B4-BE49-F238E27FC236}">
                  <a16:creationId xmlns:a16="http://schemas.microsoft.com/office/drawing/2014/main" id="{9F8F5656-6259-43E1-A6FB-B0C38A94E7C8}"/>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117;p16">
              <a:extLst>
                <a:ext uri="{FF2B5EF4-FFF2-40B4-BE49-F238E27FC236}">
                  <a16:creationId xmlns:a16="http://schemas.microsoft.com/office/drawing/2014/main" id="{E2A2B6DD-02B0-4843-9A5B-7C9BAB2CAD5B}"/>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118;p16">
              <a:extLst>
                <a:ext uri="{FF2B5EF4-FFF2-40B4-BE49-F238E27FC236}">
                  <a16:creationId xmlns:a16="http://schemas.microsoft.com/office/drawing/2014/main" id="{06904844-88B6-4863-BD48-4D5824B336E7}"/>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119;p16">
              <a:extLst>
                <a:ext uri="{FF2B5EF4-FFF2-40B4-BE49-F238E27FC236}">
                  <a16:creationId xmlns:a16="http://schemas.microsoft.com/office/drawing/2014/main" id="{1669379C-AF1A-4539-ADDA-719FCD7EA771}"/>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120;p16">
              <a:extLst>
                <a:ext uri="{FF2B5EF4-FFF2-40B4-BE49-F238E27FC236}">
                  <a16:creationId xmlns:a16="http://schemas.microsoft.com/office/drawing/2014/main" id="{E72AD86A-4E2B-4FB2-84D0-327B6FC1F830}"/>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2" name="Google Shape;351;p29">
            <a:extLst>
              <a:ext uri="{FF2B5EF4-FFF2-40B4-BE49-F238E27FC236}">
                <a16:creationId xmlns:a16="http://schemas.microsoft.com/office/drawing/2014/main" id="{C4A16A15-2B17-4B0A-985F-AB5B36B8AFDC}"/>
              </a:ext>
            </a:extLst>
          </p:cNvPr>
          <p:cNvSpPr/>
          <p:nvPr/>
        </p:nvSpPr>
        <p:spPr>
          <a:xfrm rot="3218009" flipH="1">
            <a:off x="8055169" y="1793977"/>
            <a:ext cx="170312" cy="4939997"/>
          </a:xfrm>
          <a:prstGeom prst="rect">
            <a:avLst/>
          </a:prstGeo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1;p29">
            <a:extLst>
              <a:ext uri="{FF2B5EF4-FFF2-40B4-BE49-F238E27FC236}">
                <a16:creationId xmlns:a16="http://schemas.microsoft.com/office/drawing/2014/main" id="{737CE2F8-BF6B-4ADC-91CC-321542DD49A1}"/>
              </a:ext>
            </a:extLst>
          </p:cNvPr>
          <p:cNvSpPr/>
          <p:nvPr/>
        </p:nvSpPr>
        <p:spPr>
          <a:xfrm rot="2015203" flipH="1">
            <a:off x="8319228" y="1532100"/>
            <a:ext cx="170312" cy="4939997"/>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1;p29">
            <a:extLst>
              <a:ext uri="{FF2B5EF4-FFF2-40B4-BE49-F238E27FC236}">
                <a16:creationId xmlns:a16="http://schemas.microsoft.com/office/drawing/2014/main" id="{777C7593-8143-4E02-91A8-F2BC97917896}"/>
              </a:ext>
            </a:extLst>
          </p:cNvPr>
          <p:cNvSpPr/>
          <p:nvPr/>
        </p:nvSpPr>
        <p:spPr>
          <a:xfrm rot="3468322" flipH="1">
            <a:off x="8055168" y="2030502"/>
            <a:ext cx="170312" cy="4939997"/>
          </a:xfrm>
          <a:prstGeom prst="rect">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1;p29">
            <a:extLst>
              <a:ext uri="{FF2B5EF4-FFF2-40B4-BE49-F238E27FC236}">
                <a16:creationId xmlns:a16="http://schemas.microsoft.com/office/drawing/2014/main" id="{FC60F499-F372-42DC-8F66-96005E8BD9B3}"/>
              </a:ext>
            </a:extLst>
          </p:cNvPr>
          <p:cNvSpPr/>
          <p:nvPr/>
        </p:nvSpPr>
        <p:spPr>
          <a:xfrm rot="7910340" flipH="1">
            <a:off x="9377227" y="-1521775"/>
            <a:ext cx="170312" cy="4939997"/>
          </a:xfrm>
          <a:prstGeom prst="rect">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1;p29">
            <a:extLst>
              <a:ext uri="{FF2B5EF4-FFF2-40B4-BE49-F238E27FC236}">
                <a16:creationId xmlns:a16="http://schemas.microsoft.com/office/drawing/2014/main" id="{37EF5C49-BA54-4B72-8793-4387E54441A6}"/>
              </a:ext>
            </a:extLst>
          </p:cNvPr>
          <p:cNvSpPr/>
          <p:nvPr/>
        </p:nvSpPr>
        <p:spPr>
          <a:xfrm rot="6707534" flipH="1">
            <a:off x="9641286" y="-1783652"/>
            <a:ext cx="170312" cy="4939997"/>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Picture 16">
            <a:extLst>
              <a:ext uri="{FF2B5EF4-FFF2-40B4-BE49-F238E27FC236}">
                <a16:creationId xmlns:a16="http://schemas.microsoft.com/office/drawing/2014/main" id="{00E5B56A-BEF3-47F4-8DD4-7B49CE62D902}"/>
              </a:ext>
            </a:extLst>
          </p:cNvPr>
          <p:cNvPicPr>
            <a:picLocks noChangeAspect="1"/>
          </p:cNvPicPr>
          <p:nvPr/>
        </p:nvPicPr>
        <p:blipFill rotWithShape="1">
          <a:blip r:embed="rId2"/>
          <a:srcRect l="7655" t="24320" r="17264" b="33436"/>
          <a:stretch/>
        </p:blipFill>
        <p:spPr>
          <a:xfrm>
            <a:off x="987499" y="1573395"/>
            <a:ext cx="6865352" cy="21717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79499290"/>
      </p:ext>
    </p:extLst>
  </p:cSld>
  <p:clrMapOvr>
    <a:masterClrMapping/>
  </p:clrMapOvr>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677</Words>
  <Application>Microsoft Office PowerPoint</Application>
  <PresentationFormat>On-screen Show (16:9)</PresentationFormat>
  <Paragraphs>55</Paragraphs>
  <Slides>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Bebas Neue</vt:lpstr>
      <vt:lpstr>Helvetica Neue</vt:lpstr>
      <vt:lpstr>source sans pro</vt:lpstr>
      <vt:lpstr>Arial</vt:lpstr>
      <vt:lpstr>Times New Roman</vt:lpstr>
      <vt:lpstr>Calibri</vt:lpstr>
      <vt:lpstr>Verdana </vt:lpstr>
      <vt:lpstr>Barlow Light</vt:lpstr>
      <vt:lpstr>Fitzwalter template</vt:lpstr>
      <vt:lpstr>CAR price prediction</vt:lpstr>
      <vt:lpstr>introduction</vt:lpstr>
      <vt:lpstr>Overview of model</vt:lpstr>
      <vt:lpstr>PowerPoint Presentation</vt:lpstr>
      <vt:lpstr>methodology</vt:lpstr>
      <vt:lpstr>SNAPSHOT OF DATASET</vt:lpstr>
      <vt:lpstr>Information of dataset</vt:lpstr>
      <vt:lpstr>Relationship between columns</vt:lpstr>
      <vt:lpstr>Value_counts of columns </vt:lpstr>
      <vt:lpstr>Snapshot of code</vt:lpstr>
      <vt:lpstr>Graph of accuracy of model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dc:title>
  <dc:creator>tannu dubey</dc:creator>
  <cp:lastModifiedBy>SIMRAN</cp:lastModifiedBy>
  <cp:revision>15</cp:revision>
  <dcterms:modified xsi:type="dcterms:W3CDTF">2023-01-16T05:12:34Z</dcterms:modified>
</cp:coreProperties>
</file>