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0" r:id="rId2"/>
    <p:sldId id="257" r:id="rId3"/>
    <p:sldId id="261" r:id="rId4"/>
    <p:sldId id="262"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798" autoAdjust="0"/>
  </p:normalViewPr>
  <p:slideViewPr>
    <p:cSldViewPr snapToGrid="0">
      <p:cViewPr varScale="1">
        <p:scale>
          <a:sx n="59" d="100"/>
          <a:sy n="59" d="100"/>
        </p:scale>
        <p:origin x="11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722E3C-2A99-4A74-BF34-F2BEFE5C5A18}" type="datetimeFigureOut">
              <a:rPr lang="en-IN" smtClean="0"/>
              <a:t>29-04-2023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386FF-B8A6-4F83-84FA-913140F90922}" type="slidenum">
              <a:rPr lang="en-IN" smtClean="0"/>
              <a:t>‹#›</a:t>
            </a:fld>
            <a:endParaRPr lang="en-IN"/>
          </a:p>
        </p:txBody>
      </p:sp>
    </p:spTree>
    <p:extLst>
      <p:ext uri="{BB962C8B-B14F-4D97-AF65-F5344CB8AC3E}">
        <p14:creationId xmlns:p14="http://schemas.microsoft.com/office/powerpoint/2010/main" val="4240136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5386FF-B8A6-4F83-84FA-913140F90922}" type="slidenum">
              <a:rPr lang="en-IN" smtClean="0"/>
              <a:t>2</a:t>
            </a:fld>
            <a:endParaRPr lang="en-IN"/>
          </a:p>
        </p:txBody>
      </p:sp>
    </p:spTree>
    <p:extLst>
      <p:ext uri="{BB962C8B-B14F-4D97-AF65-F5344CB8AC3E}">
        <p14:creationId xmlns:p14="http://schemas.microsoft.com/office/powerpoint/2010/main" val="356692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5386FF-B8A6-4F83-84FA-913140F90922}" type="slidenum">
              <a:rPr lang="en-IN" smtClean="0"/>
              <a:t>3</a:t>
            </a:fld>
            <a:endParaRPr lang="en-IN"/>
          </a:p>
        </p:txBody>
      </p:sp>
    </p:spTree>
    <p:extLst>
      <p:ext uri="{BB962C8B-B14F-4D97-AF65-F5344CB8AC3E}">
        <p14:creationId xmlns:p14="http://schemas.microsoft.com/office/powerpoint/2010/main" val="1014915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7C09-FFA7-5014-905B-4F0E543630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E2FE78-3407-84F4-BAE1-61BACED28F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993673-5D1B-EE3B-9D58-0C29203794E1}"/>
              </a:ext>
            </a:extLst>
          </p:cNvPr>
          <p:cNvSpPr>
            <a:spLocks noGrp="1"/>
          </p:cNvSpPr>
          <p:nvPr>
            <p:ph type="dt" sz="half" idx="10"/>
          </p:nvPr>
        </p:nvSpPr>
        <p:spPr/>
        <p:txBody>
          <a:bodyPr/>
          <a:lstStyle/>
          <a:p>
            <a:fld id="{90601FD3-1421-4FF1-A9AB-85452AB93706}" type="datetimeFigureOut">
              <a:rPr lang="en-IN" smtClean="0"/>
              <a:t>29-04-2023</a:t>
            </a:fld>
            <a:endParaRPr lang="en-IN"/>
          </a:p>
        </p:txBody>
      </p:sp>
      <p:sp>
        <p:nvSpPr>
          <p:cNvPr id="5" name="Footer Placeholder 4">
            <a:extLst>
              <a:ext uri="{FF2B5EF4-FFF2-40B4-BE49-F238E27FC236}">
                <a16:creationId xmlns:a16="http://schemas.microsoft.com/office/drawing/2014/main" id="{5A8ED311-F78A-4DCC-D1E5-967F85FC33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0DDE87-7406-9E51-09C5-87263BC7E946}"/>
              </a:ext>
            </a:extLst>
          </p:cNvPr>
          <p:cNvSpPr>
            <a:spLocks noGrp="1"/>
          </p:cNvSpPr>
          <p:nvPr>
            <p:ph type="sldNum" sz="quarter" idx="12"/>
          </p:nvPr>
        </p:nvSpPr>
        <p:spPr/>
        <p:txBody>
          <a:bodyPr/>
          <a:lstStyle/>
          <a:p>
            <a:fld id="{5DF79D62-D2A2-43C3-BE2F-BEADF2F2B995}" type="slidenum">
              <a:rPr lang="en-IN" smtClean="0"/>
              <a:t>‹#›</a:t>
            </a:fld>
            <a:endParaRPr lang="en-IN"/>
          </a:p>
        </p:txBody>
      </p:sp>
    </p:spTree>
    <p:extLst>
      <p:ext uri="{BB962C8B-B14F-4D97-AF65-F5344CB8AC3E}">
        <p14:creationId xmlns:p14="http://schemas.microsoft.com/office/powerpoint/2010/main" val="375950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E5A2-8E09-21A9-4D6F-AFEFA01C17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FB9848-94C3-1327-7002-D1C7F36B08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5AC24D-876E-35A2-7DD2-66CFA5AEB8E0}"/>
              </a:ext>
            </a:extLst>
          </p:cNvPr>
          <p:cNvSpPr>
            <a:spLocks noGrp="1"/>
          </p:cNvSpPr>
          <p:nvPr>
            <p:ph type="dt" sz="half" idx="10"/>
          </p:nvPr>
        </p:nvSpPr>
        <p:spPr/>
        <p:txBody>
          <a:bodyPr/>
          <a:lstStyle/>
          <a:p>
            <a:fld id="{90601FD3-1421-4FF1-A9AB-85452AB93706}" type="datetimeFigureOut">
              <a:rPr lang="en-IN" smtClean="0"/>
              <a:t>29-04-2023</a:t>
            </a:fld>
            <a:endParaRPr lang="en-IN"/>
          </a:p>
        </p:txBody>
      </p:sp>
      <p:sp>
        <p:nvSpPr>
          <p:cNvPr id="5" name="Footer Placeholder 4">
            <a:extLst>
              <a:ext uri="{FF2B5EF4-FFF2-40B4-BE49-F238E27FC236}">
                <a16:creationId xmlns:a16="http://schemas.microsoft.com/office/drawing/2014/main" id="{A07028E7-555E-1622-46AB-0F545D2E1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A51E6C-4B89-2CAA-9E79-060EF4ACF667}"/>
              </a:ext>
            </a:extLst>
          </p:cNvPr>
          <p:cNvSpPr>
            <a:spLocks noGrp="1"/>
          </p:cNvSpPr>
          <p:nvPr>
            <p:ph type="sldNum" sz="quarter" idx="12"/>
          </p:nvPr>
        </p:nvSpPr>
        <p:spPr/>
        <p:txBody>
          <a:bodyPr/>
          <a:lstStyle/>
          <a:p>
            <a:fld id="{5DF79D62-D2A2-43C3-BE2F-BEADF2F2B995}" type="slidenum">
              <a:rPr lang="en-IN" smtClean="0"/>
              <a:t>‹#›</a:t>
            </a:fld>
            <a:endParaRPr lang="en-IN"/>
          </a:p>
        </p:txBody>
      </p:sp>
    </p:spTree>
    <p:extLst>
      <p:ext uri="{BB962C8B-B14F-4D97-AF65-F5344CB8AC3E}">
        <p14:creationId xmlns:p14="http://schemas.microsoft.com/office/powerpoint/2010/main" val="350681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B97D7E-348A-7043-8BDF-1F205A7694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5FFD9E-58C6-18A0-E36D-088FEE9C3A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56928A-9BB3-9205-1EA5-CB7715C7F304}"/>
              </a:ext>
            </a:extLst>
          </p:cNvPr>
          <p:cNvSpPr>
            <a:spLocks noGrp="1"/>
          </p:cNvSpPr>
          <p:nvPr>
            <p:ph type="dt" sz="half" idx="10"/>
          </p:nvPr>
        </p:nvSpPr>
        <p:spPr/>
        <p:txBody>
          <a:bodyPr/>
          <a:lstStyle/>
          <a:p>
            <a:fld id="{90601FD3-1421-4FF1-A9AB-85452AB93706}" type="datetimeFigureOut">
              <a:rPr lang="en-IN" smtClean="0"/>
              <a:t>29-04-2023</a:t>
            </a:fld>
            <a:endParaRPr lang="en-IN"/>
          </a:p>
        </p:txBody>
      </p:sp>
      <p:sp>
        <p:nvSpPr>
          <p:cNvPr id="5" name="Footer Placeholder 4">
            <a:extLst>
              <a:ext uri="{FF2B5EF4-FFF2-40B4-BE49-F238E27FC236}">
                <a16:creationId xmlns:a16="http://schemas.microsoft.com/office/drawing/2014/main" id="{46E6E83A-7A86-8687-B1BB-1BCB6831D5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61757E-021B-FB52-1282-733B417068FD}"/>
              </a:ext>
            </a:extLst>
          </p:cNvPr>
          <p:cNvSpPr>
            <a:spLocks noGrp="1"/>
          </p:cNvSpPr>
          <p:nvPr>
            <p:ph type="sldNum" sz="quarter" idx="12"/>
          </p:nvPr>
        </p:nvSpPr>
        <p:spPr/>
        <p:txBody>
          <a:bodyPr/>
          <a:lstStyle/>
          <a:p>
            <a:fld id="{5DF79D62-D2A2-43C3-BE2F-BEADF2F2B995}" type="slidenum">
              <a:rPr lang="en-IN" smtClean="0"/>
              <a:t>‹#›</a:t>
            </a:fld>
            <a:endParaRPr lang="en-IN"/>
          </a:p>
        </p:txBody>
      </p:sp>
    </p:spTree>
    <p:extLst>
      <p:ext uri="{BB962C8B-B14F-4D97-AF65-F5344CB8AC3E}">
        <p14:creationId xmlns:p14="http://schemas.microsoft.com/office/powerpoint/2010/main" val="286011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A394-D22C-5C43-CA6E-1E02DF137A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E7D523-9909-30F0-C2B2-E75A13D622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D2CC7F-B61C-B6FD-90EB-35FEF4C6417B}"/>
              </a:ext>
            </a:extLst>
          </p:cNvPr>
          <p:cNvSpPr>
            <a:spLocks noGrp="1"/>
          </p:cNvSpPr>
          <p:nvPr>
            <p:ph type="dt" sz="half" idx="10"/>
          </p:nvPr>
        </p:nvSpPr>
        <p:spPr/>
        <p:txBody>
          <a:bodyPr/>
          <a:lstStyle/>
          <a:p>
            <a:fld id="{90601FD3-1421-4FF1-A9AB-85452AB93706}" type="datetimeFigureOut">
              <a:rPr lang="en-IN" smtClean="0"/>
              <a:t>29-04-2023</a:t>
            </a:fld>
            <a:endParaRPr lang="en-IN"/>
          </a:p>
        </p:txBody>
      </p:sp>
      <p:sp>
        <p:nvSpPr>
          <p:cNvPr id="5" name="Footer Placeholder 4">
            <a:extLst>
              <a:ext uri="{FF2B5EF4-FFF2-40B4-BE49-F238E27FC236}">
                <a16:creationId xmlns:a16="http://schemas.microsoft.com/office/drawing/2014/main" id="{CC064DD1-5F8F-51E5-C521-D236EFA0A9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CB210D-1B43-A2E9-3865-1B9C6DD3AF18}"/>
              </a:ext>
            </a:extLst>
          </p:cNvPr>
          <p:cNvSpPr>
            <a:spLocks noGrp="1"/>
          </p:cNvSpPr>
          <p:nvPr>
            <p:ph type="sldNum" sz="quarter" idx="12"/>
          </p:nvPr>
        </p:nvSpPr>
        <p:spPr/>
        <p:txBody>
          <a:bodyPr/>
          <a:lstStyle/>
          <a:p>
            <a:fld id="{5DF79D62-D2A2-43C3-BE2F-BEADF2F2B995}" type="slidenum">
              <a:rPr lang="en-IN" smtClean="0"/>
              <a:t>‹#›</a:t>
            </a:fld>
            <a:endParaRPr lang="en-IN"/>
          </a:p>
        </p:txBody>
      </p:sp>
    </p:spTree>
    <p:extLst>
      <p:ext uri="{BB962C8B-B14F-4D97-AF65-F5344CB8AC3E}">
        <p14:creationId xmlns:p14="http://schemas.microsoft.com/office/powerpoint/2010/main" val="1380280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7491-03AB-F565-0FE9-112C644F14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E98195-1446-6086-BFDA-ADB9361F94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4E674-6E90-737D-5523-B0B950FD4277}"/>
              </a:ext>
            </a:extLst>
          </p:cNvPr>
          <p:cNvSpPr>
            <a:spLocks noGrp="1"/>
          </p:cNvSpPr>
          <p:nvPr>
            <p:ph type="dt" sz="half" idx="10"/>
          </p:nvPr>
        </p:nvSpPr>
        <p:spPr/>
        <p:txBody>
          <a:bodyPr/>
          <a:lstStyle/>
          <a:p>
            <a:fld id="{90601FD3-1421-4FF1-A9AB-85452AB93706}" type="datetimeFigureOut">
              <a:rPr lang="en-IN" smtClean="0"/>
              <a:t>29-04-2023</a:t>
            </a:fld>
            <a:endParaRPr lang="en-IN"/>
          </a:p>
        </p:txBody>
      </p:sp>
      <p:sp>
        <p:nvSpPr>
          <p:cNvPr id="5" name="Footer Placeholder 4">
            <a:extLst>
              <a:ext uri="{FF2B5EF4-FFF2-40B4-BE49-F238E27FC236}">
                <a16:creationId xmlns:a16="http://schemas.microsoft.com/office/drawing/2014/main" id="{05B18E65-9144-8D53-E7EC-D2C7D542DB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8E1842-354A-BA06-6CEA-EE7942B925A4}"/>
              </a:ext>
            </a:extLst>
          </p:cNvPr>
          <p:cNvSpPr>
            <a:spLocks noGrp="1"/>
          </p:cNvSpPr>
          <p:nvPr>
            <p:ph type="sldNum" sz="quarter" idx="12"/>
          </p:nvPr>
        </p:nvSpPr>
        <p:spPr/>
        <p:txBody>
          <a:bodyPr/>
          <a:lstStyle/>
          <a:p>
            <a:fld id="{5DF79D62-D2A2-43C3-BE2F-BEADF2F2B995}" type="slidenum">
              <a:rPr lang="en-IN" smtClean="0"/>
              <a:t>‹#›</a:t>
            </a:fld>
            <a:endParaRPr lang="en-IN"/>
          </a:p>
        </p:txBody>
      </p:sp>
    </p:spTree>
    <p:extLst>
      <p:ext uri="{BB962C8B-B14F-4D97-AF65-F5344CB8AC3E}">
        <p14:creationId xmlns:p14="http://schemas.microsoft.com/office/powerpoint/2010/main" val="58206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CC506-0045-BA29-A55E-FD41A10597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6779E0-5023-18AD-3A70-3ED348CE55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539ED1-075F-8761-30CE-A4845A5282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D6A130-1164-5C1A-E97A-D8B21C1F3805}"/>
              </a:ext>
            </a:extLst>
          </p:cNvPr>
          <p:cNvSpPr>
            <a:spLocks noGrp="1"/>
          </p:cNvSpPr>
          <p:nvPr>
            <p:ph type="dt" sz="half" idx="10"/>
          </p:nvPr>
        </p:nvSpPr>
        <p:spPr/>
        <p:txBody>
          <a:bodyPr/>
          <a:lstStyle/>
          <a:p>
            <a:fld id="{90601FD3-1421-4FF1-A9AB-85452AB93706}" type="datetimeFigureOut">
              <a:rPr lang="en-IN" smtClean="0"/>
              <a:t>29-04-2023</a:t>
            </a:fld>
            <a:endParaRPr lang="en-IN"/>
          </a:p>
        </p:txBody>
      </p:sp>
      <p:sp>
        <p:nvSpPr>
          <p:cNvPr id="6" name="Footer Placeholder 5">
            <a:extLst>
              <a:ext uri="{FF2B5EF4-FFF2-40B4-BE49-F238E27FC236}">
                <a16:creationId xmlns:a16="http://schemas.microsoft.com/office/drawing/2014/main" id="{2A2322EC-BA39-473A-1526-758A1D0F4D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54B003-E401-488D-646B-87E380AF62BA}"/>
              </a:ext>
            </a:extLst>
          </p:cNvPr>
          <p:cNvSpPr>
            <a:spLocks noGrp="1"/>
          </p:cNvSpPr>
          <p:nvPr>
            <p:ph type="sldNum" sz="quarter" idx="12"/>
          </p:nvPr>
        </p:nvSpPr>
        <p:spPr/>
        <p:txBody>
          <a:bodyPr/>
          <a:lstStyle/>
          <a:p>
            <a:fld id="{5DF79D62-D2A2-43C3-BE2F-BEADF2F2B995}" type="slidenum">
              <a:rPr lang="en-IN" smtClean="0"/>
              <a:t>‹#›</a:t>
            </a:fld>
            <a:endParaRPr lang="en-IN"/>
          </a:p>
        </p:txBody>
      </p:sp>
    </p:spTree>
    <p:extLst>
      <p:ext uri="{BB962C8B-B14F-4D97-AF65-F5344CB8AC3E}">
        <p14:creationId xmlns:p14="http://schemas.microsoft.com/office/powerpoint/2010/main" val="1163634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A869-B924-88C9-60D6-A5F90A707E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4B6694-45D7-AA09-909F-32BADA96BD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B13D02-074F-C40F-2C30-1E962D7D30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61CF0B-FB1A-708D-6E30-A2DB251A69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4D48AF-BF44-AA98-2BBF-AB089A4BB3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FDD99E-038E-0A71-BFF0-58E243685BBD}"/>
              </a:ext>
            </a:extLst>
          </p:cNvPr>
          <p:cNvSpPr>
            <a:spLocks noGrp="1"/>
          </p:cNvSpPr>
          <p:nvPr>
            <p:ph type="dt" sz="half" idx="10"/>
          </p:nvPr>
        </p:nvSpPr>
        <p:spPr/>
        <p:txBody>
          <a:bodyPr/>
          <a:lstStyle/>
          <a:p>
            <a:fld id="{90601FD3-1421-4FF1-A9AB-85452AB93706}" type="datetimeFigureOut">
              <a:rPr lang="en-IN" smtClean="0"/>
              <a:t>29-04-2023</a:t>
            </a:fld>
            <a:endParaRPr lang="en-IN"/>
          </a:p>
        </p:txBody>
      </p:sp>
      <p:sp>
        <p:nvSpPr>
          <p:cNvPr id="8" name="Footer Placeholder 7">
            <a:extLst>
              <a:ext uri="{FF2B5EF4-FFF2-40B4-BE49-F238E27FC236}">
                <a16:creationId xmlns:a16="http://schemas.microsoft.com/office/drawing/2014/main" id="{149FAAB4-62D7-038A-DC26-54E87DC82A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61B667-FD73-A3EA-D567-F756995B81C3}"/>
              </a:ext>
            </a:extLst>
          </p:cNvPr>
          <p:cNvSpPr>
            <a:spLocks noGrp="1"/>
          </p:cNvSpPr>
          <p:nvPr>
            <p:ph type="sldNum" sz="quarter" idx="12"/>
          </p:nvPr>
        </p:nvSpPr>
        <p:spPr/>
        <p:txBody>
          <a:bodyPr/>
          <a:lstStyle/>
          <a:p>
            <a:fld id="{5DF79D62-D2A2-43C3-BE2F-BEADF2F2B995}" type="slidenum">
              <a:rPr lang="en-IN" smtClean="0"/>
              <a:t>‹#›</a:t>
            </a:fld>
            <a:endParaRPr lang="en-IN"/>
          </a:p>
        </p:txBody>
      </p:sp>
    </p:spTree>
    <p:extLst>
      <p:ext uri="{BB962C8B-B14F-4D97-AF65-F5344CB8AC3E}">
        <p14:creationId xmlns:p14="http://schemas.microsoft.com/office/powerpoint/2010/main" val="3649499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7091-6848-059F-5A71-8B5FF38A10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3A4925-7B9A-EE88-2DB8-15985EDE6A48}"/>
              </a:ext>
            </a:extLst>
          </p:cNvPr>
          <p:cNvSpPr>
            <a:spLocks noGrp="1"/>
          </p:cNvSpPr>
          <p:nvPr>
            <p:ph type="dt" sz="half" idx="10"/>
          </p:nvPr>
        </p:nvSpPr>
        <p:spPr/>
        <p:txBody>
          <a:bodyPr/>
          <a:lstStyle/>
          <a:p>
            <a:fld id="{90601FD3-1421-4FF1-A9AB-85452AB93706}" type="datetimeFigureOut">
              <a:rPr lang="en-IN" smtClean="0"/>
              <a:t>29-04-2023</a:t>
            </a:fld>
            <a:endParaRPr lang="en-IN"/>
          </a:p>
        </p:txBody>
      </p:sp>
      <p:sp>
        <p:nvSpPr>
          <p:cNvPr id="4" name="Footer Placeholder 3">
            <a:extLst>
              <a:ext uri="{FF2B5EF4-FFF2-40B4-BE49-F238E27FC236}">
                <a16:creationId xmlns:a16="http://schemas.microsoft.com/office/drawing/2014/main" id="{4B502A1E-1E23-FFA9-B3BA-5E9DAB5925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676669-72B8-2695-D20A-0B17DE2BB3B1}"/>
              </a:ext>
            </a:extLst>
          </p:cNvPr>
          <p:cNvSpPr>
            <a:spLocks noGrp="1"/>
          </p:cNvSpPr>
          <p:nvPr>
            <p:ph type="sldNum" sz="quarter" idx="12"/>
          </p:nvPr>
        </p:nvSpPr>
        <p:spPr/>
        <p:txBody>
          <a:bodyPr/>
          <a:lstStyle/>
          <a:p>
            <a:fld id="{5DF79D62-D2A2-43C3-BE2F-BEADF2F2B995}" type="slidenum">
              <a:rPr lang="en-IN" smtClean="0"/>
              <a:t>‹#›</a:t>
            </a:fld>
            <a:endParaRPr lang="en-IN"/>
          </a:p>
        </p:txBody>
      </p:sp>
    </p:spTree>
    <p:extLst>
      <p:ext uri="{BB962C8B-B14F-4D97-AF65-F5344CB8AC3E}">
        <p14:creationId xmlns:p14="http://schemas.microsoft.com/office/powerpoint/2010/main" val="260435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A1DEB6-0CD7-5FE3-37F4-4F569B30F1EF}"/>
              </a:ext>
            </a:extLst>
          </p:cNvPr>
          <p:cNvSpPr>
            <a:spLocks noGrp="1"/>
          </p:cNvSpPr>
          <p:nvPr>
            <p:ph type="dt" sz="half" idx="10"/>
          </p:nvPr>
        </p:nvSpPr>
        <p:spPr/>
        <p:txBody>
          <a:bodyPr/>
          <a:lstStyle/>
          <a:p>
            <a:fld id="{90601FD3-1421-4FF1-A9AB-85452AB93706}" type="datetimeFigureOut">
              <a:rPr lang="en-IN" smtClean="0"/>
              <a:t>29-04-2023</a:t>
            </a:fld>
            <a:endParaRPr lang="en-IN"/>
          </a:p>
        </p:txBody>
      </p:sp>
      <p:sp>
        <p:nvSpPr>
          <p:cNvPr id="3" name="Footer Placeholder 2">
            <a:extLst>
              <a:ext uri="{FF2B5EF4-FFF2-40B4-BE49-F238E27FC236}">
                <a16:creationId xmlns:a16="http://schemas.microsoft.com/office/drawing/2014/main" id="{A5EFFAF6-5EBE-D0D1-F739-963210FD8B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E1418E-86B8-8806-216B-624FDACCEC3E}"/>
              </a:ext>
            </a:extLst>
          </p:cNvPr>
          <p:cNvSpPr>
            <a:spLocks noGrp="1"/>
          </p:cNvSpPr>
          <p:nvPr>
            <p:ph type="sldNum" sz="quarter" idx="12"/>
          </p:nvPr>
        </p:nvSpPr>
        <p:spPr/>
        <p:txBody>
          <a:bodyPr/>
          <a:lstStyle/>
          <a:p>
            <a:fld id="{5DF79D62-D2A2-43C3-BE2F-BEADF2F2B995}" type="slidenum">
              <a:rPr lang="en-IN" smtClean="0"/>
              <a:t>‹#›</a:t>
            </a:fld>
            <a:endParaRPr lang="en-IN"/>
          </a:p>
        </p:txBody>
      </p:sp>
    </p:spTree>
    <p:extLst>
      <p:ext uri="{BB962C8B-B14F-4D97-AF65-F5344CB8AC3E}">
        <p14:creationId xmlns:p14="http://schemas.microsoft.com/office/powerpoint/2010/main" val="3453637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A333-4155-1265-BD29-A2D664B65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5D8AF5-AD8F-52E5-1FB7-82F7CB09F1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784E32-BB0C-4220-024E-49A81E201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B2CA9A-30FD-DD6B-C023-7228DFD9B9E2}"/>
              </a:ext>
            </a:extLst>
          </p:cNvPr>
          <p:cNvSpPr>
            <a:spLocks noGrp="1"/>
          </p:cNvSpPr>
          <p:nvPr>
            <p:ph type="dt" sz="half" idx="10"/>
          </p:nvPr>
        </p:nvSpPr>
        <p:spPr/>
        <p:txBody>
          <a:bodyPr/>
          <a:lstStyle/>
          <a:p>
            <a:fld id="{90601FD3-1421-4FF1-A9AB-85452AB93706}" type="datetimeFigureOut">
              <a:rPr lang="en-IN" smtClean="0"/>
              <a:t>29-04-2023</a:t>
            </a:fld>
            <a:endParaRPr lang="en-IN"/>
          </a:p>
        </p:txBody>
      </p:sp>
      <p:sp>
        <p:nvSpPr>
          <p:cNvPr id="6" name="Footer Placeholder 5">
            <a:extLst>
              <a:ext uri="{FF2B5EF4-FFF2-40B4-BE49-F238E27FC236}">
                <a16:creationId xmlns:a16="http://schemas.microsoft.com/office/drawing/2014/main" id="{DA34D11A-9B7D-45E9-E88D-7E47266408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1FF779-1DCF-B785-BEE3-55F9EE148399}"/>
              </a:ext>
            </a:extLst>
          </p:cNvPr>
          <p:cNvSpPr>
            <a:spLocks noGrp="1"/>
          </p:cNvSpPr>
          <p:nvPr>
            <p:ph type="sldNum" sz="quarter" idx="12"/>
          </p:nvPr>
        </p:nvSpPr>
        <p:spPr/>
        <p:txBody>
          <a:bodyPr/>
          <a:lstStyle/>
          <a:p>
            <a:fld id="{5DF79D62-D2A2-43C3-BE2F-BEADF2F2B995}" type="slidenum">
              <a:rPr lang="en-IN" smtClean="0"/>
              <a:t>‹#›</a:t>
            </a:fld>
            <a:endParaRPr lang="en-IN"/>
          </a:p>
        </p:txBody>
      </p:sp>
    </p:spTree>
    <p:extLst>
      <p:ext uri="{BB962C8B-B14F-4D97-AF65-F5344CB8AC3E}">
        <p14:creationId xmlns:p14="http://schemas.microsoft.com/office/powerpoint/2010/main" val="183216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2865A-0265-E207-37A4-C6777EB044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5EE0BD-9A1F-ADA9-DFCB-FC308B241F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33C20A-62F8-EF8A-6400-54C675978C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A18E12-E5A8-B9CA-619A-CA750E3FDDDD}"/>
              </a:ext>
            </a:extLst>
          </p:cNvPr>
          <p:cNvSpPr>
            <a:spLocks noGrp="1"/>
          </p:cNvSpPr>
          <p:nvPr>
            <p:ph type="dt" sz="half" idx="10"/>
          </p:nvPr>
        </p:nvSpPr>
        <p:spPr/>
        <p:txBody>
          <a:bodyPr/>
          <a:lstStyle/>
          <a:p>
            <a:fld id="{90601FD3-1421-4FF1-A9AB-85452AB93706}" type="datetimeFigureOut">
              <a:rPr lang="en-IN" smtClean="0"/>
              <a:t>29-04-2023</a:t>
            </a:fld>
            <a:endParaRPr lang="en-IN"/>
          </a:p>
        </p:txBody>
      </p:sp>
      <p:sp>
        <p:nvSpPr>
          <p:cNvPr id="6" name="Footer Placeholder 5">
            <a:extLst>
              <a:ext uri="{FF2B5EF4-FFF2-40B4-BE49-F238E27FC236}">
                <a16:creationId xmlns:a16="http://schemas.microsoft.com/office/drawing/2014/main" id="{5B590D5F-6B11-AC6F-567C-948F2E968C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8DB206-4DE3-003A-C1C5-2AA139C312BA}"/>
              </a:ext>
            </a:extLst>
          </p:cNvPr>
          <p:cNvSpPr>
            <a:spLocks noGrp="1"/>
          </p:cNvSpPr>
          <p:nvPr>
            <p:ph type="sldNum" sz="quarter" idx="12"/>
          </p:nvPr>
        </p:nvSpPr>
        <p:spPr/>
        <p:txBody>
          <a:bodyPr/>
          <a:lstStyle/>
          <a:p>
            <a:fld id="{5DF79D62-D2A2-43C3-BE2F-BEADF2F2B995}" type="slidenum">
              <a:rPr lang="en-IN" smtClean="0"/>
              <a:t>‹#›</a:t>
            </a:fld>
            <a:endParaRPr lang="en-IN"/>
          </a:p>
        </p:txBody>
      </p:sp>
    </p:spTree>
    <p:extLst>
      <p:ext uri="{BB962C8B-B14F-4D97-AF65-F5344CB8AC3E}">
        <p14:creationId xmlns:p14="http://schemas.microsoft.com/office/powerpoint/2010/main" val="2743613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quoteinspector.com/images/car-insurance/car-coins-flar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2000"/>
            <a:lum/>
            <a:extLst>
              <a:ext uri="{837473B0-CC2E-450A-ABE3-18F120FF3D39}">
                <a1611:picAttrSrcUrl xmlns:a1611="http://schemas.microsoft.com/office/drawing/2016/11/main" r:id="rId14"/>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E912AF-0BAE-574E-E38C-3E5E79C3C5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A5FBE6-95CF-C03A-D6D2-5475919740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F8ED7C-0659-0EC4-7FDF-F5AD4310A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01FD3-1421-4FF1-A9AB-85452AB93706}" type="datetimeFigureOut">
              <a:rPr lang="en-IN" smtClean="0"/>
              <a:t>29-04-2023</a:t>
            </a:fld>
            <a:endParaRPr lang="en-IN"/>
          </a:p>
        </p:txBody>
      </p:sp>
      <p:sp>
        <p:nvSpPr>
          <p:cNvPr id="5" name="Footer Placeholder 4">
            <a:extLst>
              <a:ext uri="{FF2B5EF4-FFF2-40B4-BE49-F238E27FC236}">
                <a16:creationId xmlns:a16="http://schemas.microsoft.com/office/drawing/2014/main" id="{9572C7FB-39AE-BE5A-F14B-DF1614BE14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BF0C09-D883-8E2A-F585-B35537055E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F79D62-D2A2-43C3-BE2F-BEADF2F2B995}" type="slidenum">
              <a:rPr lang="en-IN" smtClean="0"/>
              <a:t>‹#›</a:t>
            </a:fld>
            <a:endParaRPr lang="en-IN"/>
          </a:p>
        </p:txBody>
      </p:sp>
    </p:spTree>
    <p:extLst>
      <p:ext uri="{BB962C8B-B14F-4D97-AF65-F5344CB8AC3E}">
        <p14:creationId xmlns:p14="http://schemas.microsoft.com/office/powerpoint/2010/main" val="60017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quoteinspector.com/images/car-insurance/car-coins-flar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quoteinspector.com/images/car-insurance/car-coins-flare/"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21FC0-3360-801A-9B3D-C5721CA3C362}"/>
              </a:ext>
            </a:extLst>
          </p:cNvPr>
          <p:cNvSpPr>
            <a:spLocks noGrp="1"/>
          </p:cNvSpPr>
          <p:nvPr>
            <p:ph type="title"/>
          </p:nvPr>
        </p:nvSpPr>
        <p:spPr>
          <a:xfrm>
            <a:off x="838200" y="365125"/>
            <a:ext cx="10515600" cy="5529489"/>
          </a:xfrm>
        </p:spPr>
        <p:txBody>
          <a:bodyPr>
            <a:normAutofit/>
          </a:bodyPr>
          <a:lstStyle/>
          <a:p>
            <a:pPr algn="ctr"/>
            <a:r>
              <a:rPr lang="en-US" sz="6600" b="1" dirty="0">
                <a:solidFill>
                  <a:srgbClr val="002060"/>
                </a:solidFill>
                <a:latin typeface="Bahnschrift Light SemiCondensed" panose="020B0502040204020203" pitchFamily="34" charset="0"/>
              </a:rPr>
              <a:t>ANALYSING AUTOMOBILE INSURANCE DATASET </a:t>
            </a:r>
            <a:br>
              <a:rPr lang="en-US" sz="6600" b="1" dirty="0">
                <a:solidFill>
                  <a:srgbClr val="002060"/>
                </a:solidFill>
                <a:latin typeface="Bahnschrift Light SemiCondensed" panose="020B0502040204020203" pitchFamily="34" charset="0"/>
              </a:rPr>
            </a:br>
            <a:r>
              <a:rPr lang="en-US" sz="6600" b="1" dirty="0">
                <a:solidFill>
                  <a:srgbClr val="002060"/>
                </a:solidFill>
                <a:latin typeface="Bahnschrift Light SemiCondensed" panose="020B0502040204020203" pitchFamily="34" charset="0"/>
              </a:rPr>
              <a:t>(USING MySQL)</a:t>
            </a:r>
            <a:endParaRPr lang="en-IN" sz="6600" b="1" dirty="0">
              <a:solidFill>
                <a:srgbClr val="002060"/>
              </a:solidFill>
              <a:latin typeface="Bahnschrift Light SemiCondensed" panose="020B0502040204020203" pitchFamily="34" charset="0"/>
            </a:endParaRPr>
          </a:p>
        </p:txBody>
      </p:sp>
    </p:spTree>
    <p:extLst>
      <p:ext uri="{BB962C8B-B14F-4D97-AF65-F5344CB8AC3E}">
        <p14:creationId xmlns:p14="http://schemas.microsoft.com/office/powerpoint/2010/main" val="2375969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B9DF3-DB5F-C5CB-6D86-F7BE79CA1945}"/>
              </a:ext>
            </a:extLst>
          </p:cNvPr>
          <p:cNvSpPr>
            <a:spLocks noGrp="1"/>
          </p:cNvSpPr>
          <p:nvPr>
            <p:ph type="title"/>
          </p:nvPr>
        </p:nvSpPr>
        <p:spPr/>
        <p:txBody>
          <a:bodyPr/>
          <a:lstStyle/>
          <a:p>
            <a:pPr algn="ctr"/>
            <a:r>
              <a:rPr lang="en-US" b="1" dirty="0"/>
              <a:t>Case study</a:t>
            </a:r>
            <a:endParaRPr lang="en-IN" b="1" dirty="0"/>
          </a:p>
        </p:txBody>
      </p:sp>
      <p:sp>
        <p:nvSpPr>
          <p:cNvPr id="3" name="Content Placeholder 2">
            <a:extLst>
              <a:ext uri="{FF2B5EF4-FFF2-40B4-BE49-F238E27FC236}">
                <a16:creationId xmlns:a16="http://schemas.microsoft.com/office/drawing/2014/main" id="{0B2AD7C6-CBC4-B622-A1C9-66324CA9EF98}"/>
              </a:ext>
            </a:extLst>
          </p:cNvPr>
          <p:cNvSpPr>
            <a:spLocks noGrp="1"/>
          </p:cNvSpPr>
          <p:nvPr>
            <p:ph idx="1"/>
          </p:nvPr>
        </p:nvSpPr>
        <p:spPr/>
        <p:txBody>
          <a:bodyPr/>
          <a:lstStyle/>
          <a:p>
            <a:pPr marL="0" indent="0">
              <a:buNone/>
            </a:pPr>
            <a:r>
              <a:rPr lang="en-US" b="0" i="0" dirty="0">
                <a:effectLst/>
                <a:latin typeface="Söhne"/>
              </a:rPr>
              <a:t>Automobile insurance industry is a risky business, as it involves predicting and managing risks associated with potential accidents and claims. Insurance companies need to balance the premiums they charge against the likelihood of payouts, while also considering factors such as policyholder demographics, accident history, and market competition.</a:t>
            </a:r>
          </a:p>
          <a:p>
            <a:pPr marL="0" indent="0">
              <a:buNone/>
            </a:pPr>
            <a:r>
              <a:rPr lang="en-US" dirty="0"/>
              <a:t>I, the CEO of this risky industry is asking you to assist my team in making wiser choices and analyze the trends in </a:t>
            </a:r>
            <a:r>
              <a:rPr lang="en-US" b="0" i="0" dirty="0">
                <a:effectLst/>
                <a:latin typeface="Söhne"/>
              </a:rPr>
              <a:t>potential accidents and claims and share a basic report to share with wider business</a:t>
            </a:r>
            <a:r>
              <a:rPr lang="en-US" dirty="0"/>
              <a:t>.</a:t>
            </a:r>
            <a:endParaRPr lang="en-IN" dirty="0"/>
          </a:p>
        </p:txBody>
      </p:sp>
    </p:spTree>
    <p:extLst>
      <p:ext uri="{BB962C8B-B14F-4D97-AF65-F5344CB8AC3E}">
        <p14:creationId xmlns:p14="http://schemas.microsoft.com/office/powerpoint/2010/main" val="3722095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1000"/>
            <a:lum/>
            <a:extLst>
              <a:ext uri="{837473B0-CC2E-450A-ABE3-18F120FF3D39}">
                <a1611:picAttrSrcUrl xmlns:a1611="http://schemas.microsoft.com/office/drawing/2016/11/main" r:id="rId4"/>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61D24-0FC5-B793-A968-6E0163DC79E9}"/>
              </a:ext>
            </a:extLst>
          </p:cNvPr>
          <p:cNvSpPr>
            <a:spLocks noGrp="1"/>
          </p:cNvSpPr>
          <p:nvPr>
            <p:ph type="title"/>
          </p:nvPr>
        </p:nvSpPr>
        <p:spPr>
          <a:xfrm>
            <a:off x="838200" y="365126"/>
            <a:ext cx="10515600" cy="810532"/>
          </a:xfrm>
        </p:spPr>
        <p:txBody>
          <a:bodyPr>
            <a:normAutofit/>
          </a:bodyPr>
          <a:lstStyle/>
          <a:p>
            <a:r>
              <a:rPr lang="en-US" sz="2800" dirty="0"/>
              <a:t>My </a:t>
            </a:r>
            <a:r>
              <a:rPr lang="en-US" sz="2800" dirty="0">
                <a:latin typeface="Söhne"/>
              </a:rPr>
              <a:t>SQL</a:t>
            </a:r>
            <a:r>
              <a:rPr lang="en-US" sz="2800" dirty="0"/>
              <a:t> functions used in this report:</a:t>
            </a:r>
            <a:endParaRPr lang="en-IN" sz="2800" dirty="0"/>
          </a:p>
        </p:txBody>
      </p:sp>
      <p:sp>
        <p:nvSpPr>
          <p:cNvPr id="3" name="Content Placeholder 2">
            <a:extLst>
              <a:ext uri="{FF2B5EF4-FFF2-40B4-BE49-F238E27FC236}">
                <a16:creationId xmlns:a16="http://schemas.microsoft.com/office/drawing/2014/main" id="{F9CE9AAB-30CB-FDC7-941B-949AE454BCA4}"/>
              </a:ext>
            </a:extLst>
          </p:cNvPr>
          <p:cNvSpPr>
            <a:spLocks noGrp="1"/>
          </p:cNvSpPr>
          <p:nvPr>
            <p:ph idx="1"/>
          </p:nvPr>
        </p:nvSpPr>
        <p:spPr>
          <a:xfrm>
            <a:off x="838200" y="996042"/>
            <a:ext cx="10515600" cy="5496831"/>
          </a:xfrm>
        </p:spPr>
        <p:txBody>
          <a:bodyPr>
            <a:normAutofit/>
          </a:bodyPr>
          <a:lstStyle/>
          <a:p>
            <a:pPr marL="342900" marR="0" lvl="0" indent="-342900">
              <a:lnSpc>
                <a:spcPct val="107000"/>
              </a:lnSpc>
              <a:spcBef>
                <a:spcPts val="0"/>
              </a:spcBef>
              <a:spcAft>
                <a:spcPts val="0"/>
              </a:spcAft>
              <a:buFont typeface="+mj-lt"/>
              <a:buAutoNum type="arabicPeriod"/>
              <a:tabLst>
                <a:tab pos="628650" algn="l"/>
              </a:tabLst>
            </a:pPr>
            <a:r>
              <a:rPr lang="en-IN" sz="2000" b="1" dirty="0">
                <a:effectLst/>
                <a:latin typeface="+mj-lt"/>
                <a:ea typeface="Times New Roman" panose="02020603050405020304" pitchFamily="18" charset="0"/>
                <a:cs typeface="Times New Roman" panose="02020603050405020304" pitchFamily="18" charset="0"/>
              </a:rPr>
              <a:t>SUM(): </a:t>
            </a:r>
            <a:r>
              <a:rPr lang="en-IN" sz="2000" dirty="0">
                <a:effectLst/>
                <a:latin typeface="+mj-lt"/>
                <a:ea typeface="Times New Roman" panose="02020603050405020304" pitchFamily="18" charset="0"/>
                <a:cs typeface="Times New Roman" panose="02020603050405020304" pitchFamily="18" charset="0"/>
              </a:rPr>
              <a:t>used to add up the values of a particular column in a table.</a:t>
            </a:r>
            <a:endParaRPr lang="en-IN" sz="20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628650" algn="l"/>
              </a:tabLst>
            </a:pPr>
            <a:r>
              <a:rPr lang="en-IN" sz="2000" b="1" dirty="0">
                <a:effectLst/>
                <a:latin typeface="+mj-lt"/>
                <a:ea typeface="Times New Roman" panose="02020603050405020304" pitchFamily="18" charset="0"/>
                <a:cs typeface="Times New Roman" panose="02020603050405020304" pitchFamily="18" charset="0"/>
              </a:rPr>
              <a:t>ROUND(): </a:t>
            </a:r>
            <a:r>
              <a:rPr lang="en-IN" sz="2000" dirty="0">
                <a:effectLst/>
                <a:latin typeface="+mj-lt"/>
                <a:ea typeface="Times New Roman" panose="02020603050405020304" pitchFamily="18" charset="0"/>
                <a:cs typeface="Times New Roman" panose="02020603050405020304" pitchFamily="18" charset="0"/>
              </a:rPr>
              <a:t>used to round off the decimal values to a specified number of decimal places.</a:t>
            </a:r>
            <a:endParaRPr lang="en-IN" sz="20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628650" algn="l"/>
              </a:tabLst>
            </a:pPr>
            <a:r>
              <a:rPr lang="en-IN" sz="2000" b="1" dirty="0">
                <a:effectLst/>
                <a:latin typeface="+mj-lt"/>
                <a:ea typeface="Times New Roman" panose="02020603050405020304" pitchFamily="18" charset="0"/>
                <a:cs typeface="Times New Roman" panose="02020603050405020304" pitchFamily="18" charset="0"/>
              </a:rPr>
              <a:t>COUNT(): </a:t>
            </a:r>
            <a:r>
              <a:rPr lang="en-IN" sz="2000" dirty="0">
                <a:effectLst/>
                <a:latin typeface="+mj-lt"/>
                <a:ea typeface="Times New Roman" panose="02020603050405020304" pitchFamily="18" charset="0"/>
                <a:cs typeface="Times New Roman" panose="02020603050405020304" pitchFamily="18" charset="0"/>
              </a:rPr>
              <a:t>used to count the number of rows or non-null values in a particular column.</a:t>
            </a:r>
            <a:endParaRPr lang="en-IN" sz="20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628650" algn="l"/>
              </a:tabLst>
            </a:pPr>
            <a:r>
              <a:rPr lang="en-IN" sz="2000" b="1" dirty="0">
                <a:effectLst/>
                <a:latin typeface="+mj-lt"/>
                <a:ea typeface="Times New Roman" panose="02020603050405020304" pitchFamily="18" charset="0"/>
                <a:cs typeface="Times New Roman" panose="02020603050405020304" pitchFamily="18" charset="0"/>
              </a:rPr>
              <a:t>YEAR(): </a:t>
            </a:r>
            <a:r>
              <a:rPr lang="en-IN" sz="2000" dirty="0">
                <a:effectLst/>
                <a:latin typeface="Söhne"/>
                <a:ea typeface="Times New Roman" panose="02020603050405020304" pitchFamily="18" charset="0"/>
                <a:cs typeface="Times New Roman" panose="02020603050405020304" pitchFamily="18" charset="0"/>
              </a:rPr>
              <a:t>used</a:t>
            </a:r>
            <a:r>
              <a:rPr lang="en-IN" sz="2000" dirty="0">
                <a:effectLst/>
                <a:latin typeface="+mj-lt"/>
                <a:ea typeface="Times New Roman" panose="02020603050405020304" pitchFamily="18" charset="0"/>
                <a:cs typeface="Times New Roman" panose="02020603050405020304" pitchFamily="18" charset="0"/>
              </a:rPr>
              <a:t> to extract the year value from a date column.</a:t>
            </a:r>
            <a:endParaRPr lang="en-IN" sz="20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628650" algn="l"/>
              </a:tabLst>
            </a:pPr>
            <a:r>
              <a:rPr lang="en-IN" sz="2000" b="1" dirty="0">
                <a:effectLst/>
                <a:latin typeface="+mj-lt"/>
                <a:ea typeface="Times New Roman" panose="02020603050405020304" pitchFamily="18" charset="0"/>
                <a:cs typeface="Times New Roman" panose="02020603050405020304" pitchFamily="18" charset="0"/>
              </a:rPr>
              <a:t>SQRT(): </a:t>
            </a:r>
            <a:r>
              <a:rPr lang="en-IN" sz="2000" dirty="0">
                <a:effectLst/>
                <a:latin typeface="+mj-lt"/>
                <a:ea typeface="Times New Roman" panose="02020603050405020304" pitchFamily="18" charset="0"/>
                <a:cs typeface="Times New Roman" panose="02020603050405020304" pitchFamily="18" charset="0"/>
              </a:rPr>
              <a:t>used to calculate the square root of a number.</a:t>
            </a:r>
            <a:endParaRPr lang="en-IN" sz="20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628650" algn="l"/>
              </a:tabLst>
            </a:pPr>
            <a:r>
              <a:rPr lang="en-IN" sz="2000" b="1" dirty="0">
                <a:effectLst/>
                <a:latin typeface="+mj-lt"/>
                <a:ea typeface="Times New Roman" panose="02020603050405020304" pitchFamily="18" charset="0"/>
                <a:cs typeface="Times New Roman" panose="02020603050405020304" pitchFamily="18" charset="0"/>
              </a:rPr>
              <a:t>LIKE(): </a:t>
            </a:r>
            <a:r>
              <a:rPr lang="en-IN" sz="2000" dirty="0">
                <a:effectLst/>
                <a:latin typeface="+mj-lt"/>
                <a:ea typeface="Times New Roman" panose="02020603050405020304" pitchFamily="18" charset="0"/>
                <a:cs typeface="Times New Roman" panose="02020603050405020304" pitchFamily="18" charset="0"/>
              </a:rPr>
              <a:t>used to search for a pattern in a column value.</a:t>
            </a:r>
            <a:endParaRPr lang="en-IN" sz="20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628650" algn="l"/>
              </a:tabLst>
            </a:pPr>
            <a:r>
              <a:rPr lang="en-IN" sz="2000" b="1" dirty="0">
                <a:effectLst/>
                <a:latin typeface="+mj-lt"/>
                <a:ea typeface="Times New Roman" panose="02020603050405020304" pitchFamily="18" charset="0"/>
                <a:cs typeface="Times New Roman" panose="02020603050405020304" pitchFamily="18" charset="0"/>
              </a:rPr>
              <a:t>ORDER BY</a:t>
            </a:r>
            <a:r>
              <a:rPr lang="en-IN" sz="2000" dirty="0">
                <a:effectLst/>
                <a:latin typeface="+mj-lt"/>
                <a:ea typeface="Times New Roman" panose="02020603050405020304" pitchFamily="18" charset="0"/>
                <a:cs typeface="Times New Roman" panose="02020603050405020304" pitchFamily="18" charset="0"/>
              </a:rPr>
              <a:t>: used to sort the result set based on one or more columns.</a:t>
            </a:r>
            <a:endParaRPr lang="en-IN" sz="20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628650" algn="l"/>
              </a:tabLst>
            </a:pPr>
            <a:r>
              <a:rPr lang="en-IN" sz="2000" b="1" dirty="0">
                <a:effectLst/>
                <a:latin typeface="+mj-lt"/>
                <a:ea typeface="Times New Roman" panose="02020603050405020304" pitchFamily="18" charset="0"/>
                <a:cs typeface="Times New Roman" panose="02020603050405020304" pitchFamily="18" charset="0"/>
              </a:rPr>
              <a:t>GROUP BY: </a:t>
            </a:r>
            <a:r>
              <a:rPr lang="en-IN" sz="2000" dirty="0">
                <a:effectLst/>
                <a:latin typeface="+mj-lt"/>
                <a:ea typeface="Times New Roman" panose="02020603050405020304" pitchFamily="18" charset="0"/>
                <a:cs typeface="Times New Roman" panose="02020603050405020304" pitchFamily="18" charset="0"/>
              </a:rPr>
              <a:t>used to group the result set by one or more columns.</a:t>
            </a:r>
            <a:endParaRPr lang="en-IN" sz="20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500"/>
              </a:spcAft>
              <a:buFont typeface="+mj-lt"/>
              <a:buAutoNum type="arabicPeriod"/>
              <a:tabLst>
                <a:tab pos="628650" algn="l"/>
              </a:tabLst>
            </a:pPr>
            <a:r>
              <a:rPr lang="en-IN" sz="2000" b="1" dirty="0">
                <a:effectLst/>
                <a:latin typeface="+mj-lt"/>
                <a:ea typeface="Times New Roman" panose="02020603050405020304" pitchFamily="18" charset="0"/>
                <a:cs typeface="Times New Roman" panose="02020603050405020304" pitchFamily="18" charset="0"/>
              </a:rPr>
              <a:t>HAVING</a:t>
            </a:r>
            <a:r>
              <a:rPr lang="en-IN" sz="2000" dirty="0">
                <a:effectLst/>
                <a:latin typeface="+mj-lt"/>
                <a:ea typeface="Times New Roman" panose="02020603050405020304" pitchFamily="18" charset="0"/>
                <a:cs typeface="Times New Roman" panose="02020603050405020304" pitchFamily="18" charset="0"/>
              </a:rPr>
              <a:t>: used to filter the result set based on a condition involving an aggregate function.</a:t>
            </a:r>
            <a:endParaRPr lang="en-IN" sz="20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628650" algn="l"/>
              </a:tabLst>
            </a:pPr>
            <a:r>
              <a:rPr lang="en-IN" sz="2000" b="1" dirty="0">
                <a:effectLst/>
                <a:latin typeface="+mj-lt"/>
                <a:ea typeface="Times New Roman" panose="02020603050405020304" pitchFamily="18" charset="0"/>
                <a:cs typeface="Times New Roman" panose="02020603050405020304" pitchFamily="18" charset="0"/>
              </a:rPr>
              <a:t>STR_TO_DATE(): </a:t>
            </a:r>
            <a:r>
              <a:rPr lang="en-IN" sz="2000" dirty="0">
                <a:effectLst/>
                <a:latin typeface="+mj-lt"/>
                <a:ea typeface="Times New Roman" panose="02020603050405020304" pitchFamily="18" charset="0"/>
                <a:cs typeface="Times New Roman" panose="02020603050405020304" pitchFamily="18" charset="0"/>
              </a:rPr>
              <a:t>used to convert a string date value to a MySQL date format.</a:t>
            </a:r>
            <a:endParaRPr lang="en-IN" sz="20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628650" algn="l"/>
              </a:tabLst>
            </a:pPr>
            <a:r>
              <a:rPr lang="en-IN" sz="2000" b="1" dirty="0">
                <a:effectLst/>
                <a:latin typeface="+mj-lt"/>
                <a:ea typeface="Times New Roman" panose="02020603050405020304" pitchFamily="18" charset="0"/>
                <a:cs typeface="Times New Roman" panose="02020603050405020304" pitchFamily="18" charset="0"/>
              </a:rPr>
              <a:t>DENSE_RANK(): </a:t>
            </a:r>
            <a:r>
              <a:rPr lang="en-IN" sz="2000" dirty="0">
                <a:effectLst/>
                <a:latin typeface="+mj-lt"/>
                <a:ea typeface="Times New Roman" panose="02020603050405020304" pitchFamily="18" charset="0"/>
                <a:cs typeface="Times New Roman" panose="02020603050405020304" pitchFamily="18" charset="0"/>
              </a:rPr>
              <a:t>used to assign rank values to the rows in a result set with no gaps between the ranks.</a:t>
            </a:r>
            <a:endParaRPr lang="en-IN" sz="20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628650" algn="l"/>
              </a:tabLst>
            </a:pPr>
            <a:r>
              <a:rPr lang="en-IN" sz="2000" b="1" dirty="0">
                <a:effectLst/>
                <a:latin typeface="+mj-lt"/>
                <a:ea typeface="Times New Roman" panose="02020603050405020304" pitchFamily="18" charset="0"/>
                <a:cs typeface="Times New Roman" panose="02020603050405020304" pitchFamily="18" charset="0"/>
              </a:rPr>
              <a:t>CASE WHEN(): </a:t>
            </a:r>
            <a:r>
              <a:rPr lang="en-IN" sz="2000" dirty="0">
                <a:effectLst/>
                <a:latin typeface="+mj-lt"/>
                <a:ea typeface="Times New Roman" panose="02020603050405020304" pitchFamily="18" charset="0"/>
                <a:cs typeface="Times New Roman" panose="02020603050405020304" pitchFamily="18" charset="0"/>
              </a:rPr>
              <a:t>used to create conditional statements in a SELECT statement.</a:t>
            </a:r>
            <a:endParaRPr lang="en-IN" sz="20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500"/>
              </a:spcAft>
              <a:buFont typeface="+mj-lt"/>
              <a:buAutoNum type="arabicPeriod"/>
              <a:tabLst>
                <a:tab pos="628650" algn="l"/>
              </a:tabLst>
            </a:pPr>
            <a:r>
              <a:rPr lang="en-IN" sz="2000" b="1" dirty="0">
                <a:effectLst/>
                <a:latin typeface="+mj-lt"/>
                <a:ea typeface="Times New Roman" panose="02020603050405020304" pitchFamily="18" charset="0"/>
                <a:cs typeface="Times New Roman" panose="02020603050405020304" pitchFamily="18" charset="0"/>
              </a:rPr>
              <a:t>COMMON TABLE EXPRESSIONS(CTE): </a:t>
            </a:r>
            <a:r>
              <a:rPr lang="en-IN" sz="2000" dirty="0">
                <a:effectLst/>
                <a:latin typeface="+mj-lt"/>
                <a:ea typeface="Calibri" panose="020F0502020204030204" pitchFamily="34" charset="0"/>
                <a:cs typeface="Times New Roman" panose="02020603050405020304" pitchFamily="18" charset="0"/>
              </a:rPr>
              <a:t>used as temporary named result set that can be referenced within a SELECT, INSERT, UPDATE, or DELETE statement.</a:t>
            </a:r>
          </a:p>
        </p:txBody>
      </p:sp>
    </p:spTree>
    <p:extLst>
      <p:ext uri="{BB962C8B-B14F-4D97-AF65-F5344CB8AC3E}">
        <p14:creationId xmlns:p14="http://schemas.microsoft.com/office/powerpoint/2010/main" val="2396904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D68C-2741-727D-12F4-D751108E5C3C}"/>
              </a:ext>
            </a:extLst>
          </p:cNvPr>
          <p:cNvSpPr>
            <a:spLocks noGrp="1"/>
          </p:cNvSpPr>
          <p:nvPr>
            <p:ph type="title"/>
          </p:nvPr>
        </p:nvSpPr>
        <p:spPr>
          <a:xfrm>
            <a:off x="838200" y="365125"/>
            <a:ext cx="10515600" cy="777875"/>
          </a:xfrm>
        </p:spPr>
        <p:txBody>
          <a:bodyPr>
            <a:normAutofit fontScale="90000"/>
          </a:bodyPr>
          <a:lstStyle/>
          <a:p>
            <a:r>
              <a:rPr lang="en-US" dirty="0"/>
              <a:t>Case </a:t>
            </a:r>
            <a:r>
              <a:rPr lang="en-US" dirty="0">
                <a:latin typeface="Söhne"/>
              </a:rPr>
              <a:t>Study</a:t>
            </a:r>
            <a:r>
              <a:rPr lang="en-US" dirty="0"/>
              <a:t> Questions</a:t>
            </a:r>
            <a:br>
              <a:rPr lang="en-US" dirty="0"/>
            </a:br>
            <a:endParaRPr lang="en-IN" dirty="0"/>
          </a:p>
        </p:txBody>
      </p:sp>
      <p:sp>
        <p:nvSpPr>
          <p:cNvPr id="3" name="Content Placeholder 2">
            <a:extLst>
              <a:ext uri="{FF2B5EF4-FFF2-40B4-BE49-F238E27FC236}">
                <a16:creationId xmlns:a16="http://schemas.microsoft.com/office/drawing/2014/main" id="{04908609-98E5-C2A2-98DD-6FA285DAFD70}"/>
              </a:ext>
            </a:extLst>
          </p:cNvPr>
          <p:cNvSpPr>
            <a:spLocks noGrp="1"/>
          </p:cNvSpPr>
          <p:nvPr>
            <p:ph idx="1"/>
          </p:nvPr>
        </p:nvSpPr>
        <p:spPr>
          <a:xfrm>
            <a:off x="838200" y="1142999"/>
            <a:ext cx="10515600" cy="5349876"/>
          </a:xfrm>
        </p:spPr>
        <p:txBody>
          <a:bodyPr/>
          <a:lstStyle/>
          <a:p>
            <a:pPr marL="342900" marR="0" lvl="0" indent="-342900">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Calibri" panose="020F0502020204030204" pitchFamily="34" charset="0"/>
              </a:rPr>
              <a:t>Calculate the proportion of claim spend on injury, property and vehicle (total).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Calibri" panose="020F0502020204030204" pitchFamily="34" charset="0"/>
              </a:rPr>
              <a:t>Calculate the proportion of claim spend on injury, property and vehicle (for top 10 total </a:t>
            </a:r>
            <a:r>
              <a:rPr lang="en-US" sz="2400" dirty="0">
                <a:effectLst/>
                <a:latin typeface="Söhne"/>
                <a:ea typeface="Calibri" panose="020F0502020204030204" pitchFamily="34" charset="0"/>
                <a:cs typeface="Calibri" panose="020F0502020204030204" pitchFamily="34" charset="0"/>
              </a:rPr>
              <a:t>claims</a:t>
            </a:r>
            <a:r>
              <a:rPr lang="en-US" sz="2400" dirty="0">
                <a:effectLst/>
                <a:latin typeface="Calibri" panose="020F0502020204030204" pitchFamily="34" charset="0"/>
                <a:ea typeface="Calibri" panose="020F0502020204030204" pitchFamily="34" charset="0"/>
                <a:cs typeface="Calibri" panose="020F0502020204030204" pitchFamily="34"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Create a visualization that provides a breakdown between the male and female insurers, along with education level each year, starting from 1990.</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Calibri" panose="020F0502020204030204" pitchFamily="34" charset="0"/>
              </a:rPr>
              <a:t>Compare the number of insurers region wise.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Calibri" panose="020F0502020204030204" pitchFamily="34" charset="0"/>
              </a:rPr>
              <a:t>Comment on the relationship between deductible and premium.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Calibri" panose="020F0502020204030204" pitchFamily="34" charset="0"/>
              </a:rPr>
              <a:t>Which date had the maximum number of accidents?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Calibri" panose="020F0502020204030204" pitchFamily="34" charset="0"/>
              </a:rPr>
              <a:t>Which age group is most likely to meet an accident?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Calibri" panose="020F0502020204030204" pitchFamily="34" charset="0"/>
              </a:rPr>
              <a:t>Compare capital gain and capital loss and comment on profit.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Calibri" panose="020F0502020204030204" pitchFamily="34" charset="0"/>
              </a:rPr>
              <a:t>Are females more likely to take benefit of automobile insurance?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2400" dirty="0">
                <a:effectLst/>
                <a:latin typeface="Calibri" panose="020F0502020204030204" pitchFamily="34" charset="0"/>
                <a:ea typeface="Calibri" panose="020F0502020204030204" pitchFamily="34" charset="0"/>
                <a:cs typeface="Calibri" panose="020F0502020204030204" pitchFamily="34" charset="0"/>
              </a:rPr>
              <a:t>Which auto making company had the most accidents?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36620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C5B6A-51AD-7982-F094-6D5BF88CE15B}"/>
              </a:ext>
            </a:extLst>
          </p:cNvPr>
          <p:cNvSpPr>
            <a:spLocks noGrp="1"/>
          </p:cNvSpPr>
          <p:nvPr>
            <p:ph type="title"/>
          </p:nvPr>
        </p:nvSpPr>
        <p:spPr>
          <a:xfrm>
            <a:off x="130629" y="365125"/>
            <a:ext cx="11740241" cy="5088618"/>
          </a:xfrm>
        </p:spPr>
        <p:txBody>
          <a:bodyPr>
            <a:normAutofit/>
          </a:bodyPr>
          <a:lstStyle/>
          <a:p>
            <a:pPr algn="ctr"/>
            <a:r>
              <a:rPr lang="en-US" sz="7200" dirty="0">
                <a:solidFill>
                  <a:schemeClr val="accent1">
                    <a:lumMod val="50000"/>
                  </a:schemeClr>
                </a:solidFill>
                <a:latin typeface="Bahnschrift Light SemiCondensed" panose="020B0502040204020203" pitchFamily="34" charset="0"/>
              </a:rPr>
              <a:t>Thank You </a:t>
            </a:r>
            <a:endParaRPr lang="en-IN" sz="7200" dirty="0">
              <a:solidFill>
                <a:schemeClr val="accent1">
                  <a:lumMod val="50000"/>
                </a:schemeClr>
              </a:solidFill>
              <a:latin typeface="Bahnschrift Light SemiCondensed" panose="020B0502040204020203" pitchFamily="34" charset="0"/>
            </a:endParaRPr>
          </a:p>
        </p:txBody>
      </p:sp>
    </p:spTree>
    <p:extLst>
      <p:ext uri="{BB962C8B-B14F-4D97-AF65-F5344CB8AC3E}">
        <p14:creationId xmlns:p14="http://schemas.microsoft.com/office/powerpoint/2010/main" val="19123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465</Words>
  <Application>Microsoft Office PowerPoint</Application>
  <PresentationFormat>Widescreen</PresentationFormat>
  <Paragraphs>32</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Bahnschrift Light SemiCondensed</vt:lpstr>
      <vt:lpstr>Calibri</vt:lpstr>
      <vt:lpstr>Calibri Light</vt:lpstr>
      <vt:lpstr>Söhne</vt:lpstr>
      <vt:lpstr>Office Theme</vt:lpstr>
      <vt:lpstr>ANALYSING AUTOMOBILE INSURANCE DATASET  (USING MySQL)</vt:lpstr>
      <vt:lpstr>Case study</vt:lpstr>
      <vt:lpstr>My SQL functions used in this report:</vt:lpstr>
      <vt:lpstr>Case Study Questions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Simran Ahuja</dc:creator>
  <cp:lastModifiedBy>Simran Ahuja</cp:lastModifiedBy>
  <cp:revision>2</cp:revision>
  <dcterms:created xsi:type="dcterms:W3CDTF">2023-04-27T16:00:16Z</dcterms:created>
  <dcterms:modified xsi:type="dcterms:W3CDTF">2023-04-29T15:40:13Z</dcterms:modified>
</cp:coreProperties>
</file>