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146" y="1173018"/>
            <a:ext cx="8946140" cy="1646254"/>
          </a:xfrm>
        </p:spPr>
        <p:txBody>
          <a:bodyPr/>
          <a:lstStyle/>
          <a:p>
            <a:r>
              <a:rPr lang="en-US" sz="4800" dirty="0" smtClean="0"/>
              <a:t>Project Title- Customer Retention</a:t>
            </a:r>
            <a:endParaRPr lang="en-IN" sz="4800" dirty="0"/>
          </a:p>
        </p:txBody>
      </p:sp>
      <p:sp>
        <p:nvSpPr>
          <p:cNvPr id="3" name="Subtitle 2"/>
          <p:cNvSpPr>
            <a:spLocks noGrp="1"/>
          </p:cNvSpPr>
          <p:nvPr>
            <p:ph type="subTitle" idx="1"/>
          </p:nvPr>
        </p:nvSpPr>
        <p:spPr/>
        <p:txBody>
          <a:bodyPr/>
          <a:lstStyle/>
          <a:p>
            <a:r>
              <a:rPr lang="en-US" dirty="0" smtClean="0"/>
              <a:t>Presentation </a:t>
            </a:r>
            <a:endParaRPr lang="en-IN" dirty="0"/>
          </a:p>
        </p:txBody>
      </p:sp>
    </p:spTree>
    <p:extLst>
      <p:ext uri="{BB962C8B-B14F-4D97-AF65-F5344CB8AC3E}">
        <p14:creationId xmlns:p14="http://schemas.microsoft.com/office/powerpoint/2010/main" val="64268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501" y="168701"/>
            <a:ext cx="8946541" cy="1493845"/>
          </a:xfrm>
        </p:spPr>
        <p:txBody>
          <a:bodyPr/>
          <a:lstStyle/>
          <a:p>
            <a:pPr lvl="0" fontAlgn="base"/>
            <a:r>
              <a:rPr lang="en-IN" dirty="0"/>
              <a:t>Most of the people shopping online have been shopping from a long time.</a:t>
            </a:r>
          </a:p>
          <a:p>
            <a:r>
              <a:rPr lang="en-IN" dirty="0"/>
              <a:t>Majority of people shop online 10 times a year, ambiguity can also be seen for range 42 times and above which needs to be handled</a:t>
            </a:r>
            <a:endParaRPr lang="en-IN" dirty="0"/>
          </a:p>
        </p:txBody>
      </p:sp>
      <p:grpSp>
        <p:nvGrpSpPr>
          <p:cNvPr id="5" name="Group 4"/>
          <p:cNvGrpSpPr/>
          <p:nvPr/>
        </p:nvGrpSpPr>
        <p:grpSpPr>
          <a:xfrm>
            <a:off x="1297956" y="1431954"/>
            <a:ext cx="9769479" cy="5347537"/>
            <a:chOff x="0" y="0"/>
            <a:chExt cx="9769856" cy="6857999"/>
          </a:xfrm>
        </p:grpSpPr>
        <p:pic>
          <p:nvPicPr>
            <p:cNvPr id="6" name="Picture 5"/>
            <p:cNvPicPr/>
            <p:nvPr/>
          </p:nvPicPr>
          <p:blipFill>
            <a:blip r:embed="rId2"/>
            <a:stretch>
              <a:fillRect/>
            </a:stretch>
          </p:blipFill>
          <p:spPr>
            <a:xfrm>
              <a:off x="0" y="0"/>
              <a:ext cx="4221480" cy="3791712"/>
            </a:xfrm>
            <a:prstGeom prst="rect">
              <a:avLst/>
            </a:prstGeom>
          </p:spPr>
        </p:pic>
        <p:pic>
          <p:nvPicPr>
            <p:cNvPr id="7" name="Picture 6"/>
            <p:cNvPicPr/>
            <p:nvPr/>
          </p:nvPicPr>
          <p:blipFill>
            <a:blip r:embed="rId3"/>
            <a:stretch>
              <a:fillRect/>
            </a:stretch>
          </p:blipFill>
          <p:spPr>
            <a:xfrm>
              <a:off x="5011928" y="342392"/>
              <a:ext cx="4757928" cy="3371089"/>
            </a:xfrm>
            <a:prstGeom prst="rect">
              <a:avLst/>
            </a:prstGeom>
          </p:spPr>
        </p:pic>
        <p:pic>
          <p:nvPicPr>
            <p:cNvPr id="8" name="Picture 7"/>
            <p:cNvPicPr/>
            <p:nvPr/>
          </p:nvPicPr>
          <p:blipFill>
            <a:blip r:embed="rId4"/>
            <a:stretch>
              <a:fillRect/>
            </a:stretch>
          </p:blipFill>
          <p:spPr>
            <a:xfrm>
              <a:off x="2356104" y="2895599"/>
              <a:ext cx="5013960" cy="3962400"/>
            </a:xfrm>
            <a:prstGeom prst="rect">
              <a:avLst/>
            </a:prstGeom>
          </p:spPr>
        </p:pic>
      </p:grpSp>
    </p:spTree>
    <p:extLst>
      <p:ext uri="{BB962C8B-B14F-4D97-AF65-F5344CB8AC3E}">
        <p14:creationId xmlns:p14="http://schemas.microsoft.com/office/powerpoint/2010/main" val="300482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022" y="1480263"/>
            <a:ext cx="8946541" cy="4195481"/>
          </a:xfrm>
        </p:spPr>
        <p:txBody>
          <a:bodyPr/>
          <a:lstStyle/>
          <a:p>
            <a:pPr marL="0" indent="0">
              <a:buNone/>
            </a:pPr>
            <a:r>
              <a:rPr lang="en-IN" dirty="0"/>
              <a:t>2.    </a:t>
            </a:r>
            <a:r>
              <a:rPr lang="en-IN" sz="2400" b="1" u="sng" dirty="0"/>
              <a:t>Intention of repeat purchase </a:t>
            </a:r>
            <a:r>
              <a:rPr lang="en-IN" dirty="0"/>
              <a:t>– It means how much a person is intended to purchase the product again through online stores. We use the line plot and violin plot to analyse the different factors of repeat purchase and got the following conclusions:</a:t>
            </a:r>
          </a:p>
          <a:p>
            <a:pPr marL="0" indent="0">
              <a:buNone/>
            </a:pPr>
            <a:r>
              <a:rPr lang="en-IN" dirty="0"/>
              <a:t>• Heavy shoppers who shop more than 41 times a year shop from all the online brands, some of the people who shop for 32-40 and less than 10 times a year seem to exclude </a:t>
            </a:r>
            <a:r>
              <a:rPr lang="en-IN" dirty="0" err="1"/>
              <a:t>myntra</a:t>
            </a:r>
            <a:r>
              <a:rPr lang="en-IN" dirty="0"/>
              <a:t>. People shop from Amazon and </a:t>
            </a:r>
            <a:r>
              <a:rPr lang="en-IN" dirty="0" err="1"/>
              <a:t>flipkart</a:t>
            </a:r>
            <a:r>
              <a:rPr lang="en-IN" dirty="0"/>
              <a:t> whatever be the case.</a:t>
            </a:r>
            <a:endParaRPr lang="en-IN" dirty="0"/>
          </a:p>
        </p:txBody>
      </p:sp>
    </p:spTree>
    <p:extLst>
      <p:ext uri="{BB962C8B-B14F-4D97-AF65-F5344CB8AC3E}">
        <p14:creationId xmlns:p14="http://schemas.microsoft.com/office/powerpoint/2010/main" val="62319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72767" y="766618"/>
            <a:ext cx="8947150" cy="5116946"/>
          </a:xfrm>
          <a:prstGeom prst="rect">
            <a:avLst/>
          </a:prstGeom>
        </p:spPr>
      </p:pic>
    </p:spTree>
    <p:extLst>
      <p:ext uri="{BB962C8B-B14F-4D97-AF65-F5344CB8AC3E}">
        <p14:creationId xmlns:p14="http://schemas.microsoft.com/office/powerpoint/2010/main" val="352167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97164"/>
            <a:ext cx="8946541" cy="5851235"/>
          </a:xfrm>
        </p:spPr>
        <p:txBody>
          <a:bodyPr>
            <a:normAutofit fontScale="47500" lnSpcReduction="20000"/>
          </a:bodyPr>
          <a:lstStyle/>
          <a:p>
            <a:pPr marL="0" indent="0">
              <a:buNone/>
            </a:pPr>
            <a:r>
              <a:rPr lang="en-IN" sz="5100" dirty="0" smtClean="0"/>
              <a:t>3. </a:t>
            </a:r>
            <a:r>
              <a:rPr lang="en-IN" sz="5100" b="1" u="sng" dirty="0" smtClean="0"/>
              <a:t>Online </a:t>
            </a:r>
            <a:r>
              <a:rPr lang="en-IN" sz="5100" b="1" u="sng" dirty="0"/>
              <a:t>Retailing </a:t>
            </a:r>
            <a:r>
              <a:rPr lang="en-IN" dirty="0"/>
              <a:t>– </a:t>
            </a:r>
            <a:r>
              <a:rPr lang="en-IN" sz="4200" dirty="0"/>
              <a:t>We try to find out which age group shop the most from which city and how they reach to their favourite online store, how long do you think before a purchase decision. We use different plots to conclude on this like </a:t>
            </a:r>
            <a:r>
              <a:rPr lang="en-IN" sz="4200" dirty="0" err="1"/>
              <a:t>lineplot</a:t>
            </a:r>
            <a:r>
              <a:rPr lang="en-IN" sz="4200" dirty="0"/>
              <a:t>, </a:t>
            </a:r>
            <a:r>
              <a:rPr lang="en-IN" sz="4200" dirty="0" err="1"/>
              <a:t>countplot</a:t>
            </a:r>
            <a:r>
              <a:rPr lang="en-IN" sz="4200" dirty="0"/>
              <a:t> and obtain the following results:</a:t>
            </a:r>
          </a:p>
          <a:p>
            <a:pPr lvl="0" fontAlgn="base"/>
            <a:r>
              <a:rPr lang="en-IN" sz="4200" dirty="0"/>
              <a:t>Highest number of people have been shopping online for above 4 years except for the age group below 20 years and above 50 years. People who are shopping online for 1-2 years does not include teenagers and elder people.</a:t>
            </a:r>
          </a:p>
          <a:p>
            <a:pPr lvl="0" fontAlgn="base"/>
            <a:r>
              <a:rPr lang="en-IN" sz="4200" dirty="0"/>
              <a:t>In lines, we can see that density of female customers is more than male. Men living in </a:t>
            </a:r>
            <a:r>
              <a:rPr lang="en-IN" sz="4200" dirty="0" err="1"/>
              <a:t>B</a:t>
            </a:r>
            <a:r>
              <a:rPr lang="en-IN" sz="4200" dirty="0" err="1" smtClean="0"/>
              <a:t>anglore</a:t>
            </a:r>
            <a:r>
              <a:rPr lang="en-IN" sz="4200" dirty="0" smtClean="0"/>
              <a:t> </a:t>
            </a:r>
            <a:r>
              <a:rPr lang="en-IN" sz="4200" dirty="0"/>
              <a:t>and </a:t>
            </a:r>
            <a:r>
              <a:rPr lang="en-IN" sz="4200" dirty="0"/>
              <a:t>G</a:t>
            </a:r>
            <a:r>
              <a:rPr lang="en-IN" sz="4200" dirty="0" smtClean="0"/>
              <a:t>haziabad </a:t>
            </a:r>
            <a:r>
              <a:rPr lang="en-IN" sz="4200" dirty="0"/>
              <a:t>shop have shopped online for less than 1 year. Highest number of men shopping online belong from </a:t>
            </a:r>
            <a:r>
              <a:rPr lang="en-IN" sz="4200" dirty="0"/>
              <a:t>D</a:t>
            </a:r>
            <a:r>
              <a:rPr lang="en-IN" sz="4200" dirty="0" smtClean="0"/>
              <a:t>elhi </a:t>
            </a:r>
            <a:r>
              <a:rPr lang="en-IN" sz="4200" dirty="0"/>
              <a:t>and </a:t>
            </a:r>
            <a:r>
              <a:rPr lang="en-IN" sz="4200" dirty="0"/>
              <a:t>N</a:t>
            </a:r>
            <a:r>
              <a:rPr lang="en-IN" sz="4200" dirty="0" smtClean="0"/>
              <a:t>oida</a:t>
            </a:r>
            <a:r>
              <a:rPr lang="en-IN" sz="4200" dirty="0"/>
              <a:t>, while men from </a:t>
            </a:r>
            <a:r>
              <a:rPr lang="en-IN" sz="4200" dirty="0"/>
              <a:t>M</a:t>
            </a:r>
            <a:r>
              <a:rPr lang="en-IN" sz="4200" dirty="0" smtClean="0"/>
              <a:t>oradabad </a:t>
            </a:r>
            <a:r>
              <a:rPr lang="en-IN" sz="4200" dirty="0"/>
              <a:t>have been shopping online for the longest. Women from </a:t>
            </a:r>
            <a:r>
              <a:rPr lang="en-IN" sz="4200" dirty="0"/>
              <a:t>M</a:t>
            </a:r>
            <a:r>
              <a:rPr lang="en-IN" sz="4200" dirty="0" smtClean="0"/>
              <a:t>eerut </a:t>
            </a:r>
            <a:r>
              <a:rPr lang="en-IN" sz="4200" dirty="0"/>
              <a:t>and </a:t>
            </a:r>
            <a:r>
              <a:rPr lang="en-IN" sz="4200" dirty="0"/>
              <a:t>N</a:t>
            </a:r>
            <a:r>
              <a:rPr lang="en-IN" sz="4200" dirty="0" smtClean="0"/>
              <a:t>oida </a:t>
            </a:r>
            <a:r>
              <a:rPr lang="en-IN" sz="4200" dirty="0"/>
              <a:t>have shopped the longest.</a:t>
            </a:r>
          </a:p>
          <a:p>
            <a:pPr lvl="0" fontAlgn="base"/>
            <a:r>
              <a:rPr lang="en-IN" sz="4200" dirty="0"/>
              <a:t>Men &amp; Women both spends a lot of time to make a purchase decision on Amazon</a:t>
            </a:r>
          </a:p>
          <a:p>
            <a:pPr lvl="0" fontAlgn="base"/>
            <a:r>
              <a:rPr lang="en-IN" sz="4200" dirty="0"/>
              <a:t>Also they spend a less than 1 min before making a purchase decision on Amazon, Flipkart, </a:t>
            </a:r>
            <a:r>
              <a:rPr lang="en-IN" sz="4200" dirty="0" err="1"/>
              <a:t>Paytm</a:t>
            </a:r>
            <a:endParaRPr lang="en-IN" sz="4200" dirty="0"/>
          </a:p>
          <a:p>
            <a:r>
              <a:rPr lang="en-IN" sz="4200" dirty="0"/>
              <a:t>They spend a lot while surfing through many websites.</a:t>
            </a:r>
            <a:endParaRPr lang="en-IN" sz="4200" dirty="0"/>
          </a:p>
        </p:txBody>
      </p:sp>
    </p:spTree>
    <p:extLst>
      <p:ext uri="{BB962C8B-B14F-4D97-AF65-F5344CB8AC3E}">
        <p14:creationId xmlns:p14="http://schemas.microsoft.com/office/powerpoint/2010/main" val="386053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694" y="1267827"/>
            <a:ext cx="8946541" cy="4195481"/>
          </a:xfrm>
        </p:spPr>
        <p:txBody>
          <a:bodyPr/>
          <a:lstStyle/>
          <a:p>
            <a:pPr lvl="0" fontAlgn="base"/>
            <a:r>
              <a:rPr lang="en-IN" dirty="0"/>
              <a:t>Even though people who are shopping online for more than 3 years use search engine in large number which indicates that first time users always tried the search engine to shop on their favourite online store for the first time.</a:t>
            </a:r>
          </a:p>
          <a:p>
            <a:r>
              <a:rPr lang="en-IN" dirty="0"/>
              <a:t>Even though people who are shopping online for more than 3 years </a:t>
            </a:r>
            <a:r>
              <a:rPr lang="en-IN" dirty="0" err="1"/>
              <a:t>donot</a:t>
            </a:r>
            <a:r>
              <a:rPr lang="en-IN" dirty="0"/>
              <a:t> use the application rather use search engine and direct </a:t>
            </a:r>
            <a:r>
              <a:rPr lang="en-IN" dirty="0" err="1"/>
              <a:t>url's</a:t>
            </a:r>
            <a:r>
              <a:rPr lang="en-IN" dirty="0"/>
              <a:t> in large number which indicates that online brands should update all their platforms rather than just application.</a:t>
            </a:r>
            <a:endParaRPr lang="en-IN" dirty="0"/>
          </a:p>
        </p:txBody>
      </p:sp>
    </p:spTree>
    <p:extLst>
      <p:ext uri="{BB962C8B-B14F-4D97-AF65-F5344CB8AC3E}">
        <p14:creationId xmlns:p14="http://schemas.microsoft.com/office/powerpoint/2010/main" val="331218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7854" y="858982"/>
            <a:ext cx="11822545" cy="5772727"/>
            <a:chOff x="0" y="0"/>
            <a:chExt cx="11895329" cy="6739128"/>
          </a:xfrm>
        </p:grpSpPr>
        <p:pic>
          <p:nvPicPr>
            <p:cNvPr id="5" name="Picture 4"/>
            <p:cNvPicPr/>
            <p:nvPr/>
          </p:nvPicPr>
          <p:blipFill>
            <a:blip r:embed="rId2"/>
            <a:stretch>
              <a:fillRect/>
            </a:stretch>
          </p:blipFill>
          <p:spPr>
            <a:xfrm>
              <a:off x="0" y="0"/>
              <a:ext cx="5029200" cy="3343656"/>
            </a:xfrm>
            <a:prstGeom prst="rect">
              <a:avLst/>
            </a:prstGeom>
          </p:spPr>
        </p:pic>
        <p:pic>
          <p:nvPicPr>
            <p:cNvPr id="6" name="Picture 5"/>
            <p:cNvPicPr/>
            <p:nvPr/>
          </p:nvPicPr>
          <p:blipFill>
            <a:blip r:embed="rId3"/>
            <a:stretch>
              <a:fillRect/>
            </a:stretch>
          </p:blipFill>
          <p:spPr>
            <a:xfrm>
              <a:off x="4397248" y="3258312"/>
              <a:ext cx="7498081" cy="3480816"/>
            </a:xfrm>
            <a:prstGeom prst="rect">
              <a:avLst/>
            </a:prstGeom>
          </p:spPr>
        </p:pic>
      </p:grpSp>
    </p:spTree>
    <p:extLst>
      <p:ext uri="{BB962C8B-B14F-4D97-AF65-F5344CB8AC3E}">
        <p14:creationId xmlns:p14="http://schemas.microsoft.com/office/powerpoint/2010/main" val="175372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5748" y="759827"/>
            <a:ext cx="8946541" cy="4195481"/>
          </a:xfrm>
        </p:spPr>
        <p:txBody>
          <a:bodyPr/>
          <a:lstStyle/>
          <a:p>
            <a:pPr marL="0" indent="0">
              <a:buNone/>
            </a:pPr>
            <a:r>
              <a:rPr lang="en-IN" sz="2400" b="1" u="sng" dirty="0"/>
              <a:t>4. Information</a:t>
            </a:r>
            <a:r>
              <a:rPr lang="en-IN" b="1" u="sng" dirty="0"/>
              <a:t> </a:t>
            </a:r>
            <a:r>
              <a:rPr lang="en-IN" dirty="0"/>
              <a:t>– Here information means the details regarding  a product provide by the different online shopping websites. This play a important role in the business of e-commerce as detailed &amp; correct information makes the buyer more clear about the product. We have used the pie plot to compare how many buyers strongly agree to this point and get to know:</a:t>
            </a:r>
          </a:p>
          <a:p>
            <a:pPr marL="0" indent="0">
              <a:buNone/>
            </a:pPr>
            <a:r>
              <a:rPr lang="en-IN" dirty="0"/>
              <a:t>• Above comparisons shows that both men or </a:t>
            </a:r>
            <a:r>
              <a:rPr lang="en-IN" dirty="0" smtClean="0"/>
              <a:t>women </a:t>
            </a:r>
            <a:r>
              <a:rPr lang="en-IN" dirty="0"/>
              <a:t>strongly agree that online stores must mention a complete and relevant information about the product on their websites. Provision of complete </a:t>
            </a:r>
            <a:r>
              <a:rPr lang="en-IN" dirty="0" smtClean="0"/>
              <a:t>information </a:t>
            </a:r>
            <a:r>
              <a:rPr lang="en-IN" dirty="0"/>
              <a:t>leaves a clear perception about the product.</a:t>
            </a:r>
          </a:p>
          <a:p>
            <a:endParaRPr lang="en-IN" dirty="0"/>
          </a:p>
        </p:txBody>
      </p:sp>
    </p:spTree>
    <p:extLst>
      <p:ext uri="{BB962C8B-B14F-4D97-AF65-F5344CB8AC3E}">
        <p14:creationId xmlns:p14="http://schemas.microsoft.com/office/powerpoint/2010/main" val="141786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7535" y="131127"/>
            <a:ext cx="10996931" cy="6595746"/>
            <a:chOff x="0" y="0"/>
            <a:chExt cx="10997184" cy="6595871"/>
          </a:xfrm>
        </p:grpSpPr>
        <p:pic>
          <p:nvPicPr>
            <p:cNvPr id="5" name="Picture 4"/>
            <p:cNvPicPr/>
            <p:nvPr/>
          </p:nvPicPr>
          <p:blipFill>
            <a:blip r:embed="rId2"/>
            <a:stretch>
              <a:fillRect/>
            </a:stretch>
          </p:blipFill>
          <p:spPr>
            <a:xfrm>
              <a:off x="0" y="0"/>
              <a:ext cx="4090416" cy="3688080"/>
            </a:xfrm>
            <a:prstGeom prst="rect">
              <a:avLst/>
            </a:prstGeom>
          </p:spPr>
        </p:pic>
        <p:pic>
          <p:nvPicPr>
            <p:cNvPr id="6" name="Picture 5"/>
            <p:cNvPicPr/>
            <p:nvPr/>
          </p:nvPicPr>
          <p:blipFill>
            <a:blip r:embed="rId3"/>
            <a:stretch>
              <a:fillRect/>
            </a:stretch>
          </p:blipFill>
          <p:spPr>
            <a:xfrm>
              <a:off x="6281928" y="0"/>
              <a:ext cx="4715256" cy="3733800"/>
            </a:xfrm>
            <a:prstGeom prst="rect">
              <a:avLst/>
            </a:prstGeom>
          </p:spPr>
        </p:pic>
        <p:pic>
          <p:nvPicPr>
            <p:cNvPr id="7" name="Picture 6"/>
            <p:cNvPicPr/>
            <p:nvPr/>
          </p:nvPicPr>
          <p:blipFill>
            <a:blip r:embed="rId4"/>
            <a:stretch>
              <a:fillRect/>
            </a:stretch>
          </p:blipFill>
          <p:spPr>
            <a:xfrm>
              <a:off x="3008376" y="2429255"/>
              <a:ext cx="4355592" cy="4166616"/>
            </a:xfrm>
            <a:prstGeom prst="rect">
              <a:avLst/>
            </a:prstGeom>
          </p:spPr>
        </p:pic>
      </p:grpSp>
    </p:spTree>
    <p:extLst>
      <p:ext uri="{BB962C8B-B14F-4D97-AF65-F5344CB8AC3E}">
        <p14:creationId xmlns:p14="http://schemas.microsoft.com/office/powerpoint/2010/main" val="146263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6294" y="630518"/>
            <a:ext cx="8946541" cy="4195481"/>
          </a:xfrm>
        </p:spPr>
        <p:txBody>
          <a:bodyPr>
            <a:normAutofit lnSpcReduction="10000"/>
          </a:bodyPr>
          <a:lstStyle/>
          <a:p>
            <a:pPr marL="0" indent="0">
              <a:buNone/>
            </a:pPr>
            <a:r>
              <a:rPr lang="en-IN" sz="2400" b="1" dirty="0" smtClean="0"/>
              <a:t>5. </a:t>
            </a:r>
            <a:r>
              <a:rPr lang="en-IN" sz="2400" b="1" u="sng" dirty="0" smtClean="0"/>
              <a:t>System </a:t>
            </a:r>
            <a:r>
              <a:rPr lang="en-IN" sz="2400" b="1" u="sng" dirty="0"/>
              <a:t>Quality </a:t>
            </a:r>
            <a:r>
              <a:rPr lang="en-IN" dirty="0"/>
              <a:t>– It refers to the website quality or the user interface qualities of an online shopping website. If the website is slow or not maintain the quality then the ecommerce business can face the loss of customers as well so it plays a significant role in the customers retention. We have used the </a:t>
            </a:r>
            <a:r>
              <a:rPr lang="en-IN" dirty="0" smtClean="0"/>
              <a:t>strip plot </a:t>
            </a:r>
            <a:r>
              <a:rPr lang="en-IN" dirty="0"/>
              <a:t>to compare the thoughts foe male or female about the system quality of different shopping portals.</a:t>
            </a:r>
          </a:p>
          <a:p>
            <a:pPr lvl="0" fontAlgn="base"/>
            <a:r>
              <a:rPr lang="en-IN" dirty="0"/>
              <a:t>There are peoples who are strongly disagree that there is an ease of navigation on the website in any of the online store</a:t>
            </a:r>
          </a:p>
          <a:p>
            <a:pPr lvl="0" fontAlgn="base"/>
            <a:r>
              <a:rPr lang="en-IN" dirty="0"/>
              <a:t>Loading &amp; processing speed of any online shopping website can create a difference in the number of customers.</a:t>
            </a:r>
          </a:p>
          <a:p>
            <a:pPr lvl="0" fontAlgn="base"/>
            <a:r>
              <a:rPr lang="en-IN" dirty="0"/>
              <a:t>User friendly interface </a:t>
            </a:r>
            <a:r>
              <a:rPr lang="en-IN" dirty="0" smtClean="0"/>
              <a:t>interact </a:t>
            </a:r>
            <a:r>
              <a:rPr lang="en-IN" dirty="0"/>
              <a:t>the customer</a:t>
            </a:r>
          </a:p>
          <a:p>
            <a:pPr lvl="0" fontAlgn="base"/>
            <a:r>
              <a:rPr lang="en-IN" dirty="0"/>
              <a:t>Most of the websites doesn't have the </a:t>
            </a:r>
            <a:r>
              <a:rPr lang="en-IN" dirty="0" smtClean="0"/>
              <a:t>convenient </a:t>
            </a:r>
            <a:r>
              <a:rPr lang="en-IN" dirty="0"/>
              <a:t>payment method</a:t>
            </a:r>
          </a:p>
          <a:p>
            <a:endParaRPr lang="en-IN" dirty="0"/>
          </a:p>
        </p:txBody>
      </p:sp>
    </p:spTree>
    <p:extLst>
      <p:ext uri="{BB962C8B-B14F-4D97-AF65-F5344CB8AC3E}">
        <p14:creationId xmlns:p14="http://schemas.microsoft.com/office/powerpoint/2010/main" val="215157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040" y="1701937"/>
            <a:ext cx="8946541" cy="2454427"/>
          </a:xfrm>
        </p:spPr>
        <p:txBody>
          <a:bodyPr/>
          <a:lstStyle/>
          <a:p>
            <a:pPr lvl="0" fontAlgn="base"/>
            <a:r>
              <a:rPr lang="en-IN" dirty="0"/>
              <a:t>Most of users trust that the online retail store will </a:t>
            </a:r>
            <a:r>
              <a:rPr lang="en-IN" dirty="0" err="1"/>
              <a:t>fulfill</a:t>
            </a:r>
            <a:r>
              <a:rPr lang="en-IN" dirty="0"/>
              <a:t> its part of the transaction at the stipulated time</a:t>
            </a:r>
          </a:p>
          <a:p>
            <a:pPr lvl="0" fontAlgn="base"/>
            <a:r>
              <a:rPr lang="en-IN" dirty="0"/>
              <a:t>Online websites have a good backend customer care services to their customers</a:t>
            </a:r>
          </a:p>
          <a:p>
            <a:pPr lvl="0" fontAlgn="base"/>
            <a:r>
              <a:rPr lang="en-IN" dirty="0"/>
              <a:t>Online websites are able to provide the privacy to their customers</a:t>
            </a:r>
          </a:p>
          <a:p>
            <a:pPr lvl="0" fontAlgn="base"/>
            <a:r>
              <a:rPr lang="en-IN" dirty="0"/>
              <a:t>Most of the online stores have a good responsiveness</a:t>
            </a:r>
          </a:p>
          <a:p>
            <a:endParaRPr lang="en-IN" dirty="0"/>
          </a:p>
        </p:txBody>
      </p:sp>
    </p:spTree>
    <p:extLst>
      <p:ext uri="{BB962C8B-B14F-4D97-AF65-F5344CB8AC3E}">
        <p14:creationId xmlns:p14="http://schemas.microsoft.com/office/powerpoint/2010/main" val="330000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Problem Statement &amp; </a:t>
            </a:r>
            <a:r>
              <a:rPr lang="en-IN" sz="3600" dirty="0" smtClean="0"/>
              <a:t>Understanding:</a:t>
            </a:r>
            <a:endParaRPr lang="en-IN" sz="3600" dirty="0"/>
          </a:p>
        </p:txBody>
      </p:sp>
      <p:sp>
        <p:nvSpPr>
          <p:cNvPr id="3" name="Content Placeholder 2"/>
          <p:cNvSpPr>
            <a:spLocks noGrp="1"/>
          </p:cNvSpPr>
          <p:nvPr>
            <p:ph idx="1"/>
          </p:nvPr>
        </p:nvSpPr>
        <p:spPr>
          <a:xfrm>
            <a:off x="646112" y="1182256"/>
            <a:ext cx="9403742" cy="5066144"/>
          </a:xfrm>
        </p:spPr>
        <p:txBody>
          <a:bodyPr>
            <a:normAutofit/>
          </a:bodyPr>
          <a:lstStyle/>
          <a:p>
            <a:r>
              <a:rPr lang="en-IN" sz="1800" b="1" u="sng" dirty="0"/>
              <a:t>Problem Statement</a:t>
            </a:r>
          </a:p>
          <a:p>
            <a:r>
              <a:rPr lang="en-IN" sz="1800" dirty="0"/>
              <a:t>A new project is allocated and the project name is </a:t>
            </a:r>
            <a:r>
              <a:rPr lang="en-IN" sz="1800" b="1" dirty="0"/>
              <a:t>Customer Retention.</a:t>
            </a:r>
            <a:endParaRPr lang="en-IN" sz="1800" dirty="0"/>
          </a:p>
          <a:p>
            <a:r>
              <a:rPr lang="en-IN" sz="1800" dirty="0"/>
              <a:t>The attached zipped folder contains the below files:</a:t>
            </a:r>
          </a:p>
          <a:p>
            <a:pPr lvl="0" fontAlgn="base"/>
            <a:r>
              <a:rPr lang="en-IN" sz="1800" dirty="0" err="1"/>
              <a:t>Customer_retention_case_study</a:t>
            </a:r>
            <a:endParaRPr lang="en-IN" sz="1800" dirty="0"/>
          </a:p>
          <a:p>
            <a:pPr lvl="0" fontAlgn="base"/>
            <a:r>
              <a:rPr lang="en-IN" sz="1800" dirty="0" err="1"/>
              <a:t>Customer_retention_dataset</a:t>
            </a:r>
            <a:endParaRPr lang="en-IN" sz="1800" dirty="0"/>
          </a:p>
          <a:p>
            <a:pPr marL="0" indent="0">
              <a:buNone/>
            </a:pPr>
            <a:r>
              <a:rPr lang="en-IN" sz="1800" b="1" u="sng" dirty="0" smtClean="0"/>
              <a:t>  Submission </a:t>
            </a:r>
            <a:r>
              <a:rPr lang="en-IN" sz="1800" b="1" u="sng" dirty="0"/>
              <a:t>file needed to contain the below three files:</a:t>
            </a:r>
            <a:endParaRPr lang="en-IN" sz="1800" u="sng" dirty="0"/>
          </a:p>
          <a:p>
            <a:pPr lvl="0" fontAlgn="base"/>
            <a:r>
              <a:rPr lang="en-IN" sz="1800" dirty="0" smtClean="0"/>
              <a:t>The </a:t>
            </a:r>
            <a:r>
              <a:rPr lang="en-IN" sz="1800" dirty="0" err="1"/>
              <a:t>jupyter</a:t>
            </a:r>
            <a:r>
              <a:rPr lang="en-IN" sz="1800" dirty="0"/>
              <a:t> notebook solution</a:t>
            </a:r>
          </a:p>
          <a:p>
            <a:pPr lvl="0" fontAlgn="base"/>
            <a:r>
              <a:rPr lang="en-IN" sz="1800" dirty="0" smtClean="0"/>
              <a:t>The </a:t>
            </a:r>
            <a:r>
              <a:rPr lang="en-IN" sz="1800" dirty="0"/>
              <a:t>project report in pdf format</a:t>
            </a:r>
          </a:p>
          <a:p>
            <a:pPr lvl="0" fontAlgn="base"/>
            <a:r>
              <a:rPr lang="en-IN" sz="1800" dirty="0" smtClean="0"/>
              <a:t>A </a:t>
            </a:r>
            <a:r>
              <a:rPr lang="en-IN" sz="1800" dirty="0"/>
              <a:t>PowerPoint presentation containing problem statement and understanding, EDA steps and visualizations, Steps and assumptions used to complete the project, analysis, and conclusion</a:t>
            </a:r>
            <a:r>
              <a:rPr lang="en-IN" sz="1800" dirty="0" smtClean="0"/>
              <a:t>.</a:t>
            </a:r>
            <a:endParaRPr lang="en-IN" sz="1800" dirty="0"/>
          </a:p>
        </p:txBody>
      </p:sp>
    </p:spTree>
    <p:extLst>
      <p:ext uri="{BB962C8B-B14F-4D97-AF65-F5344CB8AC3E}">
        <p14:creationId xmlns:p14="http://schemas.microsoft.com/office/powerpoint/2010/main" val="925019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 y="50483"/>
            <a:ext cx="12115800" cy="6757036"/>
            <a:chOff x="0" y="0"/>
            <a:chExt cx="12115800" cy="6757415"/>
          </a:xfrm>
        </p:grpSpPr>
        <p:pic>
          <p:nvPicPr>
            <p:cNvPr id="3" name="Picture 2"/>
            <p:cNvPicPr/>
            <p:nvPr/>
          </p:nvPicPr>
          <p:blipFill>
            <a:blip r:embed="rId2"/>
            <a:stretch>
              <a:fillRect/>
            </a:stretch>
          </p:blipFill>
          <p:spPr>
            <a:xfrm>
              <a:off x="0" y="0"/>
              <a:ext cx="6138672" cy="3511296"/>
            </a:xfrm>
            <a:prstGeom prst="rect">
              <a:avLst/>
            </a:prstGeom>
          </p:spPr>
        </p:pic>
        <p:pic>
          <p:nvPicPr>
            <p:cNvPr id="4" name="Picture 3"/>
            <p:cNvPicPr/>
            <p:nvPr/>
          </p:nvPicPr>
          <p:blipFill>
            <a:blip r:embed="rId3"/>
            <a:stretch>
              <a:fillRect/>
            </a:stretch>
          </p:blipFill>
          <p:spPr>
            <a:xfrm>
              <a:off x="5501640" y="2974847"/>
              <a:ext cx="6614160" cy="3782568"/>
            </a:xfrm>
            <a:prstGeom prst="rect">
              <a:avLst/>
            </a:prstGeom>
          </p:spPr>
        </p:pic>
      </p:grpSp>
    </p:spTree>
    <p:extLst>
      <p:ext uri="{BB962C8B-B14F-4D97-AF65-F5344CB8AC3E}">
        <p14:creationId xmlns:p14="http://schemas.microsoft.com/office/powerpoint/2010/main" val="412778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7275" y="1027681"/>
            <a:ext cx="8946541" cy="4195481"/>
          </a:xfrm>
        </p:spPr>
        <p:txBody>
          <a:bodyPr/>
          <a:lstStyle/>
          <a:p>
            <a:pPr marL="0" indent="0">
              <a:buNone/>
            </a:pPr>
            <a:r>
              <a:rPr lang="en-IN" sz="2400" dirty="0"/>
              <a:t>6. </a:t>
            </a:r>
            <a:r>
              <a:rPr lang="en-IN" sz="2400" b="1" u="sng" dirty="0"/>
              <a:t>Satisfaction</a:t>
            </a:r>
            <a:r>
              <a:rPr lang="en-IN" sz="2400" u="sng" dirty="0"/>
              <a:t> </a:t>
            </a:r>
            <a:r>
              <a:rPr lang="en-IN" dirty="0"/>
              <a:t>– How much a customer is satisfied  by the online retailing store and which factors affect the satisfaction. Satisfaction of a customer should be the priority of every online shopping store. We have some factors in the dataset, so we used the </a:t>
            </a:r>
            <a:r>
              <a:rPr lang="en-IN" dirty="0" err="1"/>
              <a:t>pieplot</a:t>
            </a:r>
            <a:r>
              <a:rPr lang="en-IN" dirty="0"/>
              <a:t> to compare the thoughts of buyers and conclude that these four factors strongly agreed by the buyers:</a:t>
            </a:r>
          </a:p>
          <a:p>
            <a:pPr lvl="0" fontAlgn="base"/>
            <a:r>
              <a:rPr lang="en-IN" dirty="0"/>
              <a:t>Displaying quality information</a:t>
            </a:r>
          </a:p>
          <a:p>
            <a:pPr lvl="0" fontAlgn="base"/>
            <a:r>
              <a:rPr lang="en-IN" dirty="0"/>
              <a:t>A good website with better system quality</a:t>
            </a:r>
          </a:p>
          <a:p>
            <a:pPr lvl="0" fontAlgn="base"/>
            <a:r>
              <a:rPr lang="en-IN" dirty="0"/>
              <a:t>Net Benefits from the online store</a:t>
            </a:r>
          </a:p>
          <a:p>
            <a:r>
              <a:rPr lang="en-IN" dirty="0"/>
              <a:t>Trust on the website by the users</a:t>
            </a:r>
            <a:endParaRPr lang="en-IN" dirty="0"/>
          </a:p>
        </p:txBody>
      </p:sp>
    </p:spTree>
    <p:extLst>
      <p:ext uri="{BB962C8B-B14F-4D97-AF65-F5344CB8AC3E}">
        <p14:creationId xmlns:p14="http://schemas.microsoft.com/office/powerpoint/2010/main" val="331523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17575" y="101599"/>
            <a:ext cx="10356852" cy="6613237"/>
            <a:chOff x="0" y="0"/>
            <a:chExt cx="10357104" cy="6857999"/>
          </a:xfrm>
        </p:grpSpPr>
        <p:pic>
          <p:nvPicPr>
            <p:cNvPr id="3" name="Picture 2"/>
            <p:cNvPicPr/>
            <p:nvPr/>
          </p:nvPicPr>
          <p:blipFill>
            <a:blip r:embed="rId2"/>
            <a:stretch>
              <a:fillRect/>
            </a:stretch>
          </p:blipFill>
          <p:spPr>
            <a:xfrm>
              <a:off x="0" y="0"/>
              <a:ext cx="3614928" cy="3694176"/>
            </a:xfrm>
            <a:prstGeom prst="rect">
              <a:avLst/>
            </a:prstGeom>
          </p:spPr>
        </p:pic>
        <p:pic>
          <p:nvPicPr>
            <p:cNvPr id="4" name="Picture 3"/>
            <p:cNvPicPr/>
            <p:nvPr/>
          </p:nvPicPr>
          <p:blipFill>
            <a:blip r:embed="rId3"/>
            <a:stretch>
              <a:fillRect/>
            </a:stretch>
          </p:blipFill>
          <p:spPr>
            <a:xfrm>
              <a:off x="6467856" y="0"/>
              <a:ext cx="3889248" cy="3703320"/>
            </a:xfrm>
            <a:prstGeom prst="rect">
              <a:avLst/>
            </a:prstGeom>
          </p:spPr>
        </p:pic>
        <p:pic>
          <p:nvPicPr>
            <p:cNvPr id="5" name="Picture 4"/>
            <p:cNvPicPr/>
            <p:nvPr/>
          </p:nvPicPr>
          <p:blipFill>
            <a:blip r:embed="rId4"/>
            <a:stretch>
              <a:fillRect/>
            </a:stretch>
          </p:blipFill>
          <p:spPr>
            <a:xfrm>
              <a:off x="2987040" y="2663951"/>
              <a:ext cx="4572000" cy="4194048"/>
            </a:xfrm>
            <a:prstGeom prst="rect">
              <a:avLst/>
            </a:prstGeom>
          </p:spPr>
        </p:pic>
      </p:grpSp>
    </p:spTree>
    <p:extLst>
      <p:ext uri="{BB962C8B-B14F-4D97-AF65-F5344CB8AC3E}">
        <p14:creationId xmlns:p14="http://schemas.microsoft.com/office/powerpoint/2010/main" val="3536904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712" y="1064627"/>
            <a:ext cx="8946541" cy="4514137"/>
          </a:xfrm>
        </p:spPr>
        <p:txBody>
          <a:bodyPr>
            <a:normAutofit fontScale="55000" lnSpcReduction="20000"/>
          </a:bodyPr>
          <a:lstStyle/>
          <a:p>
            <a:pPr marL="0" indent="0">
              <a:buNone/>
            </a:pPr>
            <a:r>
              <a:rPr lang="en-IN" sz="3600" b="1" dirty="0" smtClean="0"/>
              <a:t>7. </a:t>
            </a:r>
            <a:r>
              <a:rPr lang="en-IN" sz="3600" b="1" u="sng" dirty="0" smtClean="0"/>
              <a:t>Net </a:t>
            </a:r>
            <a:r>
              <a:rPr lang="en-IN" sz="3600" b="1" u="sng" dirty="0"/>
              <a:t>Benefits </a:t>
            </a:r>
            <a:r>
              <a:rPr lang="en-IN" sz="3600" dirty="0"/>
              <a:t>- A person buy online for the benefits and looking forward to his net benefits on the purchase. Shopping online provides great benefits to the buyers that’s why they attract towards it. We used </a:t>
            </a:r>
            <a:r>
              <a:rPr lang="en-IN" sz="3600" dirty="0" err="1"/>
              <a:t>countplot</a:t>
            </a:r>
            <a:r>
              <a:rPr lang="en-IN" sz="3600" dirty="0"/>
              <a:t> to analyse how many people(he/she) agreed that benefits plays a important role.</a:t>
            </a:r>
            <a:r>
              <a:rPr lang="en-IN" sz="2900" dirty="0"/>
              <a:t> </a:t>
            </a:r>
          </a:p>
          <a:p>
            <a:pPr marL="0" lvl="0" indent="0" fontAlgn="base">
              <a:buNone/>
            </a:pPr>
            <a:r>
              <a:rPr lang="en-IN" sz="3300" dirty="0" smtClean="0"/>
              <a:t>Below are </a:t>
            </a:r>
            <a:r>
              <a:rPr lang="en-IN" sz="3300" dirty="0"/>
              <a:t>some benefits </a:t>
            </a:r>
            <a:r>
              <a:rPr lang="en-IN" sz="3300" dirty="0" smtClean="0"/>
              <a:t>a user </a:t>
            </a:r>
            <a:r>
              <a:rPr lang="en-IN" sz="3300" dirty="0"/>
              <a:t>expects after shopping online</a:t>
            </a:r>
            <a:r>
              <a:rPr lang="en-IN" sz="2900" dirty="0"/>
              <a:t>:</a:t>
            </a:r>
          </a:p>
          <a:p>
            <a:pPr lvl="0" fontAlgn="base"/>
            <a:r>
              <a:rPr lang="en-IN" sz="2900" dirty="0"/>
              <a:t>Online shopping gives monetary benefit and discount</a:t>
            </a:r>
          </a:p>
          <a:p>
            <a:pPr lvl="0" fontAlgn="base"/>
            <a:r>
              <a:rPr lang="en-IN" sz="2900" dirty="0"/>
              <a:t>Enjoyment is derived from shopping online</a:t>
            </a:r>
          </a:p>
          <a:p>
            <a:pPr lvl="0" fontAlgn="base"/>
            <a:r>
              <a:rPr lang="en-IN" sz="2900" dirty="0"/>
              <a:t>Shopping online is convenient and flexible</a:t>
            </a:r>
          </a:p>
          <a:p>
            <a:pPr lvl="0" fontAlgn="base"/>
            <a:r>
              <a:rPr lang="en-IN" sz="2900" dirty="0"/>
              <a:t>Return and replacement policy of the e-</a:t>
            </a:r>
            <a:r>
              <a:rPr lang="en-IN" sz="2900" dirty="0" err="1"/>
              <a:t>tailer</a:t>
            </a:r>
            <a:r>
              <a:rPr lang="en-IN" sz="2900" dirty="0"/>
              <a:t> is important for purchase decision</a:t>
            </a:r>
          </a:p>
          <a:p>
            <a:pPr lvl="0" fontAlgn="base"/>
            <a:r>
              <a:rPr lang="en-IN" sz="2900" dirty="0"/>
              <a:t>Gaining access to loyalty programs is a benefit of shopping online • Monetary savings</a:t>
            </a:r>
          </a:p>
          <a:p>
            <a:r>
              <a:rPr lang="en-IN" sz="2900" dirty="0"/>
              <a:t>with the above comparison we can conclude that </a:t>
            </a:r>
            <a:r>
              <a:rPr lang="en-IN" sz="2900" dirty="0" err="1"/>
              <a:t>Mens</a:t>
            </a:r>
            <a:r>
              <a:rPr lang="en-IN" sz="2900" dirty="0"/>
              <a:t> participated actively in the survey and there are some of the things peoples are indifferent with others more</a:t>
            </a:r>
            <a:endParaRPr lang="en-IN" sz="2900" dirty="0"/>
          </a:p>
        </p:txBody>
      </p:sp>
    </p:spTree>
    <p:extLst>
      <p:ext uri="{BB962C8B-B14F-4D97-AF65-F5344CB8AC3E}">
        <p14:creationId xmlns:p14="http://schemas.microsoft.com/office/powerpoint/2010/main" val="2473945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587"/>
            <a:ext cx="12192000" cy="6854824"/>
            <a:chOff x="0" y="0"/>
            <a:chExt cx="12192000" cy="6854951"/>
          </a:xfrm>
        </p:grpSpPr>
        <p:pic>
          <p:nvPicPr>
            <p:cNvPr id="3" name="Picture 2"/>
            <p:cNvPicPr/>
            <p:nvPr/>
          </p:nvPicPr>
          <p:blipFill>
            <a:blip r:embed="rId2"/>
            <a:stretch>
              <a:fillRect/>
            </a:stretch>
          </p:blipFill>
          <p:spPr>
            <a:xfrm>
              <a:off x="0" y="0"/>
              <a:ext cx="5772912" cy="3840480"/>
            </a:xfrm>
            <a:prstGeom prst="rect">
              <a:avLst/>
            </a:prstGeom>
          </p:spPr>
        </p:pic>
        <p:pic>
          <p:nvPicPr>
            <p:cNvPr id="4" name="Picture 3"/>
            <p:cNvPicPr/>
            <p:nvPr/>
          </p:nvPicPr>
          <p:blipFill>
            <a:blip r:embed="rId3"/>
            <a:stretch>
              <a:fillRect/>
            </a:stretch>
          </p:blipFill>
          <p:spPr>
            <a:xfrm>
              <a:off x="5663184" y="2538983"/>
              <a:ext cx="6528816" cy="4315968"/>
            </a:xfrm>
            <a:prstGeom prst="rect">
              <a:avLst/>
            </a:prstGeom>
          </p:spPr>
        </p:pic>
      </p:grpSp>
    </p:spTree>
    <p:extLst>
      <p:ext uri="{BB962C8B-B14F-4D97-AF65-F5344CB8AC3E}">
        <p14:creationId xmlns:p14="http://schemas.microsoft.com/office/powerpoint/2010/main" val="38073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7203" y="972264"/>
            <a:ext cx="8946541" cy="4195481"/>
          </a:xfrm>
        </p:spPr>
        <p:txBody>
          <a:bodyPr/>
          <a:lstStyle/>
          <a:p>
            <a:pPr marL="0" indent="0">
              <a:buNone/>
            </a:pPr>
            <a:r>
              <a:rPr lang="en-IN" sz="2400" b="1" u="sng" dirty="0"/>
              <a:t>8. Brand Image </a:t>
            </a:r>
            <a:r>
              <a:rPr lang="en-IN" dirty="0"/>
              <a:t>– A shopping platform becomes a brand when it maintains its standards and able to provide the best quality products, support &amp; services, satisfaction continuously to their customers. By the use of </a:t>
            </a:r>
            <a:r>
              <a:rPr lang="en-IN" dirty="0" err="1"/>
              <a:t>pieplot</a:t>
            </a:r>
            <a:r>
              <a:rPr lang="en-IN" dirty="0"/>
              <a:t> we try to find out which website performs well in the market and maintain its standards &amp; quality.</a:t>
            </a:r>
          </a:p>
          <a:p>
            <a:pPr lvl="0" fontAlgn="base"/>
            <a:r>
              <a:rPr lang="en-IN" dirty="0"/>
              <a:t>Amazon, Flipkart have been had the highest votes for having all the positive points and have maintained a very good brand image followed by </a:t>
            </a:r>
            <a:r>
              <a:rPr lang="en-IN" dirty="0" err="1"/>
              <a:t>paytm</a:t>
            </a:r>
            <a:r>
              <a:rPr lang="en-IN" dirty="0"/>
              <a:t> and the </a:t>
            </a:r>
            <a:r>
              <a:rPr lang="en-IN" dirty="0" err="1"/>
              <a:t>myntra</a:t>
            </a:r>
            <a:r>
              <a:rPr lang="en-IN" dirty="0"/>
              <a:t>.</a:t>
            </a:r>
          </a:p>
          <a:p>
            <a:r>
              <a:rPr lang="en-IN" dirty="0"/>
              <a:t>We can clearly see that most of the time people abandon the bag is </a:t>
            </a:r>
            <a:r>
              <a:rPr lang="en-IN" dirty="0" err="1"/>
              <a:t>beacuse</a:t>
            </a:r>
            <a:r>
              <a:rPr lang="en-IN" dirty="0"/>
              <a:t> they get a better alternative offer or promo code not applicable. There is also lack of trust seen in amazon, </a:t>
            </a:r>
            <a:r>
              <a:rPr lang="en-IN" dirty="0" err="1"/>
              <a:t>flipkart</a:t>
            </a:r>
            <a:r>
              <a:rPr lang="en-IN" dirty="0"/>
              <a:t> and </a:t>
            </a:r>
            <a:r>
              <a:rPr lang="en-IN" dirty="0" err="1"/>
              <a:t>paytm</a:t>
            </a:r>
            <a:r>
              <a:rPr lang="en-IN" dirty="0"/>
              <a:t> by some people.</a:t>
            </a:r>
            <a:endParaRPr lang="en-IN" dirty="0"/>
          </a:p>
        </p:txBody>
      </p:sp>
    </p:spTree>
    <p:extLst>
      <p:ext uri="{BB962C8B-B14F-4D97-AF65-F5344CB8AC3E}">
        <p14:creationId xmlns:p14="http://schemas.microsoft.com/office/powerpoint/2010/main" val="18846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1982" y="228722"/>
            <a:ext cx="11440925" cy="6534663"/>
            <a:chOff x="48768" y="134112"/>
            <a:chExt cx="11441176" cy="6534912"/>
          </a:xfrm>
        </p:grpSpPr>
        <p:pic>
          <p:nvPicPr>
            <p:cNvPr id="3" name="Picture 2"/>
            <p:cNvPicPr/>
            <p:nvPr/>
          </p:nvPicPr>
          <p:blipFill>
            <a:blip r:embed="rId2"/>
            <a:stretch>
              <a:fillRect/>
            </a:stretch>
          </p:blipFill>
          <p:spPr>
            <a:xfrm>
              <a:off x="48768" y="134112"/>
              <a:ext cx="4742688" cy="3322320"/>
            </a:xfrm>
            <a:prstGeom prst="rect">
              <a:avLst/>
            </a:prstGeom>
          </p:spPr>
        </p:pic>
        <p:pic>
          <p:nvPicPr>
            <p:cNvPr id="4" name="Picture 3"/>
            <p:cNvPicPr/>
            <p:nvPr/>
          </p:nvPicPr>
          <p:blipFill>
            <a:blip r:embed="rId3"/>
            <a:stretch>
              <a:fillRect/>
            </a:stretch>
          </p:blipFill>
          <p:spPr>
            <a:xfrm>
              <a:off x="5817616" y="219456"/>
              <a:ext cx="5672328" cy="3404616"/>
            </a:xfrm>
            <a:prstGeom prst="rect">
              <a:avLst/>
            </a:prstGeom>
          </p:spPr>
        </p:pic>
        <p:pic>
          <p:nvPicPr>
            <p:cNvPr id="5" name="Picture 4"/>
            <p:cNvPicPr/>
            <p:nvPr/>
          </p:nvPicPr>
          <p:blipFill>
            <a:blip r:embed="rId4"/>
            <a:stretch>
              <a:fillRect/>
            </a:stretch>
          </p:blipFill>
          <p:spPr>
            <a:xfrm>
              <a:off x="2703576" y="2983992"/>
              <a:ext cx="6559296" cy="3685032"/>
            </a:xfrm>
            <a:prstGeom prst="rect">
              <a:avLst/>
            </a:prstGeom>
          </p:spPr>
        </p:pic>
      </p:grpSp>
    </p:spTree>
    <p:extLst>
      <p:ext uri="{BB962C8B-B14F-4D97-AF65-F5344CB8AC3E}">
        <p14:creationId xmlns:p14="http://schemas.microsoft.com/office/powerpoint/2010/main" val="32583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5676" y="1369427"/>
            <a:ext cx="8946541" cy="4195481"/>
          </a:xfrm>
        </p:spPr>
        <p:txBody>
          <a:bodyPr/>
          <a:lstStyle/>
          <a:p>
            <a:pPr marL="0" indent="0">
              <a:buNone/>
            </a:pPr>
            <a:r>
              <a:rPr lang="en-IN" sz="2400" b="1" u="sng" dirty="0"/>
              <a:t>9. Loyalty </a:t>
            </a:r>
            <a:r>
              <a:rPr lang="en-IN" dirty="0"/>
              <a:t>- Loyalty is what a customer shows towards a website even after facing some issues and continue shopping on that website. Loyalty of a customer is what a E-commerce business earns.</a:t>
            </a:r>
          </a:p>
          <a:p>
            <a:pPr marL="0" indent="0">
              <a:buNone/>
            </a:pPr>
            <a:r>
              <a:rPr lang="en-IN" dirty="0"/>
              <a:t>• Customers seem to be more loyal to amazon, </a:t>
            </a:r>
            <a:r>
              <a:rPr lang="en-IN" dirty="0" err="1"/>
              <a:t>flipkart</a:t>
            </a:r>
            <a:r>
              <a:rPr lang="en-IN" dirty="0"/>
              <a:t> and </a:t>
            </a:r>
            <a:r>
              <a:rPr lang="en-IN" dirty="0" err="1"/>
              <a:t>paytm</a:t>
            </a:r>
            <a:r>
              <a:rPr lang="en-IN" dirty="0"/>
              <a:t> as even though many of them have given negative remarks about them still they would recommend these platforms to their friend</a:t>
            </a:r>
            <a:endParaRPr lang="en-IN" dirty="0"/>
          </a:p>
        </p:txBody>
      </p:sp>
    </p:spTree>
    <p:extLst>
      <p:ext uri="{BB962C8B-B14F-4D97-AF65-F5344CB8AC3E}">
        <p14:creationId xmlns:p14="http://schemas.microsoft.com/office/powerpoint/2010/main" val="196449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9230" y="193964"/>
            <a:ext cx="11813540" cy="6493163"/>
            <a:chOff x="0" y="0"/>
            <a:chExt cx="11814048" cy="6857999"/>
          </a:xfrm>
        </p:grpSpPr>
        <p:pic>
          <p:nvPicPr>
            <p:cNvPr id="3" name="Picture 2"/>
            <p:cNvPicPr/>
            <p:nvPr/>
          </p:nvPicPr>
          <p:blipFill>
            <a:blip r:embed="rId2"/>
            <a:stretch>
              <a:fillRect/>
            </a:stretch>
          </p:blipFill>
          <p:spPr>
            <a:xfrm>
              <a:off x="0" y="0"/>
              <a:ext cx="7808976" cy="3730752"/>
            </a:xfrm>
            <a:prstGeom prst="rect">
              <a:avLst/>
            </a:prstGeom>
          </p:spPr>
        </p:pic>
        <p:pic>
          <p:nvPicPr>
            <p:cNvPr id="4" name="Picture 3"/>
            <p:cNvPicPr/>
            <p:nvPr/>
          </p:nvPicPr>
          <p:blipFill>
            <a:blip r:embed="rId3"/>
            <a:stretch>
              <a:fillRect/>
            </a:stretch>
          </p:blipFill>
          <p:spPr>
            <a:xfrm>
              <a:off x="5541264" y="3584447"/>
              <a:ext cx="6272784" cy="3273552"/>
            </a:xfrm>
            <a:prstGeom prst="rect">
              <a:avLst/>
            </a:prstGeom>
          </p:spPr>
        </p:pic>
      </p:grpSp>
    </p:spTree>
    <p:extLst>
      <p:ext uri="{BB962C8B-B14F-4D97-AF65-F5344CB8AC3E}">
        <p14:creationId xmlns:p14="http://schemas.microsoft.com/office/powerpoint/2010/main" val="157090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982" y="258619"/>
            <a:ext cx="8946541" cy="6386945"/>
          </a:xfrm>
        </p:spPr>
        <p:txBody>
          <a:bodyPr>
            <a:normAutofit fontScale="85000" lnSpcReduction="20000"/>
          </a:bodyPr>
          <a:lstStyle/>
          <a:p>
            <a:pPr marL="0" indent="0">
              <a:buNone/>
            </a:pPr>
            <a:r>
              <a:rPr lang="en-IN" sz="2800" b="1" u="sng" dirty="0"/>
              <a:t>Conclusion</a:t>
            </a:r>
          </a:p>
          <a:p>
            <a:r>
              <a:rPr lang="en-IN" dirty="0"/>
              <a:t>The results of this study suggest following outputs which might be useful for E-commerce websites to extend their business</a:t>
            </a:r>
          </a:p>
          <a:p>
            <a:pPr lvl="0" fontAlgn="base"/>
            <a:r>
              <a:rPr lang="en-IN" dirty="0"/>
              <a:t>The cost of the product, the reliability of the E-commerce company and the return policies all play an equally important role in deciding the buying </a:t>
            </a:r>
            <a:r>
              <a:rPr lang="en-IN" dirty="0" err="1"/>
              <a:t>behavior</a:t>
            </a:r>
            <a:r>
              <a:rPr lang="en-IN" dirty="0"/>
              <a:t>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r>
              <a:rPr lang="en-IN" dirty="0"/>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a:t>
            </a:r>
            <a:r>
              <a:rPr lang="en-IN" dirty="0" err="1"/>
              <a:t>Snapdeal</a:t>
            </a:r>
            <a:r>
              <a:rPr lang="en-IN" dirty="0"/>
              <a:t> and </a:t>
            </a:r>
            <a:r>
              <a:rPr lang="en-IN" dirty="0" err="1"/>
              <a:t>PayTM</a:t>
            </a:r>
            <a:r>
              <a:rPr lang="en-IN" dirty="0"/>
              <a:t> which have more sellers from tier 2 and 3 cities. Also, these websites have the most lenient return policies as compared to others and also the time required to process a return is low for these.</a:t>
            </a:r>
            <a:endParaRPr lang="en-IN" dirty="0"/>
          </a:p>
        </p:txBody>
      </p:sp>
    </p:spTree>
    <p:extLst>
      <p:ext uri="{BB962C8B-B14F-4D97-AF65-F5344CB8AC3E}">
        <p14:creationId xmlns:p14="http://schemas.microsoft.com/office/powerpoint/2010/main" val="326777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u="sng" dirty="0"/>
              <a:t>Understanding</a:t>
            </a:r>
            <a:r>
              <a:rPr lang="en-IN" b="1" u="sng" dirty="0"/>
              <a:t/>
            </a:r>
            <a:br>
              <a:rPr lang="en-IN" b="1" u="sng" dirty="0"/>
            </a:br>
            <a:endParaRPr lang="en-IN" dirty="0"/>
          </a:p>
        </p:txBody>
      </p:sp>
      <p:sp>
        <p:nvSpPr>
          <p:cNvPr id="3" name="Content Placeholder 2"/>
          <p:cNvSpPr>
            <a:spLocks noGrp="1"/>
          </p:cNvSpPr>
          <p:nvPr>
            <p:ph idx="1"/>
          </p:nvPr>
        </p:nvSpPr>
        <p:spPr>
          <a:xfrm>
            <a:off x="397164" y="1136074"/>
            <a:ext cx="9652689" cy="5112326"/>
          </a:xfrm>
        </p:spPr>
        <p:txBody>
          <a:bodyPr>
            <a:normAutofit fontScale="92500" lnSpcReduction="10000"/>
          </a:bodyPr>
          <a:lstStyle/>
          <a:p>
            <a:pPr marL="0" indent="0">
              <a:buNone/>
            </a:pPr>
            <a:r>
              <a:rPr lang="en-IN" dirty="0"/>
              <a:t>We are provided with a dataset which </a:t>
            </a:r>
            <a:r>
              <a:rPr lang="en-IN" dirty="0" smtClean="0"/>
              <a:t>contains </a:t>
            </a:r>
            <a:r>
              <a:rPr lang="en-IN" dirty="0"/>
              <a:t>more than 47 columns of factors that directly affects </a:t>
            </a:r>
            <a:r>
              <a:rPr lang="en-IN" dirty="0" smtClean="0"/>
              <a:t>an </a:t>
            </a:r>
            <a:r>
              <a:rPr lang="en-IN" dirty="0"/>
              <a:t>online shopping store. It contains the data of a survey taken from different age group peoples from different areas of India. It shows what website they prefer more to shop and recommend to other peoples as well. </a:t>
            </a:r>
          </a:p>
          <a:p>
            <a:pPr marL="0" indent="0">
              <a:buNone/>
            </a:pPr>
            <a:r>
              <a:rPr lang="en-IN" dirty="0" smtClean="0"/>
              <a:t>Customer </a:t>
            </a:r>
            <a:r>
              <a:rPr lang="en-IN" dirty="0"/>
              <a:t>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303309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EDA Steps</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544513" y="1728828"/>
            <a:ext cx="9505950" cy="3963906"/>
          </a:xfrm>
          <a:prstGeom prst="rect">
            <a:avLst/>
          </a:prstGeom>
        </p:spPr>
      </p:pic>
      <p:pic>
        <p:nvPicPr>
          <p:cNvPr id="5" name="Picture 4"/>
          <p:cNvPicPr/>
          <p:nvPr/>
        </p:nvPicPr>
        <p:blipFill>
          <a:blip r:embed="rId2"/>
          <a:stretch>
            <a:fillRect/>
          </a:stretch>
        </p:blipFill>
        <p:spPr>
          <a:xfrm>
            <a:off x="515302" y="1102360"/>
            <a:ext cx="11161395" cy="4653280"/>
          </a:xfrm>
          <a:prstGeom prst="rect">
            <a:avLst/>
          </a:prstGeom>
        </p:spPr>
      </p:pic>
    </p:spTree>
    <p:extLst>
      <p:ext uri="{BB962C8B-B14F-4D97-AF65-F5344CB8AC3E}">
        <p14:creationId xmlns:p14="http://schemas.microsoft.com/office/powerpoint/2010/main" val="395586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1055" y="397163"/>
            <a:ext cx="11360728" cy="6225310"/>
          </a:xfrm>
        </p:spPr>
        <p:txBody>
          <a:bodyPr/>
          <a:lstStyle/>
          <a:p>
            <a:r>
              <a:rPr lang="en-IN" sz="2400" dirty="0"/>
              <a:t>1.	Checking the attributes</a:t>
            </a:r>
            <a:r>
              <a:rPr lang="en-IN" sz="2400" dirty="0" smtClean="0"/>
              <a:t>:</a:t>
            </a:r>
            <a:br>
              <a:rPr lang="en-IN" sz="2400" dirty="0" smtClean="0"/>
            </a:br>
            <a:r>
              <a:rPr lang="en-IN" sz="2400" dirty="0"/>
              <a:t/>
            </a:r>
            <a:br>
              <a:rPr lang="en-IN" sz="2400" dirty="0"/>
            </a:br>
            <a:r>
              <a:rPr lang="en-IN" sz="2400" dirty="0" smtClean="0"/>
              <a:t>A. Shape </a:t>
            </a:r>
            <a:r>
              <a:rPr lang="en-IN" sz="2400" dirty="0"/>
              <a:t>of the dataset</a:t>
            </a:r>
            <a:br>
              <a:rPr lang="en-IN" sz="2400" dirty="0"/>
            </a:br>
            <a:r>
              <a:rPr lang="en-IN" sz="2400" dirty="0" smtClean="0"/>
              <a:t>B.  Columns </a:t>
            </a:r>
            <a:r>
              <a:rPr lang="en-IN" sz="2400" dirty="0"/>
              <a:t>present in the dataset</a:t>
            </a:r>
            <a:br>
              <a:rPr lang="en-IN" sz="2400" dirty="0"/>
            </a:br>
            <a:r>
              <a:rPr lang="en-IN" sz="2400" dirty="0" smtClean="0"/>
              <a:t>C. Datatypes </a:t>
            </a:r>
            <a:r>
              <a:rPr lang="en-IN" sz="2400" dirty="0"/>
              <a:t>of each column in the dataset</a:t>
            </a:r>
            <a:br>
              <a:rPr lang="en-IN" sz="2400" dirty="0"/>
            </a:br>
            <a:r>
              <a:rPr lang="en-IN" sz="2400" dirty="0" smtClean="0"/>
              <a:t/>
            </a:r>
            <a:br>
              <a:rPr lang="en-IN" sz="2400" dirty="0" smtClean="0"/>
            </a:br>
            <a:r>
              <a:rPr lang="en-IN" sz="2400" dirty="0" smtClean="0"/>
              <a:t>Pre-processing </a:t>
            </a:r>
            <a:r>
              <a:rPr lang="en-IN" sz="2400" dirty="0"/>
              <a:t>the columns name like removing the number and extra space from </a:t>
            </a:r>
            <a:r>
              <a:rPr lang="en-IN" sz="2400" dirty="0" smtClean="0"/>
              <a:t>it</a:t>
            </a:r>
            <a:br>
              <a:rPr lang="en-IN" sz="2400" dirty="0" smtClean="0"/>
            </a:br>
            <a:r>
              <a:rPr lang="en-IN" sz="2400" dirty="0" smtClean="0"/>
              <a:t/>
            </a:r>
            <a:br>
              <a:rPr lang="en-IN" sz="2400" dirty="0" smtClean="0"/>
            </a:br>
            <a:r>
              <a:rPr lang="en-IN" sz="2400" dirty="0" smtClean="0"/>
              <a:t>A. Unique </a:t>
            </a:r>
            <a:r>
              <a:rPr lang="en-IN" sz="2400" dirty="0"/>
              <a:t>values in each column</a:t>
            </a:r>
            <a:br>
              <a:rPr lang="en-IN" sz="2400" dirty="0"/>
            </a:br>
            <a:r>
              <a:rPr lang="en-IN" sz="2400" dirty="0" smtClean="0"/>
              <a:t>B. Checking </a:t>
            </a:r>
            <a:r>
              <a:rPr lang="en-IN" sz="2400" dirty="0"/>
              <a:t>the null values in the </a:t>
            </a:r>
            <a:r>
              <a:rPr lang="en-IN" sz="2400" dirty="0" smtClean="0"/>
              <a:t>dataset</a:t>
            </a:r>
            <a:br>
              <a:rPr lang="en-IN" sz="2400" dirty="0" smtClean="0"/>
            </a:br>
            <a:r>
              <a:rPr lang="en-IN" sz="2400" dirty="0"/>
              <a:t/>
            </a:r>
            <a:br>
              <a:rPr lang="en-IN" sz="2400" dirty="0"/>
            </a:br>
            <a:r>
              <a:rPr lang="en-IN" sz="2400" dirty="0"/>
              <a:t>2.	Univariate </a:t>
            </a:r>
            <a:r>
              <a:rPr lang="en-IN" sz="2400" dirty="0" smtClean="0"/>
              <a:t>analysis</a:t>
            </a:r>
            <a:br>
              <a:rPr lang="en-IN" sz="2400" dirty="0" smtClean="0"/>
            </a:br>
            <a:r>
              <a:rPr lang="en-IN" sz="2400" dirty="0"/>
              <a:t/>
            </a:r>
            <a:br>
              <a:rPr lang="en-IN" sz="2400" dirty="0"/>
            </a:br>
            <a:r>
              <a:rPr lang="en-IN" sz="2400" dirty="0" smtClean="0"/>
              <a:t>A. </a:t>
            </a:r>
            <a:r>
              <a:rPr lang="en-IN" sz="2400" dirty="0"/>
              <a:t>Analysed the personal details like age, city, gender, how many time they shop in the past year, since how long they are shopping.</a:t>
            </a:r>
            <a:br>
              <a:rPr lang="en-IN" sz="2400" dirty="0"/>
            </a:br>
            <a:endParaRPr lang="en-IN" sz="2400" dirty="0"/>
          </a:p>
        </p:txBody>
      </p:sp>
    </p:spTree>
    <p:extLst>
      <p:ext uri="{BB962C8B-B14F-4D97-AF65-F5344CB8AC3E}">
        <p14:creationId xmlns:p14="http://schemas.microsoft.com/office/powerpoint/2010/main" val="161890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512" y="1166228"/>
            <a:ext cx="8946541" cy="4195481"/>
          </a:xfrm>
        </p:spPr>
        <p:txBody>
          <a:bodyPr>
            <a:normAutofit lnSpcReduction="10000"/>
          </a:bodyPr>
          <a:lstStyle/>
          <a:p>
            <a:pPr marL="0" indent="0">
              <a:buNone/>
            </a:pPr>
            <a:r>
              <a:rPr lang="en-IN" sz="2800" dirty="0" smtClean="0"/>
              <a:t>3. Bivariate </a:t>
            </a:r>
            <a:r>
              <a:rPr lang="en-IN" sz="2800" dirty="0"/>
              <a:t>Analysis</a:t>
            </a:r>
            <a:r>
              <a:rPr lang="en-IN" dirty="0" smtClean="0"/>
              <a:t>:</a:t>
            </a:r>
          </a:p>
          <a:p>
            <a:r>
              <a:rPr lang="en-IN" sz="2400" dirty="0" smtClean="0"/>
              <a:t>Intention </a:t>
            </a:r>
            <a:r>
              <a:rPr lang="en-IN" sz="2400" dirty="0"/>
              <a:t>of repeat </a:t>
            </a:r>
            <a:r>
              <a:rPr lang="en-IN" sz="2400" dirty="0" smtClean="0"/>
              <a:t>purchase</a:t>
            </a:r>
          </a:p>
          <a:p>
            <a:r>
              <a:rPr lang="en-IN" dirty="0" smtClean="0"/>
              <a:t>Online retailing</a:t>
            </a:r>
          </a:p>
          <a:p>
            <a:r>
              <a:rPr lang="en-IN" sz="2400" dirty="0" smtClean="0"/>
              <a:t>Information</a:t>
            </a:r>
          </a:p>
          <a:p>
            <a:r>
              <a:rPr lang="en-IN" sz="2400" dirty="0" smtClean="0"/>
              <a:t>System quality</a:t>
            </a:r>
          </a:p>
          <a:p>
            <a:r>
              <a:rPr lang="en-IN" sz="2400" dirty="0" smtClean="0"/>
              <a:t>Satisfaction </a:t>
            </a:r>
          </a:p>
          <a:p>
            <a:r>
              <a:rPr lang="en-IN" sz="2400" dirty="0" smtClean="0"/>
              <a:t>Net benefits</a:t>
            </a:r>
          </a:p>
          <a:p>
            <a:r>
              <a:rPr lang="en-IN" sz="2400" dirty="0" smtClean="0"/>
              <a:t>Brand image</a:t>
            </a:r>
          </a:p>
          <a:p>
            <a:r>
              <a:rPr lang="en-IN" sz="2400" dirty="0" smtClean="0"/>
              <a:t>Loyalty</a:t>
            </a:r>
            <a:endParaRPr lang="en-IN" sz="2400" dirty="0"/>
          </a:p>
        </p:txBody>
      </p:sp>
    </p:spTree>
    <p:extLst>
      <p:ext uri="{BB962C8B-B14F-4D97-AF65-F5344CB8AC3E}">
        <p14:creationId xmlns:p14="http://schemas.microsoft.com/office/powerpoint/2010/main" val="387339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Visualizations</a:t>
            </a:r>
            <a:endParaRPr lang="en-IN" sz="3600" dirty="0"/>
          </a:p>
        </p:txBody>
      </p:sp>
      <p:pic>
        <p:nvPicPr>
          <p:cNvPr id="4" name="Content Placeholder 3"/>
          <p:cNvPicPr>
            <a:picLocks noGrp="1"/>
          </p:cNvPicPr>
          <p:nvPr>
            <p:ph idx="1"/>
          </p:nvPr>
        </p:nvPicPr>
        <p:blipFill>
          <a:blip r:embed="rId2"/>
          <a:stretch>
            <a:fillRect/>
          </a:stretch>
        </p:blipFill>
        <p:spPr>
          <a:xfrm>
            <a:off x="1052945" y="1600057"/>
            <a:ext cx="10178473" cy="4837688"/>
          </a:xfrm>
          <a:prstGeom prst="rect">
            <a:avLst/>
          </a:prstGeom>
        </p:spPr>
      </p:pic>
    </p:spTree>
    <p:extLst>
      <p:ext uri="{BB962C8B-B14F-4D97-AF65-F5344CB8AC3E}">
        <p14:creationId xmlns:p14="http://schemas.microsoft.com/office/powerpoint/2010/main" val="183215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457" y="621282"/>
            <a:ext cx="8946541" cy="4195481"/>
          </a:xfrm>
        </p:spPr>
        <p:txBody>
          <a:bodyPr>
            <a:normAutofit/>
          </a:bodyPr>
          <a:lstStyle/>
          <a:p>
            <a:pPr marL="0" indent="0">
              <a:buNone/>
            </a:pPr>
            <a:r>
              <a:rPr lang="en-IN" sz="2400" dirty="0" smtClean="0"/>
              <a:t>Below are the visualizations </a:t>
            </a:r>
            <a:r>
              <a:rPr lang="en-IN" sz="2400" dirty="0"/>
              <a:t>in my project to analyse the data in different ways:</a:t>
            </a:r>
          </a:p>
          <a:p>
            <a:pPr lvl="0" fontAlgn="base"/>
            <a:r>
              <a:rPr lang="en-IN" sz="2400" dirty="0"/>
              <a:t>Pie chart</a:t>
            </a:r>
          </a:p>
          <a:p>
            <a:pPr lvl="0" fontAlgn="base"/>
            <a:r>
              <a:rPr lang="en-IN" sz="2400" dirty="0"/>
              <a:t>Strip plot</a:t>
            </a:r>
          </a:p>
          <a:p>
            <a:pPr lvl="0" fontAlgn="base"/>
            <a:r>
              <a:rPr lang="en-IN" sz="2400" dirty="0"/>
              <a:t>Count plot</a:t>
            </a:r>
          </a:p>
          <a:p>
            <a:pPr lvl="0" fontAlgn="base"/>
            <a:r>
              <a:rPr lang="en-IN" sz="2400" dirty="0"/>
              <a:t>Line plot</a:t>
            </a:r>
          </a:p>
          <a:p>
            <a:r>
              <a:rPr lang="en-IN" sz="2400" dirty="0"/>
              <a:t>Violin plot</a:t>
            </a:r>
            <a:endParaRPr lang="en-IN" sz="2400" dirty="0"/>
          </a:p>
        </p:txBody>
      </p:sp>
    </p:spTree>
    <p:extLst>
      <p:ext uri="{BB962C8B-B14F-4D97-AF65-F5344CB8AC3E}">
        <p14:creationId xmlns:p14="http://schemas.microsoft.com/office/powerpoint/2010/main" val="272302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57" y="425009"/>
            <a:ext cx="9404723" cy="572518"/>
          </a:xfrm>
        </p:spPr>
        <p:txBody>
          <a:bodyPr/>
          <a:lstStyle/>
          <a:p>
            <a:r>
              <a:rPr lang="en-IN" sz="3600" dirty="0"/>
              <a:t>Let’s see the analysis</a:t>
            </a:r>
            <a:endParaRPr lang="en-IN" sz="3600" dirty="0"/>
          </a:p>
        </p:txBody>
      </p:sp>
      <p:sp>
        <p:nvSpPr>
          <p:cNvPr id="3" name="Content Placeholder 2"/>
          <p:cNvSpPr>
            <a:spLocks noGrp="1"/>
          </p:cNvSpPr>
          <p:nvPr>
            <p:ph idx="1"/>
          </p:nvPr>
        </p:nvSpPr>
        <p:spPr>
          <a:xfrm>
            <a:off x="937058" y="1526445"/>
            <a:ext cx="8946541" cy="4195481"/>
          </a:xfrm>
        </p:spPr>
        <p:txBody>
          <a:bodyPr/>
          <a:lstStyle/>
          <a:p>
            <a:pPr marL="0" indent="0">
              <a:buNone/>
            </a:pPr>
            <a:r>
              <a:rPr lang="en-IN" b="1" dirty="0"/>
              <a:t>1.	</a:t>
            </a:r>
            <a:r>
              <a:rPr lang="en-IN" sz="2400" b="1" u="sng" dirty="0"/>
              <a:t>Personal Info</a:t>
            </a:r>
            <a:r>
              <a:rPr lang="en-IN" b="1" u="sng" dirty="0"/>
              <a:t> </a:t>
            </a:r>
            <a:r>
              <a:rPr lang="en-IN" dirty="0"/>
              <a:t>- It contains the personal details of a person like age, city, gender, how many times they shop in the past year, since how long they are shopping. </a:t>
            </a:r>
            <a:r>
              <a:rPr lang="en-IN" dirty="0" smtClean="0"/>
              <a:t>We </a:t>
            </a:r>
            <a:r>
              <a:rPr lang="en-IN" dirty="0"/>
              <a:t>use the pie plot to see the different percent in the dataset and determine which category has the superiority. We found these conclusions after plotting:</a:t>
            </a:r>
          </a:p>
          <a:p>
            <a:pPr lvl="0" fontAlgn="base"/>
            <a:r>
              <a:rPr lang="en-IN" dirty="0"/>
              <a:t>There is double the number of women than men who have taken this </a:t>
            </a:r>
            <a:r>
              <a:rPr lang="en-IN" dirty="0" smtClean="0"/>
              <a:t>survey</a:t>
            </a:r>
            <a:endParaRPr lang="en-IN" dirty="0"/>
          </a:p>
          <a:p>
            <a:pPr lvl="0" fontAlgn="base"/>
            <a:r>
              <a:rPr lang="en-IN" dirty="0"/>
              <a:t>Most of the people are in their 30's followed by 20's, teenagers and senior citizen are the least in </a:t>
            </a:r>
            <a:r>
              <a:rPr lang="en-IN" dirty="0" smtClean="0"/>
              <a:t>number</a:t>
            </a:r>
            <a:endParaRPr lang="en-IN" dirty="0"/>
          </a:p>
          <a:p>
            <a:r>
              <a:rPr lang="en-IN" dirty="0"/>
              <a:t>Most of the people belong from Delhi, Noida and Bangalore, ambiguity can also be seen as Noida has two categories (Noida and Greater Noida) which need to be handled</a:t>
            </a:r>
            <a:endParaRPr lang="en-IN" dirty="0"/>
          </a:p>
        </p:txBody>
      </p:sp>
    </p:spTree>
    <p:extLst>
      <p:ext uri="{BB962C8B-B14F-4D97-AF65-F5344CB8AC3E}">
        <p14:creationId xmlns:p14="http://schemas.microsoft.com/office/powerpoint/2010/main" val="81700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1828</Words>
  <Application>Microsoft Office PowerPoint</Application>
  <PresentationFormat>Widescreen</PresentationFormat>
  <Paragraphs>83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vt:lpstr>
      <vt:lpstr>Project Title- Customer Retention</vt:lpstr>
      <vt:lpstr>Problem Statement &amp; Understanding:</vt:lpstr>
      <vt:lpstr>Understanding </vt:lpstr>
      <vt:lpstr>EDA Steps </vt:lpstr>
      <vt:lpstr>1. Checking the attributes:  A. Shape of the dataset B.  Columns present in the dataset C. Datatypes of each column in the dataset  Pre-processing the columns name like removing the number and extra space from it  A. Unique values in each column B. Checking the null values in the dataset  2. Univariate analysis  A. Analysed the personal details like age, city, gender, how many time they shop in the past year, since how long they are shopping. </vt:lpstr>
      <vt:lpstr>PowerPoint Presentation</vt:lpstr>
      <vt:lpstr>Visualizations</vt:lpstr>
      <vt:lpstr>PowerPoint Presentation</vt:lpstr>
      <vt:lpstr>Let’s see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Customer Retention</dc:title>
  <dc:creator>USER</dc:creator>
  <cp:lastModifiedBy>USER</cp:lastModifiedBy>
  <cp:revision>7</cp:revision>
  <dcterms:created xsi:type="dcterms:W3CDTF">2023-01-08T11:08:43Z</dcterms:created>
  <dcterms:modified xsi:type="dcterms:W3CDTF">2023-01-08T12:04:03Z</dcterms:modified>
</cp:coreProperties>
</file>