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680088"/>
          </a:xfrm>
        </p:spPr>
        <p:txBody>
          <a:bodyPr>
            <a:normAutofit/>
          </a:bodyPr>
          <a:lstStyle/>
          <a:p>
            <a:r>
              <a:rPr lang="en-IN" sz="5400" b="1" dirty="0"/>
              <a:t>HOUSE PRICE PREDICTION</a:t>
            </a:r>
            <a:br>
              <a:rPr lang="en-IN" sz="5400" b="1" dirty="0"/>
            </a:br>
            <a:endParaRPr lang="en-IN" sz="5400" dirty="0"/>
          </a:p>
        </p:txBody>
      </p:sp>
    </p:spTree>
    <p:extLst>
      <p:ext uri="{BB962C8B-B14F-4D97-AF65-F5344CB8AC3E}">
        <p14:creationId xmlns:p14="http://schemas.microsoft.com/office/powerpoint/2010/main" val="173518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960583" y="889275"/>
            <a:ext cx="8432800" cy="2472761"/>
          </a:xfrm>
        </p:spPr>
        <p:txBody>
          <a:bodyPr>
            <a:normAutofit fontScale="70000" lnSpcReduction="20000"/>
          </a:bodyPr>
          <a:lstStyle/>
          <a:p>
            <a:r>
              <a:rPr lang="en-IN" dirty="0"/>
              <a:t>We have some categorical data as well which has to be handled as ML model doesn’t take the string values. We will do that with the help of Label Encoding which provides a separate value to every category in each column. This has to be done with both the </a:t>
            </a:r>
            <a:r>
              <a:rPr lang="en-IN" dirty="0" smtClean="0"/>
              <a:t>dataset</a:t>
            </a:r>
            <a:endParaRPr lang="en-IN" dirty="0"/>
          </a:p>
          <a:p>
            <a:r>
              <a:rPr lang="en-IN" dirty="0"/>
              <a:t>Afterwards, using the describe function we will elaborate the statistical summary of the dataset which contains the count, min, max, standard deviation, mean etc. of every </a:t>
            </a:r>
            <a:r>
              <a:rPr lang="en-IN" dirty="0" smtClean="0"/>
              <a:t>column</a:t>
            </a:r>
            <a:endParaRPr lang="en-IN" dirty="0"/>
          </a:p>
          <a:p>
            <a:r>
              <a:rPr lang="en-IN" dirty="0"/>
              <a:t>Find the correlation between each column </a:t>
            </a:r>
          </a:p>
          <a:p>
            <a:r>
              <a:rPr lang="en-IN" dirty="0"/>
              <a:t>Checking the </a:t>
            </a:r>
            <a:r>
              <a:rPr lang="en-IN" dirty="0" smtClean="0"/>
              <a:t>skewness</a:t>
            </a:r>
            <a:endParaRPr lang="en-IN" dirty="0"/>
          </a:p>
          <a:p>
            <a:r>
              <a:rPr lang="en-IN" dirty="0"/>
              <a:t>Removing the </a:t>
            </a:r>
            <a:r>
              <a:rPr lang="en-IN" dirty="0" smtClean="0"/>
              <a:t>outliers</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6836" y="2687783"/>
            <a:ext cx="7526723" cy="3417454"/>
          </a:xfrm>
          <a:prstGeom prst="rect">
            <a:avLst/>
          </a:prstGeom>
        </p:spPr>
      </p:pic>
    </p:spTree>
    <p:extLst>
      <p:ext uri="{BB962C8B-B14F-4D97-AF65-F5344CB8AC3E}">
        <p14:creationId xmlns:p14="http://schemas.microsoft.com/office/powerpoint/2010/main" val="392672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Identifying: Regression </a:t>
            </a:r>
            <a:r>
              <a:rPr lang="en-IN" u="sng" dirty="0"/>
              <a:t>problem or Classification problem</a:t>
            </a:r>
          </a:p>
        </p:txBody>
      </p:sp>
      <p:sp>
        <p:nvSpPr>
          <p:cNvPr id="3" name="Content Placeholder 2"/>
          <p:cNvSpPr>
            <a:spLocks noGrp="1"/>
          </p:cNvSpPr>
          <p:nvPr>
            <p:ph sz="quarter" idx="13"/>
          </p:nvPr>
        </p:nvSpPr>
        <p:spPr>
          <a:xfrm>
            <a:off x="0" y="2293202"/>
            <a:ext cx="6326909" cy="3424107"/>
          </a:xfrm>
        </p:spPr>
        <p:txBody>
          <a:bodyPr>
            <a:normAutofit fontScale="77500" lnSpcReduction="20000"/>
          </a:bodyPr>
          <a:lstStyle/>
          <a:p>
            <a:r>
              <a:rPr lang="en-IN" dirty="0"/>
              <a:t>By looking at the output i.e. ‘Sale Price’, this is a continuous data not a categorical output so we go for the regression machine learning algorithms to predict the Sale Price. </a:t>
            </a:r>
          </a:p>
          <a:p>
            <a:r>
              <a:rPr lang="en-IN" dirty="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a:t>
            </a:r>
            <a:r>
              <a:rPr lang="en-US" dirty="0" smtClean="0"/>
              <a:t>like size of house, it’s location, the number of floors</a:t>
            </a:r>
            <a:endParaRPr lang="en-IN" dirty="0"/>
          </a:p>
        </p:txBody>
      </p:sp>
      <p:pic>
        <p:nvPicPr>
          <p:cNvPr id="4" name="Picture 3"/>
          <p:cNvPicPr>
            <a:picLocks noChangeAspect="1"/>
          </p:cNvPicPr>
          <p:nvPr/>
        </p:nvPicPr>
        <p:blipFill>
          <a:blip r:embed="rId2"/>
          <a:stretch>
            <a:fillRect/>
          </a:stretch>
        </p:blipFill>
        <p:spPr>
          <a:xfrm>
            <a:off x="6333941" y="2480782"/>
            <a:ext cx="4944285" cy="2365453"/>
          </a:xfrm>
          <a:prstGeom prst="rect">
            <a:avLst/>
          </a:prstGeom>
        </p:spPr>
      </p:pic>
    </p:spTree>
    <p:extLst>
      <p:ext uri="{BB962C8B-B14F-4D97-AF65-F5344CB8AC3E}">
        <p14:creationId xmlns:p14="http://schemas.microsoft.com/office/powerpoint/2010/main" val="332613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17556"/>
          </a:xfrm>
        </p:spPr>
        <p:txBody>
          <a:bodyPr>
            <a:normAutofit fontScale="90000"/>
          </a:bodyPr>
          <a:lstStyle/>
          <a:p>
            <a:r>
              <a:rPr lang="en-IN" u="sng" dirty="0" smtClean="0"/>
              <a:t>Regression Algorithms Used</a:t>
            </a:r>
            <a:endParaRPr lang="en-IN" u="sng" dirty="0"/>
          </a:p>
        </p:txBody>
      </p:sp>
      <p:sp>
        <p:nvSpPr>
          <p:cNvPr id="3" name="Content Placeholder 2"/>
          <p:cNvSpPr>
            <a:spLocks noGrp="1"/>
          </p:cNvSpPr>
          <p:nvPr>
            <p:ph sz="quarter" idx="13"/>
          </p:nvPr>
        </p:nvSpPr>
        <p:spPr>
          <a:xfrm>
            <a:off x="0" y="1256147"/>
            <a:ext cx="10363826" cy="3424107"/>
          </a:xfrm>
        </p:spPr>
        <p:txBody>
          <a:bodyPr/>
          <a:lstStyle/>
          <a:p>
            <a:r>
              <a:rPr lang="en-IN" b="1" dirty="0"/>
              <a:t>Linear </a:t>
            </a:r>
            <a:r>
              <a:rPr lang="en-IN" b="1" dirty="0" smtClean="0"/>
              <a:t>Regression- </a:t>
            </a:r>
            <a:r>
              <a:rPr lang="en-IN" dirty="0"/>
              <a:t>from </a:t>
            </a:r>
            <a:r>
              <a:rPr lang="en-IN" dirty="0" err="1"/>
              <a:t>sklearn.linear_model</a:t>
            </a:r>
            <a:r>
              <a:rPr lang="en-IN" dirty="0"/>
              <a:t> import </a:t>
            </a:r>
            <a:r>
              <a:rPr lang="en-IN" dirty="0" err="1"/>
              <a:t>LinearRegression</a:t>
            </a:r>
            <a:endParaRPr lang="en-IN" dirty="0"/>
          </a:p>
          <a:p>
            <a:r>
              <a:rPr lang="en-IN" b="1" dirty="0"/>
              <a:t>Decision Tree </a:t>
            </a:r>
            <a:r>
              <a:rPr lang="en-IN" b="1" dirty="0" err="1" smtClean="0"/>
              <a:t>Regressor</a:t>
            </a:r>
            <a:r>
              <a:rPr lang="en-IN" b="1" dirty="0" smtClean="0"/>
              <a:t>- </a:t>
            </a:r>
            <a:r>
              <a:rPr lang="en-IN" dirty="0"/>
              <a:t>from </a:t>
            </a:r>
            <a:r>
              <a:rPr lang="en-IN" dirty="0" err="1"/>
              <a:t>sklearn.tree</a:t>
            </a:r>
            <a:r>
              <a:rPr lang="en-IN" dirty="0"/>
              <a:t> import </a:t>
            </a:r>
            <a:r>
              <a:rPr lang="en-IN" dirty="0" err="1"/>
              <a:t>DecisionTreeRegressor</a:t>
            </a:r>
            <a:endParaRPr lang="en-IN" dirty="0"/>
          </a:p>
          <a:p>
            <a:r>
              <a:rPr lang="en-IN" b="1" dirty="0"/>
              <a:t>Support Vector </a:t>
            </a:r>
            <a:r>
              <a:rPr lang="en-IN" b="1" dirty="0" err="1" smtClean="0"/>
              <a:t>Regressor</a:t>
            </a:r>
            <a:r>
              <a:rPr lang="en-IN" b="1" dirty="0" smtClean="0"/>
              <a:t>- </a:t>
            </a:r>
            <a:r>
              <a:rPr lang="en-IN" dirty="0"/>
              <a:t>from </a:t>
            </a:r>
            <a:r>
              <a:rPr lang="en-IN" dirty="0" err="1"/>
              <a:t>sklearn.svm</a:t>
            </a:r>
            <a:r>
              <a:rPr lang="en-IN" dirty="0"/>
              <a:t> import SVR</a:t>
            </a:r>
          </a:p>
          <a:p>
            <a:r>
              <a:rPr lang="en-IN" b="1" dirty="0" err="1"/>
              <a:t>Kneighbor</a:t>
            </a:r>
            <a:r>
              <a:rPr lang="en-IN" b="1" dirty="0"/>
              <a:t> </a:t>
            </a:r>
            <a:r>
              <a:rPr lang="en-IN" b="1" dirty="0" err="1" smtClean="0"/>
              <a:t>Regressor</a:t>
            </a:r>
            <a:r>
              <a:rPr lang="en-IN" b="1" dirty="0" smtClean="0"/>
              <a:t>- </a:t>
            </a:r>
            <a:r>
              <a:rPr lang="en-IN" dirty="0"/>
              <a:t>from </a:t>
            </a:r>
            <a:r>
              <a:rPr lang="en-IN" dirty="0" err="1"/>
              <a:t>sklearn.neighbors</a:t>
            </a:r>
            <a:r>
              <a:rPr lang="en-IN" dirty="0"/>
              <a:t> import </a:t>
            </a:r>
            <a:r>
              <a:rPr lang="en-IN" dirty="0" err="1"/>
              <a:t>KNeighborsRegressor</a:t>
            </a:r>
            <a:endParaRPr lang="en-IN" dirty="0"/>
          </a:p>
          <a:p>
            <a:r>
              <a:rPr lang="en-IN" b="1" dirty="0"/>
              <a:t>Random Forest </a:t>
            </a:r>
            <a:r>
              <a:rPr lang="en-IN" b="1" dirty="0" err="1" smtClean="0"/>
              <a:t>Regressor</a:t>
            </a:r>
            <a:r>
              <a:rPr lang="en-IN" b="1" dirty="0" smtClean="0"/>
              <a:t>- </a:t>
            </a:r>
            <a:r>
              <a:rPr lang="en-IN" dirty="0"/>
              <a:t>from </a:t>
            </a:r>
            <a:r>
              <a:rPr lang="en-IN" dirty="0" err="1"/>
              <a:t>sklearn.ensemble</a:t>
            </a:r>
            <a:r>
              <a:rPr lang="en-IN" dirty="0"/>
              <a:t> import </a:t>
            </a:r>
            <a:r>
              <a:rPr lang="en-IN" dirty="0" err="1" smtClean="0"/>
              <a:t>RandomForestRegressor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84048066"/>
              </p:ext>
            </p:extLst>
          </p:nvPr>
        </p:nvGraphicFramePr>
        <p:xfrm>
          <a:off x="7315201" y="3613148"/>
          <a:ext cx="4793672" cy="3162648"/>
        </p:xfrm>
        <a:graphic>
          <a:graphicData uri="http://schemas.openxmlformats.org/drawingml/2006/table">
            <a:tbl>
              <a:tblPr firstRow="1" bandRow="1">
                <a:tableStyleId>{5C22544A-7EE6-4342-B048-85BDC9FD1C3A}</a:tableStyleId>
              </a:tblPr>
              <a:tblGrid>
                <a:gridCol w="2523510">
                  <a:extLst>
                    <a:ext uri="{9D8B030D-6E8A-4147-A177-3AD203B41FA5}">
                      <a16:colId xmlns:a16="http://schemas.microsoft.com/office/drawing/2014/main" xmlns="" val="3146204744"/>
                    </a:ext>
                  </a:extLst>
                </a:gridCol>
                <a:gridCol w="2270162">
                  <a:extLst>
                    <a:ext uri="{9D8B030D-6E8A-4147-A177-3AD203B41FA5}">
                      <a16:colId xmlns:a16="http://schemas.microsoft.com/office/drawing/2014/main" xmlns="" val="773180206"/>
                    </a:ext>
                  </a:extLst>
                </a:gridCol>
              </a:tblGrid>
              <a:tr h="339716">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xmlns="" val="3945513861"/>
                  </a:ext>
                </a:extLst>
              </a:tr>
              <a:tr h="4453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Linear Regression</a:t>
                      </a:r>
                    </a:p>
                  </a:txBody>
                  <a:tcPr/>
                </a:tc>
                <a:tc>
                  <a:txBody>
                    <a:bodyPr/>
                    <a:lstStyle/>
                    <a:p>
                      <a:r>
                        <a:rPr lang="en-IN" dirty="0" smtClean="0"/>
                        <a:t>0.878165525517784</a:t>
                      </a:r>
                      <a:endParaRPr lang="en-IN" dirty="0"/>
                    </a:p>
                  </a:txBody>
                  <a:tcPr/>
                </a:tc>
                <a:extLst>
                  <a:ext uri="{0D108BD9-81ED-4DB2-BD59-A6C34878D82A}">
                    <a16:rowId xmlns:a16="http://schemas.microsoft.com/office/drawing/2014/main" xmlns="" val="3511112758"/>
                  </a:ext>
                </a:extLst>
              </a:tr>
              <a:tr h="5818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a:t>
                      </a:r>
                      <a:r>
                        <a:rPr lang="en-IN" dirty="0" err="1" smtClean="0"/>
                        <a:t>Regressor</a:t>
                      </a:r>
                      <a:endParaRPr lang="en-IN" dirty="0" smtClean="0"/>
                    </a:p>
                  </a:txBody>
                  <a:tcPr/>
                </a:tc>
                <a:tc>
                  <a:txBody>
                    <a:bodyPr/>
                    <a:lstStyle/>
                    <a:p>
                      <a:r>
                        <a:rPr lang="en-IN" dirty="0" smtClean="0"/>
                        <a:t>0.7819521438284093</a:t>
                      </a:r>
                      <a:endParaRPr lang="en-IN" dirty="0"/>
                    </a:p>
                  </a:txBody>
                  <a:tcPr/>
                </a:tc>
                <a:extLst>
                  <a:ext uri="{0D108BD9-81ED-4DB2-BD59-A6C34878D82A}">
                    <a16:rowId xmlns:a16="http://schemas.microsoft.com/office/drawing/2014/main" xmlns="" val="1418717203"/>
                  </a:ext>
                </a:extLst>
              </a:tr>
              <a:tr h="43133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Support Vector </a:t>
                      </a:r>
                      <a:r>
                        <a:rPr lang="en-IN" dirty="0" err="1" smtClean="0"/>
                        <a:t>Regressor</a:t>
                      </a:r>
                      <a:endParaRPr lang="en-IN" dirty="0" smtClean="0"/>
                    </a:p>
                  </a:txBody>
                  <a:tcPr/>
                </a:tc>
                <a:tc>
                  <a:txBody>
                    <a:bodyPr/>
                    <a:lstStyle/>
                    <a:p>
                      <a:r>
                        <a:rPr lang="en-IN" dirty="0" smtClean="0"/>
                        <a:t>-0.04448045974699</a:t>
                      </a:r>
                      <a:endParaRPr lang="en-IN" dirty="0"/>
                    </a:p>
                  </a:txBody>
                  <a:tcPr/>
                </a:tc>
                <a:extLst>
                  <a:ext uri="{0D108BD9-81ED-4DB2-BD59-A6C34878D82A}">
                    <a16:rowId xmlns:a16="http://schemas.microsoft.com/office/drawing/2014/main" xmlns="" val="2441124865"/>
                  </a:ext>
                </a:extLst>
              </a:tr>
              <a:tr h="5945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a:t>
                      </a:r>
                      <a:r>
                        <a:rPr lang="en-IN" dirty="0" err="1" smtClean="0"/>
                        <a:t>Regressor</a:t>
                      </a:r>
                      <a:endParaRPr lang="en-IN" dirty="0" smtClean="0"/>
                    </a:p>
                  </a:txBody>
                  <a:tcPr/>
                </a:tc>
                <a:tc>
                  <a:txBody>
                    <a:bodyPr/>
                    <a:lstStyle/>
                    <a:p>
                      <a:r>
                        <a:rPr lang="en-IN" dirty="0" smtClean="0"/>
                        <a:t>0.6839964008801616</a:t>
                      </a:r>
                      <a:endParaRPr lang="en-IN" dirty="0"/>
                    </a:p>
                  </a:txBody>
                  <a:tcPr/>
                </a:tc>
                <a:extLst>
                  <a:ext uri="{0D108BD9-81ED-4DB2-BD59-A6C34878D82A}">
                    <a16:rowId xmlns:a16="http://schemas.microsoft.com/office/drawing/2014/main" xmlns="" val="3770656036"/>
                  </a:ext>
                </a:extLst>
              </a:tr>
              <a:tr h="5945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a:t>
                      </a:r>
                      <a:r>
                        <a:rPr lang="en-IN" dirty="0" err="1" smtClean="0"/>
                        <a:t>Regressor</a:t>
                      </a:r>
                      <a:endParaRPr lang="en-IN" dirty="0" smtClean="0"/>
                    </a:p>
                  </a:txBody>
                  <a:tcPr/>
                </a:tc>
                <a:tc>
                  <a:txBody>
                    <a:bodyPr/>
                    <a:lstStyle/>
                    <a:p>
                      <a:r>
                        <a:rPr lang="en-IN" dirty="0" smtClean="0"/>
                        <a:t>0.8815066126350098</a:t>
                      </a:r>
                      <a:endParaRPr lang="en-IN" dirty="0"/>
                    </a:p>
                  </a:txBody>
                  <a:tcPr/>
                </a:tc>
                <a:extLst>
                  <a:ext uri="{0D108BD9-81ED-4DB2-BD59-A6C34878D82A}">
                    <a16:rowId xmlns:a16="http://schemas.microsoft.com/office/drawing/2014/main" xmlns="" val="3334622710"/>
                  </a:ext>
                </a:extLst>
              </a:tr>
            </a:tbl>
          </a:graphicData>
        </a:graphic>
      </p:graphicFrame>
    </p:spTree>
    <p:extLst>
      <p:ext uri="{BB962C8B-B14F-4D97-AF65-F5344CB8AC3E}">
        <p14:creationId xmlns:p14="http://schemas.microsoft.com/office/powerpoint/2010/main" val="378784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3" y="393194"/>
            <a:ext cx="10594109" cy="6162190"/>
          </a:xfrm>
          <a:prstGeom prst="rect">
            <a:avLst/>
          </a:prstGeom>
        </p:spPr>
      </p:pic>
    </p:spTree>
    <p:extLst>
      <p:ext uri="{BB962C8B-B14F-4D97-AF65-F5344CB8AC3E}">
        <p14:creationId xmlns:p14="http://schemas.microsoft.com/office/powerpoint/2010/main" val="28665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92726"/>
          </a:xfrm>
        </p:spPr>
        <p:txBody>
          <a:bodyPr>
            <a:normAutofit/>
          </a:bodyPr>
          <a:lstStyle/>
          <a:p>
            <a:r>
              <a:rPr lang="en-IN" u="sng" dirty="0"/>
              <a:t>Cross Val Score &amp; Hypermeter Tuning</a:t>
            </a:r>
          </a:p>
        </p:txBody>
      </p:sp>
      <p:sp>
        <p:nvSpPr>
          <p:cNvPr id="3" name="Content Placeholder 2"/>
          <p:cNvSpPr>
            <a:spLocks noGrp="1"/>
          </p:cNvSpPr>
          <p:nvPr>
            <p:ph sz="quarter" idx="13"/>
          </p:nvPr>
        </p:nvSpPr>
        <p:spPr>
          <a:xfrm>
            <a:off x="913775" y="691709"/>
            <a:ext cx="10363826" cy="1355163"/>
          </a:xfrm>
        </p:spPr>
        <p:txBody>
          <a:bodyPr/>
          <a:lstStyle/>
          <a:p>
            <a:r>
              <a:rPr lang="en-IN" dirty="0"/>
              <a:t>Finding the cv at which the model runs the best.</a:t>
            </a:r>
          </a:p>
          <a:p>
            <a:r>
              <a:rPr lang="en-IN" dirty="0"/>
              <a:t>Finding the parameters of the model whose accuracy we found the best at which it runs the best using the hypermeter tuning.</a:t>
            </a:r>
          </a:p>
          <a:p>
            <a:endParaRPr lang="en-IN"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920" y="2045854"/>
            <a:ext cx="6302807" cy="4687455"/>
          </a:xfrm>
          <a:prstGeom prst="rect">
            <a:avLst/>
          </a:prstGeom>
        </p:spPr>
      </p:pic>
    </p:spTree>
    <p:extLst>
      <p:ext uri="{BB962C8B-B14F-4D97-AF65-F5344CB8AC3E}">
        <p14:creationId xmlns:p14="http://schemas.microsoft.com/office/powerpoint/2010/main" val="41993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83127"/>
            <a:ext cx="10364451" cy="822037"/>
          </a:xfrm>
        </p:spPr>
        <p:txBody>
          <a:bodyPr/>
          <a:lstStyle/>
          <a:p>
            <a:r>
              <a:rPr lang="en-IN" u="sng" dirty="0" smtClean="0"/>
              <a:t>Save </a:t>
            </a:r>
            <a:r>
              <a:rPr lang="en-IN" u="sng" dirty="0"/>
              <a:t>the Model</a:t>
            </a:r>
          </a:p>
        </p:txBody>
      </p:sp>
      <p:sp>
        <p:nvSpPr>
          <p:cNvPr id="3" name="Content Placeholder 2"/>
          <p:cNvSpPr>
            <a:spLocks noGrp="1"/>
          </p:cNvSpPr>
          <p:nvPr>
            <p:ph sz="quarter" idx="13"/>
          </p:nvPr>
        </p:nvSpPr>
        <p:spPr>
          <a:xfrm>
            <a:off x="1227810" y="769201"/>
            <a:ext cx="10363826" cy="1456763"/>
          </a:xfrm>
        </p:spPr>
        <p:txBody>
          <a:bodyPr/>
          <a:lstStyle/>
          <a:p>
            <a:r>
              <a:rPr lang="en-IN" dirty="0"/>
              <a:t>After doing all the EDA process and find our best regression algorithm we will save that model for future predictions using the pickle algorithm.</a:t>
            </a:r>
          </a:p>
          <a:p>
            <a:r>
              <a:rPr lang="en-IN" dirty="0"/>
              <a:t>We will conclude after comparing the actual &amp; predicted values.</a:t>
            </a:r>
            <a:endParaRPr lang="en-IN" dirty="0"/>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345" y="2105890"/>
            <a:ext cx="8285019" cy="4664364"/>
          </a:xfrm>
          <a:prstGeom prst="rect">
            <a:avLst/>
          </a:prstGeom>
        </p:spPr>
      </p:pic>
    </p:spTree>
    <p:extLst>
      <p:ext uri="{BB962C8B-B14F-4D97-AF65-F5344CB8AC3E}">
        <p14:creationId xmlns:p14="http://schemas.microsoft.com/office/powerpoint/2010/main" val="208371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403926"/>
          </a:xfrm>
        </p:spPr>
        <p:txBody>
          <a:bodyPr/>
          <a:lstStyle/>
          <a:p>
            <a:r>
              <a:rPr lang="en-IN" u="sng" dirty="0" smtClean="0"/>
              <a:t>prediction of Sale </a:t>
            </a:r>
            <a:r>
              <a:rPr lang="en-IN" u="sng" dirty="0"/>
              <a:t>Price</a:t>
            </a:r>
          </a:p>
        </p:txBody>
      </p:sp>
      <p:sp>
        <p:nvSpPr>
          <p:cNvPr id="3" name="Content Placeholder 2"/>
          <p:cNvSpPr>
            <a:spLocks noGrp="1"/>
          </p:cNvSpPr>
          <p:nvPr>
            <p:ph sz="quarter" idx="13"/>
          </p:nvPr>
        </p:nvSpPr>
        <p:spPr>
          <a:xfrm>
            <a:off x="147782" y="1043710"/>
            <a:ext cx="10363826" cy="1819563"/>
          </a:xfrm>
        </p:spPr>
        <p:txBody>
          <a:bodyPr/>
          <a:lstStyle/>
          <a:p>
            <a:r>
              <a:rPr lang="en-IN" dirty="0"/>
              <a:t>With the help of our best machine learning model, let’s predict the sale prices of the houses based on the information provided in the test.csv </a:t>
            </a:r>
            <a:r>
              <a:rPr lang="en-IN" dirty="0" smtClean="0"/>
              <a:t>dataset</a:t>
            </a:r>
            <a:endParaRPr lang="en-IN" dirty="0"/>
          </a:p>
          <a:p>
            <a:r>
              <a:rPr lang="en-IN" dirty="0"/>
              <a:t>This prediction is not 100% accurate but yes it will provide a better vision to the company for thinking to enter into the Australian </a:t>
            </a:r>
            <a:r>
              <a:rPr lang="en-IN" dirty="0" smtClean="0"/>
              <a:t>market</a:t>
            </a:r>
            <a:endParaRPr lang="en-IN" dirty="0"/>
          </a:p>
          <a:p>
            <a:endParaRPr lang="en-IN" dirty="0"/>
          </a:p>
        </p:txBody>
      </p:sp>
      <p:pic>
        <p:nvPicPr>
          <p:cNvPr id="4" name="Picture 3"/>
          <p:cNvPicPr>
            <a:picLocks noChangeAspect="1"/>
          </p:cNvPicPr>
          <p:nvPr/>
        </p:nvPicPr>
        <p:blipFill>
          <a:blip r:embed="rId2"/>
          <a:stretch>
            <a:fillRect/>
          </a:stretch>
        </p:blipFill>
        <p:spPr>
          <a:xfrm>
            <a:off x="1450109" y="2703216"/>
            <a:ext cx="9291782" cy="4090919"/>
          </a:xfrm>
          <a:prstGeom prst="rect">
            <a:avLst/>
          </a:prstGeom>
        </p:spPr>
      </p:pic>
    </p:spTree>
    <p:extLst>
      <p:ext uri="{BB962C8B-B14F-4D97-AF65-F5344CB8AC3E}">
        <p14:creationId xmlns:p14="http://schemas.microsoft.com/office/powerpoint/2010/main" val="275517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175" y="2373426"/>
            <a:ext cx="10364451" cy="1596177"/>
          </a:xfrm>
        </p:spPr>
        <p:txBody>
          <a:bodyPr/>
          <a:lstStyle/>
          <a:p>
            <a:r>
              <a:rPr lang="en-IN" dirty="0" smtClean="0"/>
              <a:t>Thank you</a:t>
            </a:r>
            <a:endParaRPr lang="en-IN" dirty="0"/>
          </a:p>
        </p:txBody>
      </p:sp>
    </p:spTree>
    <p:extLst>
      <p:ext uri="{BB962C8B-B14F-4D97-AF65-F5344CB8AC3E}">
        <p14:creationId xmlns:p14="http://schemas.microsoft.com/office/powerpoint/2010/main" val="91419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48465"/>
          </a:xfrm>
        </p:spPr>
        <p:txBody>
          <a:bodyPr/>
          <a:lstStyle/>
          <a:p>
            <a:r>
              <a:rPr lang="en-IN" u="sng" dirty="0"/>
              <a:t>Problem Statement</a:t>
            </a:r>
          </a:p>
        </p:txBody>
      </p:sp>
      <p:sp>
        <p:nvSpPr>
          <p:cNvPr id="3" name="Content Placeholder 2"/>
          <p:cNvSpPr>
            <a:spLocks noGrp="1"/>
          </p:cNvSpPr>
          <p:nvPr>
            <p:ph sz="quarter" idx="13"/>
          </p:nvPr>
        </p:nvSpPr>
        <p:spPr>
          <a:xfrm>
            <a:off x="913774" y="1588655"/>
            <a:ext cx="10363826" cy="4479636"/>
          </a:xfrm>
        </p:spPr>
        <p:txBody>
          <a:bodyPr>
            <a:normAutofit fontScale="70000" lnSpcReduction="20000"/>
          </a:bodyPr>
          <a:lstStyle/>
          <a:p>
            <a:pPr marL="0" indent="0">
              <a:buNone/>
            </a:pPr>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US" dirty="0"/>
              <a:t>A US-based housing company named </a:t>
            </a:r>
            <a:r>
              <a:rPr lang="en-US" b="1" dirty="0"/>
              <a:t>Surprise Housing </a:t>
            </a:r>
            <a:r>
              <a:rPr lang="en-US" dirty="0"/>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dirty="0"/>
              <a:t>• Which variables are important to predict the price of variable? </a:t>
            </a:r>
          </a:p>
          <a:p>
            <a:pPr marL="0" indent="0">
              <a:buNone/>
            </a:pPr>
            <a:r>
              <a:rPr lang="en-US" dirty="0"/>
              <a:t>• How do these variables describe the price of the house?</a:t>
            </a:r>
            <a:endParaRPr lang="en-IN" dirty="0"/>
          </a:p>
        </p:txBody>
      </p:sp>
    </p:spTree>
    <p:extLst>
      <p:ext uri="{BB962C8B-B14F-4D97-AF65-F5344CB8AC3E}">
        <p14:creationId xmlns:p14="http://schemas.microsoft.com/office/powerpoint/2010/main" val="320713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76174"/>
          </a:xfrm>
        </p:spPr>
        <p:txBody>
          <a:bodyPr/>
          <a:lstStyle/>
          <a:p>
            <a:r>
              <a:rPr lang="en-IN" u="sng" dirty="0"/>
              <a:t>Technical Requirements</a:t>
            </a:r>
          </a:p>
        </p:txBody>
      </p:sp>
      <p:sp>
        <p:nvSpPr>
          <p:cNvPr id="3" name="Content Placeholder 2"/>
          <p:cNvSpPr>
            <a:spLocks noGrp="1"/>
          </p:cNvSpPr>
          <p:nvPr>
            <p:ph sz="quarter" idx="13"/>
          </p:nvPr>
        </p:nvSpPr>
        <p:spPr>
          <a:xfrm>
            <a:off x="913774" y="1394692"/>
            <a:ext cx="10363826" cy="4396507"/>
          </a:xfrm>
        </p:spPr>
        <p:txBody>
          <a:bodyPr>
            <a:normAutofit fontScale="85000" lnSpcReduction="20000"/>
          </a:bodyPr>
          <a:lstStyle/>
          <a:p>
            <a:endParaRPr lang="en-IN" dirty="0"/>
          </a:p>
          <a:p>
            <a:r>
              <a:rPr lang="en-IN" dirty="0" smtClean="0"/>
              <a:t>The Given </a:t>
            </a:r>
            <a:r>
              <a:rPr lang="en-US" dirty="0" smtClean="0"/>
              <a:t>Dataset </a:t>
            </a:r>
            <a:r>
              <a:rPr lang="en-US" dirty="0"/>
              <a:t>contains 1460 entries each having 81 </a:t>
            </a:r>
            <a:r>
              <a:rPr lang="en-US" dirty="0" smtClean="0"/>
              <a:t>variables</a:t>
            </a:r>
            <a:endParaRPr lang="en-US" dirty="0"/>
          </a:p>
          <a:p>
            <a:r>
              <a:rPr lang="en-US" dirty="0" smtClean="0"/>
              <a:t>The Data </a:t>
            </a:r>
            <a:r>
              <a:rPr lang="en-US" dirty="0"/>
              <a:t>contains Null </a:t>
            </a:r>
            <a:r>
              <a:rPr lang="en-US" dirty="0" smtClean="0"/>
              <a:t>values</a:t>
            </a:r>
            <a:r>
              <a:rPr lang="en-US" dirty="0"/>
              <a:t> </a:t>
            </a:r>
            <a:r>
              <a:rPr lang="en-US" dirty="0" smtClean="0"/>
              <a:t>which needs to be treated by using </a:t>
            </a:r>
            <a:r>
              <a:rPr lang="en-US" dirty="0"/>
              <a:t>the domain knowledge and your own </a:t>
            </a:r>
            <a:r>
              <a:rPr lang="en-US" dirty="0" smtClean="0"/>
              <a:t>understanding</a:t>
            </a:r>
            <a:endParaRPr lang="en-US" dirty="0"/>
          </a:p>
          <a:p>
            <a:r>
              <a:rPr lang="en-US" dirty="0" smtClean="0"/>
              <a:t>an Extensive </a:t>
            </a:r>
            <a:r>
              <a:rPr lang="en-US" dirty="0"/>
              <a:t>EDA has to be performed to gain relationships of important </a:t>
            </a:r>
            <a:r>
              <a:rPr lang="en-US" dirty="0" smtClean="0"/>
              <a:t>variables </a:t>
            </a:r>
            <a:r>
              <a:rPr lang="en-US" dirty="0"/>
              <a:t>and </a:t>
            </a:r>
            <a:r>
              <a:rPr lang="en-US" dirty="0" smtClean="0"/>
              <a:t>price</a:t>
            </a:r>
            <a:endParaRPr lang="en-US" dirty="0"/>
          </a:p>
          <a:p>
            <a:r>
              <a:rPr lang="en-US" dirty="0" smtClean="0"/>
              <a:t>Dataset </a:t>
            </a:r>
            <a:r>
              <a:rPr lang="en-US" dirty="0"/>
              <a:t>contains </a:t>
            </a:r>
            <a:r>
              <a:rPr lang="en-US" dirty="0" smtClean="0"/>
              <a:t>numerical </a:t>
            </a:r>
            <a:r>
              <a:rPr lang="en-US" dirty="0"/>
              <a:t>as well as categorical </a:t>
            </a:r>
            <a:r>
              <a:rPr lang="en-US" dirty="0" smtClean="0"/>
              <a:t>variables which needs </a:t>
            </a:r>
            <a:r>
              <a:rPr lang="en-US" dirty="0"/>
              <a:t>to </a:t>
            </a:r>
            <a:r>
              <a:rPr lang="en-US" dirty="0" smtClean="0"/>
              <a:t>be handled accordingly</a:t>
            </a:r>
            <a:endParaRPr lang="en-US" dirty="0"/>
          </a:p>
          <a:p>
            <a:r>
              <a:rPr lang="en-US" dirty="0" smtClean="0"/>
              <a:t>build </a:t>
            </a:r>
            <a:r>
              <a:rPr lang="en-US" dirty="0"/>
              <a:t>Machine Learning models, apply regularization and determine the optimal values of Hyper </a:t>
            </a:r>
            <a:r>
              <a:rPr lang="en-US" dirty="0" smtClean="0"/>
              <a:t>Parameters</a:t>
            </a:r>
            <a:endParaRPr lang="en-US" dirty="0"/>
          </a:p>
          <a:p>
            <a:r>
              <a:rPr lang="en-US" dirty="0" smtClean="0"/>
              <a:t>find </a:t>
            </a:r>
            <a:r>
              <a:rPr lang="en-US" dirty="0"/>
              <a:t>important features which affect the price positively or </a:t>
            </a:r>
            <a:r>
              <a:rPr lang="en-US" dirty="0" smtClean="0"/>
              <a:t>negatively</a:t>
            </a:r>
            <a:endParaRPr lang="en-US" dirty="0"/>
          </a:p>
          <a:p>
            <a:r>
              <a:rPr lang="en-US" dirty="0" smtClean="0"/>
              <a:t>The Two </a:t>
            </a:r>
            <a:r>
              <a:rPr lang="en-US" dirty="0"/>
              <a:t>datasets are </a:t>
            </a:r>
            <a:r>
              <a:rPr lang="en-US" dirty="0" smtClean="0"/>
              <a:t>provided which are test.csv and train.csv</a:t>
            </a:r>
          </a:p>
          <a:p>
            <a:r>
              <a:rPr lang="en-US" dirty="0" smtClean="0"/>
              <a:t>We will </a:t>
            </a:r>
            <a:r>
              <a:rPr lang="en-US" dirty="0"/>
              <a:t>train on train.csv dataset and predict on test.csv </a:t>
            </a:r>
            <a:r>
              <a:rPr lang="en-US" dirty="0" smtClean="0"/>
              <a:t>file</a:t>
            </a:r>
            <a:endParaRPr lang="en-US" dirty="0"/>
          </a:p>
          <a:p>
            <a:endParaRPr lang="en-IN" dirty="0"/>
          </a:p>
          <a:p>
            <a:pPr marL="0" indent="0">
              <a:buNone/>
            </a:pPr>
            <a:endParaRPr lang="en-IN" dirty="0"/>
          </a:p>
        </p:txBody>
      </p:sp>
    </p:spTree>
    <p:extLst>
      <p:ext uri="{BB962C8B-B14F-4D97-AF65-F5344CB8AC3E}">
        <p14:creationId xmlns:p14="http://schemas.microsoft.com/office/powerpoint/2010/main" val="32039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034792"/>
          </a:xfrm>
        </p:spPr>
        <p:txBody>
          <a:bodyPr/>
          <a:lstStyle/>
          <a:p>
            <a:r>
              <a:rPr lang="en-IN" u="sng" dirty="0"/>
              <a:t>Exploratory Data Analysis</a:t>
            </a:r>
          </a:p>
        </p:txBody>
      </p:sp>
      <p:sp>
        <p:nvSpPr>
          <p:cNvPr id="3" name="Content Placeholder 2"/>
          <p:cNvSpPr>
            <a:spLocks noGrp="1"/>
          </p:cNvSpPr>
          <p:nvPr>
            <p:ph sz="quarter" idx="13"/>
          </p:nvPr>
        </p:nvSpPr>
        <p:spPr>
          <a:xfrm>
            <a:off x="913774" y="1533236"/>
            <a:ext cx="10363826" cy="4257963"/>
          </a:xfrm>
        </p:spPr>
        <p:txBody>
          <a:bodyPr/>
          <a:lstStyle/>
          <a:p>
            <a:pPr marL="0" indent="0">
              <a:buNone/>
            </a:pPr>
            <a:endParaRPr lang="en-IN"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13148" y="1533236"/>
            <a:ext cx="10364452" cy="458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0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42428"/>
          </a:xfrm>
        </p:spPr>
        <p:txBody>
          <a:bodyPr/>
          <a:lstStyle/>
          <a:p>
            <a:r>
              <a:rPr lang="en-IN" u="sng" dirty="0"/>
              <a:t>Steps </a:t>
            </a:r>
            <a:r>
              <a:rPr lang="en-IN" u="sng" dirty="0" smtClean="0"/>
              <a:t>Involved</a:t>
            </a:r>
            <a:endParaRPr lang="en-IN" u="sng" dirty="0"/>
          </a:p>
        </p:txBody>
      </p:sp>
      <p:sp>
        <p:nvSpPr>
          <p:cNvPr id="3" name="Content Placeholder 2"/>
          <p:cNvSpPr>
            <a:spLocks noGrp="1"/>
          </p:cNvSpPr>
          <p:nvPr>
            <p:ph sz="quarter" idx="13"/>
          </p:nvPr>
        </p:nvSpPr>
        <p:spPr>
          <a:xfrm>
            <a:off x="913774" y="1560946"/>
            <a:ext cx="10363826" cy="4230253"/>
          </a:xfrm>
        </p:spPr>
        <p:txBody>
          <a:bodyPr>
            <a:normAutofit fontScale="92500" lnSpcReduction="10000"/>
          </a:bodyPr>
          <a:lstStyle/>
          <a:p>
            <a:r>
              <a:rPr lang="en-IN" dirty="0"/>
              <a:t>Load the dataset</a:t>
            </a:r>
          </a:p>
          <a:p>
            <a:r>
              <a:rPr lang="en-IN" dirty="0"/>
              <a:t>Distinguish the attributes</a:t>
            </a:r>
          </a:p>
          <a:p>
            <a:r>
              <a:rPr lang="en-IN" dirty="0" smtClean="0"/>
              <a:t>Check </a:t>
            </a:r>
            <a:r>
              <a:rPr lang="en-IN" dirty="0"/>
              <a:t>null values &amp; </a:t>
            </a:r>
            <a:r>
              <a:rPr lang="en-IN" dirty="0" smtClean="0"/>
              <a:t>handle them</a:t>
            </a:r>
            <a:endParaRPr lang="en-IN" dirty="0"/>
          </a:p>
          <a:p>
            <a:r>
              <a:rPr lang="en-IN" dirty="0"/>
              <a:t>Do the EDA</a:t>
            </a:r>
          </a:p>
          <a:p>
            <a:r>
              <a:rPr lang="en-IN" dirty="0" smtClean="0"/>
              <a:t>To Check </a:t>
            </a:r>
            <a:r>
              <a:rPr lang="en-IN" dirty="0"/>
              <a:t>the correlation &amp; </a:t>
            </a:r>
            <a:r>
              <a:rPr lang="en-IN" dirty="0" smtClean="0"/>
              <a:t>removal of outliers</a:t>
            </a:r>
            <a:endParaRPr lang="en-IN" dirty="0"/>
          </a:p>
          <a:p>
            <a:r>
              <a:rPr lang="en-IN" dirty="0" smtClean="0"/>
              <a:t>Find </a:t>
            </a:r>
            <a:r>
              <a:rPr lang="en-IN" dirty="0"/>
              <a:t>the best machine learning model to get the best </a:t>
            </a:r>
            <a:r>
              <a:rPr lang="en-IN" dirty="0" smtClean="0"/>
              <a:t>accuracy</a:t>
            </a:r>
            <a:endParaRPr lang="en-IN" dirty="0"/>
          </a:p>
          <a:p>
            <a:r>
              <a:rPr lang="en-IN" dirty="0"/>
              <a:t>Check the cross </a:t>
            </a:r>
            <a:r>
              <a:rPr lang="en-IN" dirty="0" smtClean="0"/>
              <a:t>validation </a:t>
            </a:r>
            <a:r>
              <a:rPr lang="en-IN" dirty="0"/>
              <a:t>score &amp; perform the hypermeter </a:t>
            </a:r>
            <a:r>
              <a:rPr lang="en-IN" dirty="0" smtClean="0"/>
              <a:t>tuning</a:t>
            </a:r>
            <a:endParaRPr lang="en-IN" dirty="0"/>
          </a:p>
          <a:p>
            <a:r>
              <a:rPr lang="en-IN" dirty="0"/>
              <a:t>Save the model &amp; check the predicted &amp; actual values using the best saved </a:t>
            </a:r>
            <a:r>
              <a:rPr lang="en-IN" dirty="0" smtClean="0"/>
              <a:t>model</a:t>
            </a:r>
            <a:endParaRPr lang="en-IN" dirty="0"/>
          </a:p>
          <a:p>
            <a:r>
              <a:rPr lang="en-IN" dirty="0" smtClean="0"/>
              <a:t>Now </a:t>
            </a:r>
            <a:r>
              <a:rPr lang="en-IN" dirty="0"/>
              <a:t>predict the sale price for the given </a:t>
            </a:r>
            <a:r>
              <a:rPr lang="en-IN" dirty="0" smtClean="0"/>
              <a:t>dataset</a:t>
            </a:r>
            <a:endParaRPr lang="en-IN" dirty="0"/>
          </a:p>
          <a:p>
            <a:pPr marL="0" indent="0">
              <a:buNone/>
            </a:pPr>
            <a:endParaRPr lang="en-IN" dirty="0"/>
          </a:p>
        </p:txBody>
      </p:sp>
    </p:spTree>
    <p:extLst>
      <p:ext uri="{BB962C8B-B14F-4D97-AF65-F5344CB8AC3E}">
        <p14:creationId xmlns:p14="http://schemas.microsoft.com/office/powerpoint/2010/main" val="49048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77091"/>
            <a:ext cx="10364451" cy="1937603"/>
          </a:xfrm>
        </p:spPr>
        <p:txBody>
          <a:bodyPr/>
          <a:lstStyle/>
          <a:p>
            <a:r>
              <a:rPr lang="en-IN" u="sng" dirty="0"/>
              <a:t>Load the dataset</a:t>
            </a:r>
          </a:p>
        </p:txBody>
      </p:sp>
      <p:sp>
        <p:nvSpPr>
          <p:cNvPr id="3" name="Content Placeholder 2"/>
          <p:cNvSpPr>
            <a:spLocks noGrp="1"/>
          </p:cNvSpPr>
          <p:nvPr>
            <p:ph sz="quarter" idx="13"/>
          </p:nvPr>
        </p:nvSpPr>
        <p:spPr>
          <a:xfrm>
            <a:off x="913774" y="1801092"/>
            <a:ext cx="10363826" cy="3990108"/>
          </a:xfrm>
        </p:spPr>
        <p:txBody>
          <a:bodyPr/>
          <a:lstStyle/>
          <a:p>
            <a:pPr marL="0" indent="0">
              <a:buNone/>
            </a:pP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634836"/>
            <a:ext cx="10723418" cy="4590473"/>
          </a:xfrm>
          <a:prstGeom prst="rect">
            <a:avLst/>
          </a:prstGeom>
        </p:spPr>
      </p:pic>
    </p:spTree>
    <p:extLst>
      <p:ext uri="{BB962C8B-B14F-4D97-AF65-F5344CB8AC3E}">
        <p14:creationId xmlns:p14="http://schemas.microsoft.com/office/powerpoint/2010/main" val="19360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4656"/>
            <a:ext cx="10364451" cy="886690"/>
          </a:xfrm>
        </p:spPr>
        <p:txBody>
          <a:bodyPr/>
          <a:lstStyle/>
          <a:p>
            <a:r>
              <a:rPr lang="en-IN" u="sng" dirty="0"/>
              <a:t>Checking the Attributes</a:t>
            </a:r>
          </a:p>
        </p:txBody>
      </p:sp>
      <p:sp>
        <p:nvSpPr>
          <p:cNvPr id="3" name="Content Placeholder 2"/>
          <p:cNvSpPr>
            <a:spLocks noGrp="1"/>
          </p:cNvSpPr>
          <p:nvPr>
            <p:ph sz="quarter" idx="13"/>
          </p:nvPr>
        </p:nvSpPr>
        <p:spPr>
          <a:xfrm>
            <a:off x="0" y="951346"/>
            <a:ext cx="5301673" cy="2290617"/>
          </a:xfrm>
        </p:spPr>
        <p:txBody>
          <a:bodyPr>
            <a:normAutofit fontScale="92500" lnSpcReduction="10000"/>
          </a:bodyPr>
          <a:lstStyle/>
          <a:p>
            <a:pPr marL="285750" indent="-285750"/>
            <a:r>
              <a:rPr lang="en-IN" dirty="0"/>
              <a:t>First &amp; last five rows of both the dataset</a:t>
            </a:r>
          </a:p>
          <a:p>
            <a:pPr marL="285750" indent="-285750"/>
            <a:r>
              <a:rPr lang="en-IN" dirty="0"/>
              <a:t>Shape of the datasets</a:t>
            </a:r>
          </a:p>
          <a:p>
            <a:pPr marL="285750" indent="-285750"/>
            <a:r>
              <a:rPr lang="en-IN" dirty="0"/>
              <a:t>Columns present in the datasets</a:t>
            </a:r>
          </a:p>
          <a:p>
            <a:pPr marL="285750" indent="-285750"/>
            <a:r>
              <a:rPr lang="en-IN" dirty="0"/>
              <a:t>Brief info about the datasets</a:t>
            </a:r>
          </a:p>
          <a:p>
            <a:pPr marL="285750" indent="-285750"/>
            <a:r>
              <a:rPr lang="en-IN" dirty="0"/>
              <a:t>Null values present in both the dataset</a:t>
            </a:r>
          </a:p>
          <a:p>
            <a:endParaRPr lang="en-IN" dirty="0"/>
          </a:p>
        </p:txBody>
      </p:sp>
      <p:pic>
        <p:nvPicPr>
          <p:cNvPr id="4" name="Content Placeholder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484" y="1320799"/>
            <a:ext cx="3513426" cy="49137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8911" y="1320799"/>
            <a:ext cx="3833090" cy="4913745"/>
          </a:xfrm>
          <a:prstGeom prst="rect">
            <a:avLst/>
          </a:prstGeom>
        </p:spPr>
      </p:pic>
    </p:spTree>
    <p:extLst>
      <p:ext uri="{BB962C8B-B14F-4D97-AF65-F5344CB8AC3E}">
        <p14:creationId xmlns:p14="http://schemas.microsoft.com/office/powerpoint/2010/main" val="48961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692727"/>
          </a:xfrm>
        </p:spPr>
        <p:txBody>
          <a:bodyPr>
            <a:normAutofit/>
          </a:bodyPr>
          <a:lstStyle/>
          <a:p>
            <a:r>
              <a:rPr lang="en-IN" u="sng" dirty="0"/>
              <a:t>Dealing with the Null Values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465" y="757382"/>
            <a:ext cx="4412425" cy="5163127"/>
          </a:xfrm>
          <a:prstGeom prst="rect">
            <a:avLst/>
          </a:prstGeom>
        </p:spPr>
      </p:pic>
      <p:pic>
        <p:nvPicPr>
          <p:cNvPr id="6"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987636" y="757382"/>
            <a:ext cx="6954981" cy="5157863"/>
          </a:xfrm>
          <a:prstGeom prst="rect">
            <a:avLst/>
          </a:prstGeom>
        </p:spPr>
      </p:pic>
    </p:spTree>
    <p:extLst>
      <p:ext uri="{BB962C8B-B14F-4D97-AF65-F5344CB8AC3E}">
        <p14:creationId xmlns:p14="http://schemas.microsoft.com/office/powerpoint/2010/main" val="4684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6879" y="341746"/>
            <a:ext cx="2697644" cy="1579418"/>
          </a:xfrm>
        </p:spPr>
        <p:txBody>
          <a:bodyPr/>
          <a:lstStyle/>
          <a:p>
            <a:r>
              <a:rPr lang="en-IN" u="sng" dirty="0" smtClean="0"/>
              <a:t>The </a:t>
            </a:r>
            <a:r>
              <a:rPr lang="en-IN" u="sng" dirty="0" err="1" smtClean="0"/>
              <a:t>eda</a:t>
            </a:r>
            <a:endParaRPr lang="en-IN" u="sng" dirty="0"/>
          </a:p>
        </p:txBody>
      </p:sp>
      <p:sp>
        <p:nvSpPr>
          <p:cNvPr id="3" name="Content Placeholder 2"/>
          <p:cNvSpPr>
            <a:spLocks noGrp="1"/>
          </p:cNvSpPr>
          <p:nvPr>
            <p:ph sz="quarter" idx="13"/>
          </p:nvPr>
        </p:nvSpPr>
        <p:spPr>
          <a:xfrm>
            <a:off x="92364" y="923318"/>
            <a:ext cx="7758545" cy="4784755"/>
          </a:xfrm>
        </p:spPr>
        <p:txBody>
          <a:bodyPr>
            <a:normAutofit fontScale="62500" lnSpcReduction="20000"/>
          </a:bodyPr>
          <a:lstStyle/>
          <a:p>
            <a:r>
              <a:rPr lang="en-US" dirty="0"/>
              <a:t>Which street house has higher price?</a:t>
            </a:r>
          </a:p>
          <a:p>
            <a:r>
              <a:rPr lang="en-US" dirty="0"/>
              <a:t>House in Pave street have higher sale price.</a:t>
            </a:r>
          </a:p>
          <a:p>
            <a:r>
              <a:rPr lang="en-US" dirty="0"/>
              <a:t>What type of Land Contour has higher sale price?</a:t>
            </a:r>
          </a:p>
          <a:p>
            <a:r>
              <a:rPr lang="en-US" dirty="0"/>
              <a:t>HLS type houses has higher sale price</a:t>
            </a:r>
          </a:p>
          <a:p>
            <a:r>
              <a:rPr lang="en-US" dirty="0"/>
              <a:t>What Lot configuration is in higher demand?</a:t>
            </a:r>
          </a:p>
          <a:p>
            <a:r>
              <a:rPr lang="en-US" dirty="0" err="1"/>
              <a:t>CulDSac</a:t>
            </a:r>
            <a:r>
              <a:rPr lang="en-US" dirty="0"/>
              <a:t> followed by FR3 lot configuration are in higher demand</a:t>
            </a:r>
          </a:p>
          <a:p>
            <a:r>
              <a:rPr lang="en-US" dirty="0"/>
              <a:t>Whose neighborhood increased the sale price?</a:t>
            </a:r>
          </a:p>
          <a:p>
            <a:r>
              <a:rPr lang="en-US" dirty="0"/>
              <a:t>The one who has </a:t>
            </a:r>
            <a:r>
              <a:rPr lang="en-US" dirty="0" err="1"/>
              <a:t>NoRidge</a:t>
            </a:r>
            <a:r>
              <a:rPr lang="en-US" dirty="0"/>
              <a:t> &amp; </a:t>
            </a:r>
            <a:r>
              <a:rPr lang="en-US" dirty="0" err="1"/>
              <a:t>NridgHt</a:t>
            </a:r>
            <a:r>
              <a:rPr lang="en-US" dirty="0"/>
              <a:t> in their neighborhood has the high sale price. The one who has </a:t>
            </a:r>
            <a:r>
              <a:rPr lang="en-US" dirty="0" err="1"/>
              <a:t>NPkVill</a:t>
            </a:r>
            <a:r>
              <a:rPr lang="en-US" dirty="0"/>
              <a:t> &amp; </a:t>
            </a:r>
            <a:r>
              <a:rPr lang="en-US" dirty="0" err="1"/>
              <a:t>Bluestee</a:t>
            </a:r>
            <a:r>
              <a:rPr lang="en-US" dirty="0"/>
              <a:t> in the </a:t>
            </a:r>
            <a:r>
              <a:rPr lang="en-US" dirty="0" err="1"/>
              <a:t>nighborhood</a:t>
            </a:r>
            <a:r>
              <a:rPr lang="en-US" dirty="0"/>
              <a:t> are on the lower side</a:t>
            </a:r>
          </a:p>
          <a:p>
            <a:r>
              <a:rPr lang="en-US" dirty="0"/>
              <a:t>Which house style has high sale price?</a:t>
            </a:r>
          </a:p>
          <a:p>
            <a:r>
              <a:rPr lang="en-US" dirty="0"/>
              <a:t>The 2.5Fin has the highest sale price followed by 2Story and 1.5Unf has the lowest sale price</a:t>
            </a:r>
          </a:p>
          <a:p>
            <a:r>
              <a:rPr lang="en-US" dirty="0"/>
              <a:t>What type of building has high sale price?</a:t>
            </a:r>
          </a:p>
          <a:p>
            <a:r>
              <a:rPr lang="en-US" dirty="0" err="1"/>
              <a:t>TwnhsE</a:t>
            </a:r>
            <a:r>
              <a:rPr lang="en-US" dirty="0"/>
              <a:t> &amp; 1Farm type buildings are on higher side</a:t>
            </a:r>
          </a:p>
          <a:p>
            <a:r>
              <a:rPr lang="en-US" dirty="0"/>
              <a:t>Which roof style &amp; material increases the price of a house?</a:t>
            </a:r>
          </a:p>
          <a:p>
            <a:r>
              <a:rPr lang="en-US" dirty="0"/>
              <a:t>A house with Gable roof style and made of </a:t>
            </a:r>
            <a:r>
              <a:rPr lang="en-US" dirty="0" err="1"/>
              <a:t>WdShngl</a:t>
            </a:r>
            <a:r>
              <a:rPr lang="en-US" dirty="0"/>
              <a:t> shown up a with higher sale price</a:t>
            </a:r>
          </a:p>
          <a:p>
            <a:endParaRPr lang="en-IN" dirty="0"/>
          </a:p>
        </p:txBody>
      </p:sp>
      <p:pic>
        <p:nvPicPr>
          <p:cNvPr id="4" name="Picture 3"/>
          <p:cNvPicPr>
            <a:picLocks noChangeAspect="1"/>
          </p:cNvPicPr>
          <p:nvPr/>
        </p:nvPicPr>
        <p:blipFill>
          <a:blip r:embed="rId2"/>
          <a:stretch>
            <a:fillRect/>
          </a:stretch>
        </p:blipFill>
        <p:spPr>
          <a:xfrm>
            <a:off x="7850909" y="1514764"/>
            <a:ext cx="3889585" cy="4036291"/>
          </a:xfrm>
          <a:prstGeom prst="rect">
            <a:avLst/>
          </a:prstGeom>
        </p:spPr>
      </p:pic>
    </p:spTree>
    <p:extLst>
      <p:ext uri="{BB962C8B-B14F-4D97-AF65-F5344CB8AC3E}">
        <p14:creationId xmlns:p14="http://schemas.microsoft.com/office/powerpoint/2010/main" val="19172290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74</TotalTime>
  <Words>1075</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Droplet</vt:lpstr>
      <vt:lpstr>HOUSE PRICE PREDICTION </vt:lpstr>
      <vt:lpstr>Problem Statement</vt:lpstr>
      <vt:lpstr>Technical Requirements</vt:lpstr>
      <vt:lpstr>Exploratory Data Analysis</vt:lpstr>
      <vt:lpstr>Steps Involved</vt:lpstr>
      <vt:lpstr>Load the dataset</vt:lpstr>
      <vt:lpstr>Checking the Attributes</vt:lpstr>
      <vt:lpstr>Dealing with the Null Values</vt:lpstr>
      <vt:lpstr>The eda</vt:lpstr>
      <vt:lpstr>PowerPoint Presentation</vt:lpstr>
      <vt:lpstr>Identifying: Regression problem or Classification problem</vt:lpstr>
      <vt:lpstr>Regression Algorithms Used</vt:lpstr>
      <vt:lpstr>PowerPoint Presentation</vt:lpstr>
      <vt:lpstr>Cross Val Score &amp; Hypermeter Tuning</vt:lpstr>
      <vt:lpstr>Save the Model</vt:lpstr>
      <vt:lpstr>prediction of Sale Price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USER</dc:creator>
  <cp:lastModifiedBy>USER</cp:lastModifiedBy>
  <cp:revision>8</cp:revision>
  <dcterms:created xsi:type="dcterms:W3CDTF">2022-11-26T08:21:03Z</dcterms:created>
  <dcterms:modified xsi:type="dcterms:W3CDTF">2022-11-26T09:35:24Z</dcterms:modified>
</cp:coreProperties>
</file>