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712" r:id="rId2"/>
  </p:sldMasterIdLst>
  <p:notesMasterIdLst>
    <p:notesMasterId r:id="rId15"/>
  </p:notesMasterIdLst>
  <p:sldIdLst>
    <p:sldId id="264" r:id="rId3"/>
    <p:sldId id="262" r:id="rId4"/>
    <p:sldId id="263" r:id="rId5"/>
    <p:sldId id="717" r:id="rId6"/>
    <p:sldId id="715" r:id="rId7"/>
    <p:sldId id="709" r:id="rId8"/>
    <p:sldId id="711" r:id="rId9"/>
    <p:sldId id="713" r:id="rId10"/>
    <p:sldId id="712" r:id="rId11"/>
    <p:sldId id="716" r:id="rId12"/>
    <p:sldId id="257" r:id="rId13"/>
    <p:sldId id="7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7859"/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Sheet1!$C$5:$C$9</c:f>
              <c:strCache>
                <c:ptCount val="5"/>
                <c:pt idx="0">
                  <c:v>K Nearest Neighbour (KNN, k=3)</c:v>
                </c:pt>
                <c:pt idx="1">
                  <c:v>K Nearest Neighbour (KNN, k=10)</c:v>
                </c:pt>
                <c:pt idx="2">
                  <c:v>Random Forest</c:v>
                </c:pt>
                <c:pt idx="3">
                  <c:v>Decision Trees</c:v>
                </c:pt>
                <c:pt idx="4">
                  <c:v>Adaboost</c:v>
                </c:pt>
              </c:strCache>
            </c:strRef>
          </c:cat>
          <c:val>
            <c:numRef>
              <c:f>Sheet1!$D$5:$D$9</c:f>
              <c:numCache>
                <c:formatCode>0%</c:formatCode>
                <c:ptCount val="5"/>
                <c:pt idx="0">
                  <c:v>0.82899999999999996</c:v>
                </c:pt>
                <c:pt idx="1">
                  <c:v>0.84299999999999997</c:v>
                </c:pt>
                <c:pt idx="2">
                  <c:v>0.84499999999999997</c:v>
                </c:pt>
                <c:pt idx="3">
                  <c:v>0.78400000000000003</c:v>
                </c:pt>
                <c:pt idx="4">
                  <c:v>0.84799999999999998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4-432A-A6A8-C127F5218F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4"/>
        <c:overlap val="-30"/>
        <c:axId val="195077903"/>
        <c:axId val="195079567"/>
      </c:barChart>
      <c:catAx>
        <c:axId val="195077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79567"/>
        <c:crosses val="autoZero"/>
        <c:auto val="1"/>
        <c:lblAlgn val="ctr"/>
        <c:lblOffset val="100"/>
        <c:noMultiLvlLbl val="0"/>
      </c:catAx>
      <c:valAx>
        <c:axId val="195079567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7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037260383322314"/>
          <c:y val="0.56040901749040517"/>
          <c:w val="8.3392754147440851E-2"/>
          <c:h val="5.553541303657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3:53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1,'1072'0,"-1055"1,0 1,0 0,0 1,0 2,0-1,16 9,13 2,51 9,9 3,-79-20,1-2,-1-1,1-1,0-2,55-3,38 2,-104 2,34 9,8 1,-55-12,0 1,-1-1,1 1,-1 0,1 0,-1 0,1 1,-1-1,0 1,0 0,0 0,0 0,0 0,0 0,0 1,-1-1,4 5,-5-5,0 0,0 0,0 0,0 1,0-1,-1 0,1 1,-1-1,0 0,1 1,-1-1,0 1,0-1,-1 0,1 1,0-1,-1 0,1 1,-1-1,0 0,0 1,0-1,0 0,0 0,0 0,-1 0,-2 3,0 0,-1 0,1-1,-1 1,0-1,0 0,-1-1,1 1,-1-1,0 0,0 0,-8 2,-11 3,-38 7,39-10,-36 6,0-3,-69 2,-124-11,98-1,51 3,-119-3,201-1,-29-7,-14-2,48 9,1 0,0-1,0-1,-21-9,-7-3,28 13,-1 0,1 0,-1 2,-22-1,-69 4,47 1,50-1,-35-2,30-5,15 6,1-1,0 1,-1-1,1 1,0 0,-1-1,1 1,0-1,0 1,-1-1,1 1,0-1,0 1,0-1,0 1,0-1,0 0,0 1,0-1,0 1,0-1,0 1,0-1,0 1,0-1,0 1,1-1,0-2,0 1,1 0,-1-1,1 1,-1 0,1 0,0 0,0 0,0 1,0-1,0 0,0 1,0-1,1 1,-1 0,0 0,4-1,47-13,-48 15,45-9,100-3,56 14,-76 1,-101-3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3:57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1,'483'0,"-454"1,-1 2,33 7,-31-4,53 3,459-8,-260-2,326 1,-583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4:03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1 457,'1271'0,"-1252"-3,-19 3,1-1,-1 1,0 0,0 0,0-1,0 1,0 0,0 0,0 0,0-1,0 1,0 0,0 0,0 0,-1-1,1 1,0 0,0 0,0-1,0 1,0 0,0 0,0 0,-1 0,1-1,0 1,0 0,0 0,0 0,-1 0,1 0,0-1,0 1,0 0,-1 0,1 0,0 0,0 0,0 0,-1 0,-3-2,-1-1,0 1,0 1,0-1,-7-1,-59-4,-1 4,-77 5,35 0,72-2,6 1,1-1,-1-2,-39-8,38 4,0 2,-40 0,2 0,49 0,0-1,1-1,-1-2,-37-16,-31-9,90 32,-1 0,1-1,-1 0,1 0,0 0,0-1,0 0,0 1,0-1,0 0,1-1,0 1,-1-1,1 1,1-1,-1 0,0 0,1 0,0-1,0 1,0-1,1 1,-1-1,1 1,0-1,0 0,1 1,0-1,-1 0,2 0,-1 0,0 1,1-1,0 0,0 1,2-6,1 1,0 1,0 0,1 0,0 0,0 1,1-1,0 1,0 1,1-1,0 1,0 0,1 1,-1-1,1 2,12-7,2 1,0 0,0 2,1 0,44-7,-13 8,0 3,107 6,-48 2,481-4,-570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4:07.6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1 142,'10'4,"1"0,0-1,-1 0,1 0,0-1,14 0,15 3,127 26,274 43,-333-62,38 5,-74-9,0-3,96-6,-63-1,-15 2,-83 0,-13 0,-83-2,30 0,1 2,-61 9,94-4,1 1,0 0,-36 17,-67 38,39-18,-2 1,23-11,-99 34,143-60,-1-1,-28 3,40-7,0-1,-1-1,1 0,0-1,-1 0,-12-3,22 3,0 0,0 0,0-1,0 1,1-1,-1 0,0 0,1 0,-1 0,1 0,0 0,-1-1,1 1,0-1,1 0,-1 1,0-1,1 0,0 0,-1 0,1 0,0 0,1 0,-1-1,0-2,-1-11,0 0,1 0,2-26,0 31,-1-21,0 11,5-39,-4 54,1 1,0-1,0 1,0 0,0 0,1 0,0 0,0 0,1 0,5-6,4-4,1 1,0 1,1 1,1 0,0 0,30-16,25-11,51-26,-113 62,0 1,0 0,1 0,-1 1,1 0,13-1,62 2,-56 2,33-3,382-20,-411 22,-4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4:16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1 321,'1164'0,"-885"-15,7 0,-272 17,-17 3,-28 6,-299 70,149-40,-230 64,364-93,-1-1,-1-3,1-2,-1-2,-55-3,28-4,76 3,0 0,1 0,-1 0,0-1,0 1,0 0,0 0,1 0,-1 0,0-1,0 1,0 0,0 0,0 0,0-1,0 1,0 0,0 0,1-1,-1 1,0 0,0 0,0 0,0-1,0 1,-1 0,1 0,0-1,0 1,0 0,0 0,0 0,0-1,0 1,0 0,0 0,0 0,-1-1,1 1,0 0,0 0,0 0,0 0,-1 0,1-1,0 1,0 0,0 0,-1 0,1 0,0 0,0 0,0 0,-1 0,1 0,31-14,132-35,235-41,-198 59,1 8,339 6,-502 18,454 22,-445-18,149 20,-152-20,73-1,-14-2,-78 4,-15-1,-10-5,0 0,0 0,0 0,0 1,0-1,0 0,0 0,0 0,0 0,0 1,0-1,0 0,0 0,0 0,0 0,0 0,0 1,0-1,0 0,0 0,0 0,-1 0,1 0,0 0,0 1,0-1,0 0,0 0,0 0,0 0,0 0,-1 0,1 0,0 0,0 0,0 1,0-1,0 0,-1 0,1 0,0 0,0 0,0 0,0 0,0 0,-1 0,1 0,0 0,0 0,0 0,0 0,-1 0,-19 3,0 0,0 0,0-2,-25-1,3 0,-802-16,400 4,439 12,-1 0,0-1,0 1,1-1,-10-3,15 4,-1 0,1 0,-1 0,1-1,-1 1,1 0,-1 0,1 0,0-1,-1 1,1 0,0-1,-1 1,1 0,0-1,-1 1,1-1,0 1,-1 0,1-1,0 1,0-1,0 1,-1-1,1 1,0-1,0 1,0-1,0 0,1-1,0 1,-1 0,1 0,0 0,-1 0,1 0,0 0,0 0,0 0,0 0,0 0,0 0,0 0,0 1,2-2,16-9,1 1,0 0,0 2,1 0,29-6,115-19,-10 12,159-1,158 21,-272 3,148 15,-196-7,313-5,-261-7,-194 3,-20 3,-27 2,-468 11,371-17,-621-33,203 8,545 26,11-1,22 0,70 0,611 12,3 3,-4-40,-698 25,675-32,-567 31,106 4,-193 3,-28-6,-1 0,0 0,1 0,-1 0,1 1,-1-1,0 0,1 0,-1 0,0 0,0 1,1-1,-1 0,0 0,1 1,-1-1,0 0,0 1,0-1,1 0,-1 1,0-1,0 0,0 1,0-1,1 1,-2-1,1 1,-1 0,1 0,-1-1,1 1,-1-1,1 1,-1 0,1-1,-1 1,0-1,1 1,-1-1,0 0,0 1,1-1,-1 0,-1 1,-22 8,-1-1,0-1,-38 5,-348 33,-8-34,417-11,-224 2,-529 27,222-5,529-24,-30 2,33-2,-1 0,0 0,1 1,-1-1,1 1,-1-1,1 1,-1-1,1 1,-1 0,1 0,0 0,0 0,-1 0,1 0,-2 3,3-4,0 0,-1 1,1-1,0 0,0 1,0-1,0 1,0-1,0 0,0 1,0-1,0 1,0-1,0 0,0 1,0-1,0 1,0-1,0 0,0 1,0-1,0 0,1 1,-1-1,0 1,0-1,0 0,1 1,-1-1,0 0,1 0,-1 1,0-1,1 0,-1 0,1 1,9 6,1-1,1 1,-1-2,1 0,0 0,19 4,-25-7,460 101,-407-93,357 50,-312-52,1-4,105-10,1-29,-87 12,-106 19,-1-1,1-1,-1-1,22-11,14-6,102-29,-125 45,-1 2,1 0,44-1,-24 6,51 4,-98-2,1-1,0 1,0 0,-1-1,1 2,-1-1,6 3,-9-4,1 0,-1 1,0-1,1 0,-1 0,0 1,1-1,-1 0,0 1,1-1,-1 0,0 1,0-1,1 1,-1-1,0 0,0 1,0-1,0 1,1-1,-1 1,0-1,0 0,0 1,0-1,0 1,-1 1,1-1,-1 0,1 0,-1 0,0 0,1 0,-1 0,0 0,0-1,0 1,0 0,0 0,0-1,0 1,-1 0,-18 10,0-1,-1-1,-30 8,33-11,-101 30,-2-6,0-5,-237 17,-380-35,707-10,21 0,10 2,1 1,-1-1,0 1,1-1,-1 1,0 0,1-1,-1 1,0 0,1-1,-1 1,1 0,-1-1,1 1,-1 0,1 0,-1 0,0-1,1 1,-1 0,1 0,0 0,0 0,46-12,0 2,1 2,78-2,-38 3,421-19,-471 24,-1-2,0-2,1-1,49-17,65-12,-56 18,129-42,-182 48,2 2,-1 2,80-5,136 13,-107 3,-147-3,1 0,-1 0,0 0,0-1,0 0,9-4,-12 4,-1 0,0 0,0 0,0-1,0 1,0-1,0 1,0-1,-1 0,1 0,0 0,-1 0,0 0,1 0,-1 0,0 0,0 0,0-1,1-3,2-15,0-1,-2 1,-1-1,0 0,-4-37,1 17,2 40,0-8,-1 0,1 0,-2 0,1 1,-5-15,5 22,0-1,-1 0,1 1,0 0,-1-1,0 1,1 0,-1 0,0 0,0 0,0 0,0 0,-1 0,1 1,0-1,-1 1,1 0,-1 0,1-1,-1 2,0-1,1 0,-1 1,-3-1,-26-2,1 2,0 1,-33 4,-13 1,51-5,7 0,0 1,0 0,0 1,0 1,-24 7,22-3,1 0,0 1,-37 22,52-27,-1 1,1 1,-1-1,1 1,0 0,1 0,-1 0,1 1,0 0,1 0,-1 0,1 0,0 0,1 1,-1-1,-1 12,0 6,2 0,1 0,1 0,0 0,5 24,-4-40,1-1,-1 0,1 1,1-1,-1 0,1 0,1-1,-1 1,1-1,0 1,0-1,1 0,0-1,7 8,1-2,-1-1,2-1,-1 0,1-1,23 10,-17-8,1-1,0-2,1 1,-1-2,1-1,0-1,34 2,-7-4,1-2,67-8,-106 5,0 0,0 0,0-1,-1 0,0-1,1 0,-2-1,1 0,-1-1,0 0,0 0,-1-1,14-16,-11 12,-1-1,-1-1,0 0,-1 0,0-1,-1 0,-1 0,8-33,-10 24,-1-1,-1-1,-2-38,1-22,-1 84,0-1,1 0,-1 1,1-1,0 1,0-1,0 1,0 0,0-1,0 1,0 0,4-4,-5 6,0-1,1 1,-1 0,0-1,1 1,-1 0,1 0,-1-1,1 1,-1 0,1 0,-1 0,1 0,-1-1,0 1,1 0,-1 0,1 0,-1 0,1 0,-1 0,1 0,-1 0,1 0,0 1,0 0,1-1,-1 1,0 0,0 0,0 0,0 0,0 0,0 0,-1 0,1 0,0 0,-1 0,1 1,0 0,3 7,-1-1,-1 0,1 1,-1-1,-1 1,2 16,-4 56,0-46,-1 220,2-230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34:23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0 569,'393'-12,"-234"1,261-30,-257 14,160-19,-270 41,0 3,1 3,-1 1,56 11,-81-8,9 1,0 1,-1 1,-1 3,44 17,-75-26,0 0,0 1,0-1,0 1,-1 0,7 6,-9-8,-1-1,0 1,1-1,-1 1,1-1,-1 1,0-1,0 1,1 0,-1-1,0 1,0 0,0-1,0 1,1-1,-1 1,0 0,0-1,0 1,-1 0,1-1,0 2,-1-1,1 0,-1 0,0 0,0-1,1 1,-1 0,0 0,0 0,0-1,0 1,0-1,0 1,0-1,0 1,0-1,0 1,-3-1,-18 5,-1-1,1-1,-1-1,-43-2,21 0,-817 0,342-2,499 1,19-2,8-1,20-5,68-9,0 5,102-2,-163 13,629 5,2 52,133 7,-158-59,-370-5,-2000 2,1719-2,21-3,30-5,-39 10,108-21,168-11,119 17,-105 6,346-44,-191 11,399 4,-844 38,18 0,-17 1,-14-1,-602-22,-441-104,814 97,-170-16,206 40,202 5,18 1,27-1,1981 2,-1059-3,-958 0,1 2,-1-1,0 1,1-1,-1 2,0-1,0 0,8 4,-13-4,1-1,0 1,0-1,0 1,-1-1,1 1,0-1,-1 1,1 0,0 0,-1-1,1 1,-1 0,1 0,-1 0,0-1,1 1,-1 0,0 0,1 0,-1 1,0 0,-1 0,1 0,0 0,-1-1,1 1,-1 0,0 0,0-1,1 1,-1 0,0-1,-1 1,1-1,0 0,-2 3,-11 9,-1-1,0 0,0-1,-1-1,-1 0,-17 7,20-9,-296 124,295-127,-79 28,-2-5,-1-3,0-5,-2-4,0-5,0-4,-118-6,205-1,1 1,-1 0,0 0,0 1,1 1,-1 0,1 1,0 0,0 1,0 0,-11 7,20-11,0 0,0 0,0 0,0 1,0-1,1 0,-1 1,1-1,-1 1,1 0,-1-1,1 1,0 0,0 0,0 0,0 0,0 0,0 0,0 0,1 0,-1 0,1 0,-1 1,1-1,0 0,0 0,0 0,0 1,1 1,0 0,0 0,1-1,-1 1,1 0,0-1,0 0,0 1,0-1,0 0,1 0,0 0,-1-1,1 1,0 0,0-1,4 2,11 6,-1-1,2-1,-1-1,1-1,0 0,0-1,22 2,142 8,362-15,-249-3,470 3,-744-1,-21 1,-1 1,0-1,0 0,0 0,0 0,1 0,-1 0,0 0,0 0,0 0,1 0,-1 0,0 0,0 0,0 0,1 0,-1 0,0 0,0-1,0 1,0 0,1 0,-1 0,0 0,0 0,0 0,0 0,0 0,1-1,-1 1,0 0,0 0,0 0,0 0,0-1,0 1,0 0,0 0,0 0,1 0,-1-1,0 1,0 0,0 0,0 0,0-1,0 1,0 0,0 0,0 0,0 0,-1-1,1 1,0 0,0 0,0 0,0 0,0-1,0 1,0 0,0 0,0 0,-1 0,1-1,0 1,-14-9,-25-10,-1 1,-1 2,-1 2,-45-9,8 8,-108-8,121 16,0-3,-78-23,-79-18,197 47,18 3,1 0,0 0,-1-1,1 0,-12-5,16 6,1-1,0 1,0-1,0 1,0-1,0 0,1 0,-1 0,0 0,1 0,-1 0,1 0,0-1,0 1,0 0,0-1,0 1,1-1,-1 1,0-6,0-1,0 0,1 0,0 0,1 1,0-1,0 0,1 0,0 1,0-1,1 0,1 1,-1 0,1 0,0 0,7-8,-4 5,2 1,-1 0,1 1,1 0,0 0,0 1,0 0,1 1,22-11,226-120,-232 126,1 1,42-11,-38 13,44-19,-58 19,2 2,-1 0,1 1,0 1,1 0,-1 2,32-2,-41 5,1 1,-1-1,1 2,-1 0,0 0,1 1,-1 0,0 1,-1 0,1 1,-1 0,0 1,0 0,17 14,-10-5,-2 0,1 1,-2 1,0 0,-1 1,-1 0,-1 1,0 1,-2-1,0 2,-1-1,7 32,-1 0,-6-22,0 1,3 38,-10-60,-1 0,0 0,0 0,-1 0,0-1,0 1,-1 0,-1 0,1-1,-1 1,0-1,-7 12,-50 81,57-97,0 1,0-1,-1 0,1 0,-1-1,0 1,0-1,0 0,0 0,-1 0,1 0,-7 2,10-5,-1 1,0-1,1 1,-1-1,1 0,-1 0,0 0,1 0,-1 0,0 0,1 0,-1 0,0-1,1 1,-1 0,-2-2,2 1,0-1,1 1,-1 0,0-1,1 1,-1-1,1 0,0 1,-1-1,1 0,0 0,0 0,0 0,0 0,-1-4,-2-8,1-1,0 0,1 0,1 0,0-1,1 1,1 0,0 0,1 0,5-20,-3 25,0-1,1 1,1 0,0 0,10-14,41-43,-41 50,-7 6,2 0,-1 0,1 1,1 1,0 0,0 1,0 0,1 0,1 2,-1 0,1 0,0 1,0 1,0 0,1 1,0 0,21 0,-28 3,-1 0,1 0,0 0,0 1,0 0,9 4,-14-4,0 0,-1 0,1 1,-1-1,1 1,-1-1,1 1,-1 0,0 0,0 0,0 1,0-1,0 0,-1 1,1-1,-1 1,1 0,-1-1,2 6,1 10,-1 0,0 0,-2 0,0 0,0 0,-2 0,-5 31,6-46,0-1,-1 1,0 0,0 0,1-1,-1 1,-1 0,1-1,0 1,-1-1,1 1,-1-1,0 0,0 0,0 0,0 0,-4 3,4-4,0 0,1 0,-1-1,0 1,1-1,-1 1,0-1,0 1,0-1,1 0,-1 0,0 0,0 0,0 0,1-1,-1 1,0 0,0-1,1 0,-1 1,0-1,1 0,-1 0,1 0,-1 0,1 0,-1 0,-2-2,-9-9,0 0,0-1,1 0,1-1,-17-27,23 31,-1-1,2 1,0-1,0 0,1 0,0 0,1-1,0 1,1 0,0-13,0 4,0 12,1-1,0 0,0 0,1 0,0 0,1 1,5-18,-7 25,0 0,0 1,1-1,-1 0,1 1,-1-1,0 0,1 1,-1-1,1 0,-1 1,1-1,0 1,-1-1,1 1,0-1,-1 1,1-1,0 1,-1 0,1-1,0 1,0 0,-1 0,1 0,0-1,1 1,-1 1,0-1,1 1,-1-1,0 1,0-1,1 1,-1 0,0 0,0-1,0 1,0 0,0 0,0 0,1 2,3 4,-1-1,0 1,0 1,4 8,-3 2,0 1,0-1,-2 1,2 34,5 27,-2-28,-3-1,-1 93,-5-116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8D274-3407-4EF8-A042-4A1C88AFB05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9A249-897E-4EB2-9247-41C1551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9A249-897E-4EB2-9247-41C1551E0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3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0587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27051" y="5549440"/>
            <a:ext cx="55689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719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431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33511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8101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013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287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72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9293691" cy="4681538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893763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32495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1744" y="1701800"/>
            <a:ext cx="6515323" cy="4679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4083067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563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1113906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43625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11139067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9152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0587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27051" y="5549440"/>
            <a:ext cx="55689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71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24934" y="1700213"/>
            <a:ext cx="11142133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8698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1439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11175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1439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2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4933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79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7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5681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4933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79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7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8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229" y="295683"/>
            <a:ext cx="11177091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229" y="651600"/>
            <a:ext cx="1117709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5282296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700213"/>
            <a:ext cx="5285527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47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5282296" cy="4681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4000" y="1700213"/>
            <a:ext cx="5283067" cy="46815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684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27229" y="1700213"/>
            <a:ext cx="5280000" cy="4420800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25844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4059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28001" y="2125013"/>
            <a:ext cx="531682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2800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03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28001" y="2125013"/>
            <a:ext cx="531682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2800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04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4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4351867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172687" y="1700213"/>
            <a:ext cx="6494380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470357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3" y="1700213"/>
            <a:ext cx="4089184" cy="46815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24934" y="1700212"/>
            <a:ext cx="6483065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071838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70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6000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3147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5199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3" y="3124200"/>
            <a:ext cx="2697184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69885" y="3108510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7147712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7051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2000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051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2000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27051" y="1880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192000" y="1880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27051" y="4256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192000" y="4256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99525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64475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99525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64475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3494391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4934" y="1700214"/>
            <a:ext cx="3672417" cy="1971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60668" cy="1971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280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60668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398779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31522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7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5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14110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7051" y="171172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4110" y="171172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83669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114068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5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14110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7051" y="171172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4110" y="171172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83669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27051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14109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4933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4109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129095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20001" y="1705968"/>
            <a:ext cx="354057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34" y="1700214"/>
            <a:ext cx="3525761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1308" y="1705968"/>
            <a:ext cx="352576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784680"/>
            <a:ext cx="3540577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84680"/>
            <a:ext cx="3522693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41307" y="1784680"/>
            <a:ext cx="3525760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969126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60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8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20000" y="2556000"/>
            <a:ext cx="2547067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92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56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33372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8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20000" y="2556000"/>
            <a:ext cx="2547067" cy="3394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92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56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594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5568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83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5568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8070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14233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7050" y="4211955"/>
            <a:ext cx="8503537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8" y="4535905"/>
            <a:ext cx="2012853" cy="140149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012852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244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2621532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428512"/>
            <a:ext cx="113919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en-IN" smtClean="0"/>
              <a:pPr marL="38100">
                <a:lnSpc>
                  <a:spcPts val="131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2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62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047B-8069-4B67-5774-02E1A133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E259-4FEE-651B-098A-D1A3AAA7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8B19-D359-3650-1C07-EEFF7491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099D-E950-0828-56DB-4BDE9A2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1B710-F3CC-CD0D-B8EB-010CFD07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4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2D0C-3602-0F71-97CA-775F387E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624C-305A-261F-52A6-98D3919C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E4A-963E-9303-306A-E424290C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C8E2-D1C9-2135-C053-5FD182D1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1A4E-3779-8521-140B-65D9547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71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74F-0CF4-ACFA-14FF-FC943D37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9E92-A184-FFD8-DEFD-4F6E8052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3E8C-7B8B-C9AB-75B4-EBDCEB4E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A38D-0781-C321-CF07-5DE91EFE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7A37-35E3-68E2-5932-9E073EB3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81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B3D-516E-1033-C01A-D4476A04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ABB0-02A8-94EC-422F-4680E835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15D7-A587-461A-5DFD-104938C7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3FE0-A2FA-5B4A-6BB3-4857441B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AE14-5CF3-F0E0-2366-AA543692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B983-3566-867A-370A-97413DA2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8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44E-9962-8A5D-3BD2-873836F4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9C1B-2F0D-6244-4943-17A5C4F9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2E583-FD21-AC71-6392-8EBF3D8D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20AE-E1DD-0F94-46FF-58A418D2C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4F57-ABD5-2EE8-B819-0FE318110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E349-8AF1-9DB1-87AC-71D2E2A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709E9-DC9D-D99D-9BFE-7A5685BD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1B384-83A1-C4D6-2E9F-89C112FD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88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AA4C-F8DF-03B8-EEB4-F8594481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C40B-03B8-32F2-B8D0-92C23AB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A5B0B-074E-08FB-D03A-B351184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BD7B-1830-95BA-BB71-F0D6DBD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2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9299C-5836-6D44-F55D-0C3D766A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355E2-46E7-2F07-9E10-1F530FB3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AF58-131B-095A-7F26-CB79CE1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64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066-9E93-AF43-4DCD-0CFE05C8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8D1D-B1A0-04F4-C2B4-BE43B308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933E-1184-7BD3-AD5B-6DD03AFD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0EA7-9AF9-EFEC-258C-96586D63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A7FF-5175-F0B0-A2AA-2DCAFA3F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36B7-D369-BD0F-7F5B-C6B80BD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08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86EE-E3D1-9917-DFBF-BA0A97F4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4724-DB56-25B4-D384-E0B1B17D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A2FB4-29AF-C078-2F79-78988877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DF14-F2F6-48B5-B335-E1A0177F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9F57-D5F2-250C-9A08-821CF3BB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40E3-B9DE-64F1-C279-4187C8C8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99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A83-37A6-4AD5-A2F9-50D8EFB4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CC8B0-F4F6-CB51-C6F4-203EFE346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B589-7F30-3A56-4D6A-4389D2B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EAD5-396A-B3DF-EA4F-AAF1ACE1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44E7-61B8-B0BA-61F1-6DA73DD1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6602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60606-75B0-FF06-FD49-C6AAC2BEC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C776F-1FF4-71E0-4D88-FEAFE199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F665-850F-EC9C-7AE3-A19CD036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7937-E427-5BEC-900E-89870615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79B2-3490-FCD5-1788-5B386AC9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95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428512"/>
            <a:ext cx="113919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en-IN" smtClean="0"/>
              <a:pPr marL="38100">
                <a:lnSpc>
                  <a:spcPts val="131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7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252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21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1880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270" imgH="270" progId="TCLayout.ActiveDocument.1">
                  <p:embed/>
                </p:oleObj>
              </mc:Choice>
              <mc:Fallback>
                <p:oleObj name="think-cell Slide" r:id="rId5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8000" y="295683"/>
            <a:ext cx="1113600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24934" y="1700214"/>
            <a:ext cx="11142133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7646E-3578-2063-069F-67E5D350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7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48">
          <p15:clr>
            <a:srgbClr val="F26B43"/>
          </p15:clr>
        </p15:guide>
        <p15:guide id="5" pos="5512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178">
          <p15:clr>
            <a:srgbClr val="F26B43"/>
          </p15:clr>
        </p15:guide>
        <p15:guide id="8" orient="horz" pos="4088">
          <p15:clr>
            <a:srgbClr val="F26B43"/>
          </p15:clr>
        </p15:guide>
        <p15:guide id="9" pos="2767">
          <p15:clr>
            <a:srgbClr val="F26B43"/>
          </p15:clr>
        </p15:guide>
        <p15:guide id="10" pos="299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C051-3826-C5C8-C3DB-D4F04108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D705-4219-E151-8C1C-56CF4CB6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43D6-E6D0-F6EB-72C0-B4587F9C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DA219-56F1-C940-931F-254E5526CB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8E44-C8C3-ACE2-5595-A6989AC20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EE7F-2103-7AE8-DAA5-7BE72F210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40FD-C4E7-B242-B995-0E9D4C27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kaggle.com/datasets/jsphyg/weather-dataset-rattle-package" TargetMode="Externa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1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383BD-AE73-3198-4048-EDE2B2DA31F5}"/>
              </a:ext>
            </a:extLst>
          </p:cNvPr>
          <p:cNvSpPr txBox="1"/>
          <p:nvPr/>
        </p:nvSpPr>
        <p:spPr>
          <a:xfrm>
            <a:off x="5751094" y="750667"/>
            <a:ext cx="5602705" cy="2678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Calibri(Body)"/>
                <a:ea typeface="+mj-ea"/>
                <a:cs typeface="+mj-cs"/>
              </a:rPr>
              <a:t>Predicting rains in Australia using Machine Learning models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dirty="0">
              <a:latin typeface="Calibri(Body)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Calibri(Body)"/>
                <a:ea typeface="+mj-ea"/>
                <a:cs typeface="+mj-cs"/>
              </a:rPr>
              <a:t>Team : Random forest</a:t>
            </a:r>
          </a:p>
        </p:txBody>
      </p:sp>
      <p:pic>
        <p:nvPicPr>
          <p:cNvPr id="5" name="Picture 4" descr="USF (University of South Florida) Logo, symbol, meaning, history, PNG">
            <a:extLst>
              <a:ext uri="{FF2B5EF4-FFF2-40B4-BE49-F238E27FC236}">
                <a16:creationId xmlns:a16="http://schemas.microsoft.com/office/drawing/2014/main" id="{0504B6B1-AC1C-4CED-64F2-43CBEF6A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264" y="3745802"/>
            <a:ext cx="4045639" cy="22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OD: 2014 September 30 - A Full Circle Rainbow over Australia">
            <a:extLst>
              <a:ext uri="{FF2B5EF4-FFF2-40B4-BE49-F238E27FC236}">
                <a16:creationId xmlns:a16="http://schemas.microsoft.com/office/drawing/2014/main" id="{A7142219-F229-C65F-72E5-9883F4B62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3"/>
          <a:stretch/>
        </p:blipFill>
        <p:spPr bwMode="auto">
          <a:xfrm>
            <a:off x="919119" y="671488"/>
            <a:ext cx="4475841" cy="28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73215-D8AF-97EB-1048-713EB1925993}"/>
              </a:ext>
            </a:extLst>
          </p:cNvPr>
          <p:cNvSpPr txBox="1"/>
          <p:nvPr/>
        </p:nvSpPr>
        <p:spPr>
          <a:xfrm>
            <a:off x="859536" y="704088"/>
            <a:ext cx="439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What did we find?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356-FC22-F819-BF22-EB5A486FC0C7}"/>
              </a:ext>
            </a:extLst>
          </p:cNvPr>
          <p:cNvSpPr txBox="1"/>
          <p:nvPr/>
        </p:nvSpPr>
        <p:spPr>
          <a:xfrm>
            <a:off x="859536" y="160934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varying probabilities, it is always difficult to precisely predict rainy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/>
                <a:cs typeface="Times New Roman"/>
              </a:rPr>
              <a:t>Despite that, based on historic data</a:t>
            </a:r>
            <a:r>
              <a:rPr lang="en-US" sz="1800" dirty="0">
                <a:latin typeface="Times New Roman"/>
                <a:cs typeface="Times New Roman"/>
              </a:rPr>
              <a:t>- </a:t>
            </a:r>
            <a:r>
              <a:rPr lang="en-US" sz="1800" spc="-5" dirty="0">
                <a:latin typeface="Times New Roman"/>
                <a:cs typeface="Times New Roman"/>
              </a:rPr>
              <a:t>algorithms can </a:t>
            </a:r>
            <a:r>
              <a:rPr lang="en-US" sz="1800" dirty="0">
                <a:latin typeface="Times New Roman"/>
                <a:cs typeface="Times New Roman"/>
              </a:rPr>
              <a:t>give </a:t>
            </a:r>
            <a:r>
              <a:rPr lang="en-US" sz="1800" spc="-5" dirty="0">
                <a:latin typeface="Times New Roman"/>
                <a:cs typeface="Times New Roman"/>
              </a:rPr>
              <a:t>accuracy </a:t>
            </a:r>
            <a:r>
              <a:rPr lang="en-US" sz="1800" dirty="0">
                <a:latin typeface="Times New Roman"/>
                <a:cs typeface="Times New Roman"/>
              </a:rPr>
              <a:t>of over 85% </a:t>
            </a:r>
            <a:r>
              <a:rPr lang="en-US" sz="1800" spc="-5" dirty="0">
                <a:latin typeface="Times New Roman"/>
                <a:cs typeface="Times New Roman"/>
              </a:rPr>
              <a:t>considering the preprocessing.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z="1800" spc="-5" dirty="0">
                <a:latin typeface="Times New Roman"/>
                <a:cs typeface="Times New Roman"/>
              </a:rPr>
              <a:t>fficiency can </a:t>
            </a:r>
            <a:r>
              <a:rPr lang="en-US" sz="1800" dirty="0">
                <a:latin typeface="Times New Roman"/>
                <a:cs typeface="Times New Roman"/>
              </a:rPr>
              <a:t>further be </a:t>
            </a:r>
            <a:r>
              <a:rPr lang="en-US" sz="1800" spc="-5" dirty="0">
                <a:latin typeface="Times New Roman"/>
                <a:cs typeface="Times New Roman"/>
              </a:rPr>
              <a:t>improved if</a:t>
            </a:r>
            <a:r>
              <a:rPr lang="en-US" sz="1800" dirty="0">
                <a:latin typeface="Times New Roman"/>
                <a:cs typeface="Times New Roman"/>
              </a:rPr>
              <a:t> outliers</a:t>
            </a:r>
            <a:r>
              <a:rPr lang="en-US" sz="1800" spc="-5" dirty="0">
                <a:latin typeface="Times New Roman"/>
                <a:cs typeface="Times New Roman"/>
              </a:rPr>
              <a:t> are worked </a:t>
            </a:r>
            <a:r>
              <a:rPr lang="en-US" sz="1800" dirty="0">
                <a:latin typeface="Times New Roman"/>
                <a:cs typeface="Times New Roman"/>
              </a:rPr>
              <a:t>upon.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6C576-6C9C-F739-6382-A7854B8C9697}"/>
              </a:ext>
            </a:extLst>
          </p:cNvPr>
          <p:cNvSpPr txBox="1"/>
          <p:nvPr/>
        </p:nvSpPr>
        <p:spPr>
          <a:xfrm>
            <a:off x="859536" y="3343656"/>
            <a:ext cx="439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Business use case?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B11BE-3E31-AB22-D680-71385A0D9F2F}"/>
              </a:ext>
            </a:extLst>
          </p:cNvPr>
          <p:cNvSpPr txBox="1"/>
          <p:nvPr/>
        </p:nvSpPr>
        <p:spPr>
          <a:xfrm>
            <a:off x="859536" y="4325326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prediction has an impactful effect on disaster management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Agricultural decisions can be taken wisely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Cricket ground selections</a:t>
            </a:r>
          </a:p>
        </p:txBody>
      </p:sp>
    </p:spTree>
    <p:extLst>
      <p:ext uri="{BB962C8B-B14F-4D97-AF65-F5344CB8AC3E}">
        <p14:creationId xmlns:p14="http://schemas.microsoft.com/office/powerpoint/2010/main" val="97122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6C437-1F8B-8BCE-02B0-493D07E7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34" r="8500"/>
          <a:stretch/>
        </p:blipFill>
        <p:spPr>
          <a:xfrm>
            <a:off x="301753" y="1353312"/>
            <a:ext cx="11155680" cy="5440680"/>
          </a:xfrm>
          <a:prstGeom prst="rect">
            <a:avLst/>
          </a:prstGeom>
        </p:spPr>
      </p:pic>
      <p:pic>
        <p:nvPicPr>
          <p:cNvPr id="18" name="Graphic 17" descr="Partial sun with solid fill">
            <a:extLst>
              <a:ext uri="{FF2B5EF4-FFF2-40B4-BE49-F238E27FC236}">
                <a16:creationId xmlns:a16="http://schemas.microsoft.com/office/drawing/2014/main" id="{1DA1AC67-8BB4-271E-4474-C35B1747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109" y="3259836"/>
            <a:ext cx="525780" cy="525780"/>
          </a:xfrm>
          <a:prstGeom prst="rect">
            <a:avLst/>
          </a:prstGeom>
        </p:spPr>
      </p:pic>
      <p:pic>
        <p:nvPicPr>
          <p:cNvPr id="20" name="Graphic 19" descr="Cloud with solid fill">
            <a:extLst>
              <a:ext uri="{FF2B5EF4-FFF2-40B4-BE49-F238E27FC236}">
                <a16:creationId xmlns:a16="http://schemas.microsoft.com/office/drawing/2014/main" id="{2E5DE219-7453-DDFC-F696-2A3FB1178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085" y="3428999"/>
            <a:ext cx="525780" cy="525780"/>
          </a:xfrm>
          <a:prstGeom prst="rect">
            <a:avLst/>
          </a:prstGeom>
        </p:spPr>
      </p:pic>
      <p:pic>
        <p:nvPicPr>
          <p:cNvPr id="22" name="Graphic 21" descr="Rain with solid fill">
            <a:extLst>
              <a:ext uri="{FF2B5EF4-FFF2-40B4-BE49-F238E27FC236}">
                <a16:creationId xmlns:a16="http://schemas.microsoft.com/office/drawing/2014/main" id="{3753D34D-8C87-1318-EC89-A2B5615D2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3061" y="3428999"/>
            <a:ext cx="525780" cy="525780"/>
          </a:xfrm>
          <a:prstGeom prst="rect">
            <a:avLst/>
          </a:prstGeom>
        </p:spPr>
      </p:pic>
      <p:pic>
        <p:nvPicPr>
          <p:cNvPr id="24" name="Graphic 23" descr="Umbrella with solid fill">
            <a:extLst>
              <a:ext uri="{FF2B5EF4-FFF2-40B4-BE49-F238E27FC236}">
                <a16:creationId xmlns:a16="http://schemas.microsoft.com/office/drawing/2014/main" id="{0FEBB816-B069-CD30-3F36-D7F4800454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7046" y="3428999"/>
            <a:ext cx="525780" cy="525780"/>
          </a:xfrm>
          <a:prstGeom prst="rect">
            <a:avLst/>
          </a:prstGeom>
        </p:spPr>
      </p:pic>
      <p:pic>
        <p:nvPicPr>
          <p:cNvPr id="26" name="Graphic 25" descr="Rainbow with solid fill">
            <a:extLst>
              <a:ext uri="{FF2B5EF4-FFF2-40B4-BE49-F238E27FC236}">
                <a16:creationId xmlns:a16="http://schemas.microsoft.com/office/drawing/2014/main" id="{3DB77B43-6C00-727D-DA92-254A0F740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4838" y="3428999"/>
            <a:ext cx="525780" cy="5257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633D41-3F50-26DA-E744-55B95A5F1527}"/>
              </a:ext>
            </a:extLst>
          </p:cNvPr>
          <p:cNvSpPr txBox="1"/>
          <p:nvPr/>
        </p:nvSpPr>
        <p:spPr>
          <a:xfrm>
            <a:off x="603504" y="562356"/>
            <a:ext cx="3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volini" panose="03000502040302020204" pitchFamily="66" charset="0"/>
              </a:rPr>
              <a:t>Team Members: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2ED22-5BA1-95F1-2E26-E9EC8413EE54}"/>
              </a:ext>
            </a:extLst>
          </p:cNvPr>
          <p:cNvSpPr/>
          <p:nvPr/>
        </p:nvSpPr>
        <p:spPr>
          <a:xfrm>
            <a:off x="8522208" y="4809744"/>
            <a:ext cx="2578608" cy="1481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F3572-24F1-531F-191E-DB832CB0B4A8}"/>
              </a:ext>
            </a:extLst>
          </p:cNvPr>
          <p:cNvSpPr txBox="1"/>
          <p:nvPr/>
        </p:nvSpPr>
        <p:spPr>
          <a:xfrm>
            <a:off x="669037" y="4475761"/>
            <a:ext cx="220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preprocessing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A89C7-00C6-A5BA-3270-F51EB5D6D704}"/>
              </a:ext>
            </a:extLst>
          </p:cNvPr>
          <p:cNvSpPr txBox="1"/>
          <p:nvPr/>
        </p:nvSpPr>
        <p:spPr>
          <a:xfrm>
            <a:off x="2763013" y="4316966"/>
            <a:ext cx="220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preprocessing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CAFA3-EBFF-B0DC-E95C-07AB8257BDF5}"/>
              </a:ext>
            </a:extLst>
          </p:cNvPr>
          <p:cNvSpPr txBox="1"/>
          <p:nvPr/>
        </p:nvSpPr>
        <p:spPr>
          <a:xfrm>
            <a:off x="4906519" y="4331794"/>
            <a:ext cx="220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Algorithm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3CC6B-726B-131D-877B-3D98A633E8CD}"/>
              </a:ext>
            </a:extLst>
          </p:cNvPr>
          <p:cNvSpPr txBox="1"/>
          <p:nvPr/>
        </p:nvSpPr>
        <p:spPr>
          <a:xfrm>
            <a:off x="7363588" y="4501967"/>
            <a:ext cx="135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193C1-40A9-3867-33BB-EB2DD3AE9B09}"/>
              </a:ext>
            </a:extLst>
          </p:cNvPr>
          <p:cNvSpPr txBox="1"/>
          <p:nvPr/>
        </p:nvSpPr>
        <p:spPr>
          <a:xfrm>
            <a:off x="9168766" y="4298735"/>
            <a:ext cx="220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Algorithm Modeling</a:t>
            </a:r>
          </a:p>
        </p:txBody>
      </p:sp>
    </p:spTree>
    <p:extLst>
      <p:ext uri="{BB962C8B-B14F-4D97-AF65-F5344CB8AC3E}">
        <p14:creationId xmlns:p14="http://schemas.microsoft.com/office/powerpoint/2010/main" val="82596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ainbow clipart 0 2 - Clipartix">
            <a:extLst>
              <a:ext uri="{FF2B5EF4-FFF2-40B4-BE49-F238E27FC236}">
                <a16:creationId xmlns:a16="http://schemas.microsoft.com/office/drawing/2014/main" id="{06A74C97-2737-6AD2-1344-0E5D666B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928" y="894731"/>
            <a:ext cx="8620606" cy="476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E3171-0453-9E4F-4FD1-1B30235FA7E6}"/>
              </a:ext>
            </a:extLst>
          </p:cNvPr>
          <p:cNvSpPr txBox="1"/>
          <p:nvPr/>
        </p:nvSpPr>
        <p:spPr>
          <a:xfrm>
            <a:off x="4036290" y="5982623"/>
            <a:ext cx="5652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C7859"/>
                </a:solidFill>
                <a:latin typeface="Brush Script MT" panose="03060802040406070304" pitchFamily="66" charset="0"/>
              </a:rPr>
              <a:t>Have a colorful day ahead. Thankyou!</a:t>
            </a:r>
          </a:p>
        </p:txBody>
      </p:sp>
    </p:spTree>
    <p:extLst>
      <p:ext uri="{BB962C8B-B14F-4D97-AF65-F5344CB8AC3E}">
        <p14:creationId xmlns:p14="http://schemas.microsoft.com/office/powerpoint/2010/main" val="2520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stralian Fire Officials Say the Worst Is Yet to Come - The New York Times">
            <a:extLst>
              <a:ext uri="{FF2B5EF4-FFF2-40B4-BE49-F238E27FC236}">
                <a16:creationId xmlns:a16="http://schemas.microsoft.com/office/drawing/2014/main" id="{6B8FA9E3-C896-5CDB-94CA-A1308762B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4C083B-0455-28B2-C527-961A1440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 &amp; Why?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8FAAD2-A409-608E-9B8E-CA1A6E1E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85% Australians live within 50km of coast.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Extreme weather conditions – floods and forest fires.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Impact – increase in shoreline erosion (agriculture).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Result – affecting millions of people and loss of billions of dollars.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9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163-BCCA-9DAF-395F-893B184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100" y="676453"/>
            <a:ext cx="2856900" cy="1385824"/>
          </a:xfrm>
        </p:spPr>
        <p:txBody>
          <a:bodyPr anchor="b">
            <a:normAutofit/>
          </a:bodyPr>
          <a:lstStyle/>
          <a:p>
            <a:r>
              <a:rPr lang="en-US" sz="4000" dirty="0"/>
              <a:t>Target?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0784-CEC2-CE56-22EE-7B49AA1D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100" y="2231136"/>
            <a:ext cx="5138282" cy="3998792"/>
          </a:xfrm>
        </p:spPr>
        <p:txBody>
          <a:bodyPr anchor="t">
            <a:normAutofit/>
          </a:bodyPr>
          <a:lstStyle/>
          <a:p>
            <a:pPr algn="just"/>
            <a:r>
              <a:rPr lang="en-US" sz="1700" dirty="0"/>
              <a:t>Dataset - 10 years of daily weather observations from many locations across Australia</a:t>
            </a:r>
          </a:p>
          <a:p>
            <a:pPr algn="just"/>
            <a:r>
              <a:rPr lang="en-US" sz="1700" dirty="0"/>
              <a:t>Target variable – </a:t>
            </a:r>
            <a:r>
              <a:rPr lang="en-US" sz="1700" dirty="0" err="1"/>
              <a:t>RainTomorrow</a:t>
            </a:r>
            <a:r>
              <a:rPr lang="en-US" sz="1700" dirty="0"/>
              <a:t> (binary variable, Yes if the rain for that day was 1mm or more)</a:t>
            </a:r>
          </a:p>
          <a:p>
            <a:pPr algn="just"/>
            <a:r>
              <a:rPr lang="en-US" sz="1700" dirty="0"/>
              <a:t>Predict next-day rain by training classification models on the target variable.</a:t>
            </a:r>
          </a:p>
          <a:p>
            <a:pPr algn="just"/>
            <a:r>
              <a:rPr lang="en-US" sz="1700" dirty="0"/>
              <a:t>Perform EDA(Exploratory Data Analysis) for data preprocessing and feature engineering.</a:t>
            </a:r>
          </a:p>
          <a:p>
            <a:pPr algn="just"/>
            <a:r>
              <a:rPr lang="en-US" sz="1700" dirty="0"/>
              <a:t>Train ML models and evaluate for predictions.</a:t>
            </a:r>
          </a:p>
          <a:p>
            <a:pPr algn="just"/>
            <a:r>
              <a:rPr lang="en-US" sz="1700" dirty="0"/>
              <a:t>Source - </a:t>
            </a:r>
            <a:r>
              <a:rPr lang="en-US" sz="17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https://www.kaggle.com/datasets/jsphyg/weather-dataset-rattle-package</a:t>
            </a:r>
            <a:endParaRPr lang="en-US" sz="17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18,746 Child Thinking Illustrations &amp; Clip Art - iStock">
            <a:extLst>
              <a:ext uri="{FF2B5EF4-FFF2-40B4-BE49-F238E27FC236}">
                <a16:creationId xmlns:a16="http://schemas.microsoft.com/office/drawing/2014/main" id="{4FB3DBED-C074-0FA6-C279-A7F41CD57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96776" y="2234161"/>
            <a:ext cx="4102449" cy="23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8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5D853-80BD-2864-962E-54201B38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517829"/>
            <a:ext cx="10077126" cy="56676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5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 bwMode="gray">
          <a:xfrm>
            <a:off x="1908256" y="1548144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10178" y="1669880"/>
            <a:ext cx="202890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Records where DV = NA.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(Body)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Dropping columns with records having NA &gt;= 50%.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8255" y="1377732"/>
            <a:ext cx="1828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(Body)"/>
              </a:rPr>
              <a:t>Removing Null Values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61" name="Freeform 60"/>
          <p:cNvSpPr/>
          <p:nvPr/>
        </p:nvSpPr>
        <p:spPr bwMode="gray">
          <a:xfrm flipH="1">
            <a:off x="8035570" y="1711225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19757" y="1826659"/>
            <a:ext cx="242452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Replacing NA with mean (Numerical Columns).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(Body)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Replacing NA with mode (Categorical Column).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411800" y="1540813"/>
            <a:ext cx="1828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(Body)"/>
              </a:rPr>
              <a:t>  Normalization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64" name="Freeform 63"/>
          <p:cNvSpPr/>
          <p:nvPr/>
        </p:nvSpPr>
        <p:spPr bwMode="gray">
          <a:xfrm flipV="1">
            <a:off x="1908256" y="5145359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8255" y="5470757"/>
            <a:ext cx="260869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Dropping Temp3pm since it has correlation of 0.97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Maxtemp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 and its removal improves accuracy.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8255" y="5190608"/>
            <a:ext cx="1828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2169"/>
                </a:solidFill>
                <a:effectLst/>
                <a:uLnTx/>
                <a:uFillTx/>
                <a:latin typeface="Calibri(Body)"/>
              </a:rPr>
              <a:t>Correlation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12169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67" name="Freeform 66"/>
          <p:cNvSpPr/>
          <p:nvPr/>
        </p:nvSpPr>
        <p:spPr bwMode="gray">
          <a:xfrm flipH="1" flipV="1">
            <a:off x="8043527" y="5534652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19757" y="5841045"/>
            <a:ext cx="233358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Date variable has 3436 unique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(Body)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(Body)"/>
              </a:rPr>
              <a:t>Considering only the month and day part of the date variable.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19757" y="5580943"/>
            <a:ext cx="1828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97A9"/>
                </a:solidFill>
                <a:effectLst/>
                <a:uLnTx/>
                <a:uFillTx/>
                <a:latin typeface="Calibri(Body)"/>
              </a:rPr>
              <a:t> Reducing Cardinality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7A9"/>
              </a:solidFill>
              <a:effectLst/>
              <a:uLnTx/>
              <a:uFillTx/>
              <a:latin typeface="Calibri(Body)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36334" y="1491660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397474" y="1552800"/>
            <a:ext cx="1783054" cy="17830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275192" y="4136949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336332" y="4198089"/>
            <a:ext cx="1783054" cy="178305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51813" y="3401008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3612953" y="3462148"/>
            <a:ext cx="1783054" cy="178305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3859" y="1255571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065000" y="1316712"/>
            <a:ext cx="1783054" cy="178305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9435" y="2152819"/>
            <a:ext cx="3054010" cy="30540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667323" y="2257957"/>
            <a:ext cx="2858007" cy="2858007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73321" y="3337861"/>
            <a:ext cx="2383808" cy="60279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DATA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PRE-PROCESSING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4" name="Group 517">
            <a:extLst>
              <a:ext uri="{FF2B5EF4-FFF2-40B4-BE49-F238E27FC236}">
                <a16:creationId xmlns:a16="http://schemas.microsoft.com/office/drawing/2014/main" id="{E0E313C7-696C-F11D-7A3C-0942EF1521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48952" y="1703354"/>
            <a:ext cx="625256" cy="625256"/>
            <a:chOff x="4034" y="2248"/>
            <a:chExt cx="340" cy="340"/>
          </a:xfrm>
          <a:solidFill>
            <a:schemeClr val="bg1"/>
          </a:solidFill>
        </p:grpSpPr>
        <p:sp>
          <p:nvSpPr>
            <p:cNvPr id="15" name="Freeform 518">
              <a:extLst>
                <a:ext uri="{FF2B5EF4-FFF2-40B4-BE49-F238E27FC236}">
                  <a16:creationId xmlns:a16="http://schemas.microsoft.com/office/drawing/2014/main" id="{4D0B8051-CBB1-2A65-7E95-7B577B100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8" y="2312"/>
              <a:ext cx="212" cy="127"/>
            </a:xfrm>
            <a:custGeom>
              <a:avLst/>
              <a:gdLst>
                <a:gd name="T0" fmla="*/ 266 w 320"/>
                <a:gd name="T1" fmla="*/ 85 h 192"/>
                <a:gd name="T2" fmla="*/ 262 w 320"/>
                <a:gd name="T3" fmla="*/ 85 h 192"/>
                <a:gd name="T4" fmla="*/ 176 w 320"/>
                <a:gd name="T5" fmla="*/ 0 h 192"/>
                <a:gd name="T6" fmla="*/ 94 w 320"/>
                <a:gd name="T7" fmla="*/ 55 h 192"/>
                <a:gd name="T8" fmla="*/ 71 w 320"/>
                <a:gd name="T9" fmla="*/ 50 h 192"/>
                <a:gd name="T10" fmla="*/ 0 w 320"/>
                <a:gd name="T11" fmla="*/ 121 h 192"/>
                <a:gd name="T12" fmla="*/ 71 w 320"/>
                <a:gd name="T13" fmla="*/ 192 h 192"/>
                <a:gd name="T14" fmla="*/ 266 w 320"/>
                <a:gd name="T15" fmla="*/ 192 h 192"/>
                <a:gd name="T16" fmla="*/ 320 w 320"/>
                <a:gd name="T17" fmla="*/ 138 h 192"/>
                <a:gd name="T18" fmla="*/ 266 w 320"/>
                <a:gd name="T19" fmla="*/ 85 h 192"/>
                <a:gd name="T20" fmla="*/ 266 w 320"/>
                <a:gd name="T21" fmla="*/ 170 h 192"/>
                <a:gd name="T22" fmla="*/ 71 w 320"/>
                <a:gd name="T23" fmla="*/ 170 h 192"/>
                <a:gd name="T24" fmla="*/ 21 w 320"/>
                <a:gd name="T25" fmla="*/ 121 h 192"/>
                <a:gd name="T26" fmla="*/ 71 w 320"/>
                <a:gd name="T27" fmla="*/ 71 h 192"/>
                <a:gd name="T28" fmla="*/ 95 w 320"/>
                <a:gd name="T29" fmla="*/ 79 h 192"/>
                <a:gd name="T30" fmla="*/ 105 w 320"/>
                <a:gd name="T31" fmla="*/ 80 h 192"/>
                <a:gd name="T32" fmla="*/ 111 w 320"/>
                <a:gd name="T33" fmla="*/ 73 h 192"/>
                <a:gd name="T34" fmla="*/ 176 w 320"/>
                <a:gd name="T35" fmla="*/ 21 h 192"/>
                <a:gd name="T36" fmla="*/ 241 w 320"/>
                <a:gd name="T37" fmla="*/ 86 h 192"/>
                <a:gd name="T38" fmla="*/ 240 w 320"/>
                <a:gd name="T39" fmla="*/ 94 h 192"/>
                <a:gd name="T40" fmla="*/ 240 w 320"/>
                <a:gd name="T41" fmla="*/ 95 h 192"/>
                <a:gd name="T42" fmla="*/ 244 w 320"/>
                <a:gd name="T43" fmla="*/ 110 h 192"/>
                <a:gd name="T44" fmla="*/ 257 w 320"/>
                <a:gd name="T45" fmla="*/ 109 h 192"/>
                <a:gd name="T46" fmla="*/ 259 w 320"/>
                <a:gd name="T47" fmla="*/ 107 h 192"/>
                <a:gd name="T48" fmla="*/ 266 w 320"/>
                <a:gd name="T49" fmla="*/ 106 h 192"/>
                <a:gd name="T50" fmla="*/ 298 w 320"/>
                <a:gd name="T51" fmla="*/ 138 h 192"/>
                <a:gd name="T52" fmla="*/ 266 w 320"/>
                <a:gd name="T53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92">
                  <a:moveTo>
                    <a:pt x="266" y="85"/>
                  </a:moveTo>
                  <a:cubicBezTo>
                    <a:pt x="265" y="85"/>
                    <a:pt x="263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  <a:moveTo>
                    <a:pt x="266" y="170"/>
                  </a:move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39" y="98"/>
                    <a:pt x="237" y="105"/>
                    <a:pt x="244" y="110"/>
                  </a:cubicBezTo>
                  <a:cubicBezTo>
                    <a:pt x="248" y="112"/>
                    <a:pt x="253" y="112"/>
                    <a:pt x="257" y="109"/>
                  </a:cubicBezTo>
                  <a:cubicBezTo>
                    <a:pt x="258" y="108"/>
                    <a:pt x="259" y="107"/>
                    <a:pt x="259" y="107"/>
                  </a:cubicBezTo>
                  <a:cubicBezTo>
                    <a:pt x="262" y="107"/>
                    <a:pt x="264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6" name="Freeform 519">
              <a:extLst>
                <a:ext uri="{FF2B5EF4-FFF2-40B4-BE49-F238E27FC236}">
                  <a16:creationId xmlns:a16="http://schemas.microsoft.com/office/drawing/2014/main" id="{AE0D40CF-3C31-8B5C-A800-C3FE0F76A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2495"/>
              <a:ext cx="20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1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7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6" y="44"/>
                    <a:pt x="21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9"/>
                    <a:pt x="2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Freeform 520">
              <a:extLst>
                <a:ext uri="{FF2B5EF4-FFF2-40B4-BE49-F238E27FC236}">
                  <a16:creationId xmlns:a16="http://schemas.microsoft.com/office/drawing/2014/main" id="{37F04E4B-6856-6A41-3388-D7EFEBA5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3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1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7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6" y="44"/>
                    <a:pt x="21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9"/>
                    <a:pt x="2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Freeform 521">
              <a:extLst>
                <a:ext uri="{FF2B5EF4-FFF2-40B4-BE49-F238E27FC236}">
                  <a16:creationId xmlns:a16="http://schemas.microsoft.com/office/drawing/2014/main" id="{C19821CB-950D-7B63-80C4-35FBBB156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2495"/>
              <a:ext cx="19" cy="29"/>
            </a:xfrm>
            <a:custGeom>
              <a:avLst/>
              <a:gdLst>
                <a:gd name="T0" fmla="*/ 19 w 28"/>
                <a:gd name="T1" fmla="*/ 1 h 44"/>
                <a:gd name="T2" fmla="*/ 6 w 28"/>
                <a:gd name="T3" fmla="*/ 9 h 44"/>
                <a:gd name="T4" fmla="*/ 1 w 28"/>
                <a:gd name="T5" fmla="*/ 30 h 44"/>
                <a:gd name="T6" fmla="*/ 9 w 28"/>
                <a:gd name="T7" fmla="*/ 43 h 44"/>
                <a:gd name="T8" fmla="*/ 11 w 28"/>
                <a:gd name="T9" fmla="*/ 44 h 44"/>
                <a:gd name="T10" fmla="*/ 22 w 28"/>
                <a:gd name="T11" fmla="*/ 36 h 44"/>
                <a:gd name="T12" fmla="*/ 27 w 28"/>
                <a:gd name="T13" fmla="*/ 14 h 44"/>
                <a:gd name="T14" fmla="*/ 19 w 28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9" y="1"/>
                  </a:moveTo>
                  <a:cubicBezTo>
                    <a:pt x="14" y="0"/>
                    <a:pt x="8" y="3"/>
                    <a:pt x="6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6" y="44"/>
                    <a:pt x="20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9"/>
                    <a:pt x="25" y="3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Freeform 522">
              <a:extLst>
                <a:ext uri="{FF2B5EF4-FFF2-40B4-BE49-F238E27FC236}">
                  <a16:creationId xmlns:a16="http://schemas.microsoft.com/office/drawing/2014/main" id="{477E506E-7E7A-1D8A-B480-D9DBB11D1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453"/>
              <a:ext cx="18" cy="29"/>
            </a:xfrm>
            <a:custGeom>
              <a:avLst/>
              <a:gdLst>
                <a:gd name="T0" fmla="*/ 19 w 28"/>
                <a:gd name="T1" fmla="*/ 1 h 44"/>
                <a:gd name="T2" fmla="*/ 6 w 28"/>
                <a:gd name="T3" fmla="*/ 9 h 44"/>
                <a:gd name="T4" fmla="*/ 1 w 28"/>
                <a:gd name="T5" fmla="*/ 30 h 44"/>
                <a:gd name="T6" fmla="*/ 9 w 28"/>
                <a:gd name="T7" fmla="*/ 43 h 44"/>
                <a:gd name="T8" fmla="*/ 11 w 28"/>
                <a:gd name="T9" fmla="*/ 44 h 44"/>
                <a:gd name="T10" fmla="*/ 22 w 28"/>
                <a:gd name="T11" fmla="*/ 36 h 44"/>
                <a:gd name="T12" fmla="*/ 27 w 28"/>
                <a:gd name="T13" fmla="*/ 14 h 44"/>
                <a:gd name="T14" fmla="*/ 19 w 28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9" y="1"/>
                  </a:moveTo>
                  <a:cubicBezTo>
                    <a:pt x="14" y="0"/>
                    <a:pt x="8" y="3"/>
                    <a:pt x="6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6" y="44"/>
                    <a:pt x="20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9"/>
                    <a:pt x="25" y="3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Freeform 523">
              <a:extLst>
                <a:ext uri="{FF2B5EF4-FFF2-40B4-BE49-F238E27FC236}">
                  <a16:creationId xmlns:a16="http://schemas.microsoft.com/office/drawing/2014/main" id="{329674A0-EDAB-DD80-1A89-CEAD226C7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" y="2495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2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8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6"/>
                    <a:pt x="4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7" y="44"/>
                    <a:pt x="21" y="40"/>
                    <a:pt x="22" y="3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9"/>
                    <a:pt x="26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Freeform 524">
              <a:extLst>
                <a:ext uri="{FF2B5EF4-FFF2-40B4-BE49-F238E27FC236}">
                  <a16:creationId xmlns:a16="http://schemas.microsoft.com/office/drawing/2014/main" id="{CEFE2071-9A3A-678E-E3D6-D9531E17D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453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2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8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6"/>
                    <a:pt x="4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7" y="44"/>
                    <a:pt x="21" y="40"/>
                    <a:pt x="22" y="3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9"/>
                    <a:pt x="26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2" name="Freeform 525">
              <a:extLst>
                <a:ext uri="{FF2B5EF4-FFF2-40B4-BE49-F238E27FC236}">
                  <a16:creationId xmlns:a16="http://schemas.microsoft.com/office/drawing/2014/main" id="{0B468F7E-81C0-7E55-8970-EF4834580E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4" y="22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23" name="Group 568">
            <a:extLst>
              <a:ext uri="{FF2B5EF4-FFF2-40B4-BE49-F238E27FC236}">
                <a16:creationId xmlns:a16="http://schemas.microsoft.com/office/drawing/2014/main" id="{62BD2917-C9C8-9217-AB0F-9A529DED1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6283" y="4208213"/>
            <a:ext cx="689621" cy="625256"/>
            <a:chOff x="6616" y="2941"/>
            <a:chExt cx="375" cy="340"/>
          </a:xfrm>
          <a:solidFill>
            <a:schemeClr val="bg1"/>
          </a:solidFill>
        </p:grpSpPr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B1A9A716-7315-DAB0-950C-0201CF2C1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6" y="2941"/>
              <a:ext cx="375" cy="340"/>
            </a:xfrm>
            <a:custGeom>
              <a:avLst/>
              <a:gdLst>
                <a:gd name="T0" fmla="*/ 281 w 562"/>
                <a:gd name="T1" fmla="*/ 21 h 512"/>
                <a:gd name="T2" fmla="*/ 447 w 562"/>
                <a:gd name="T3" fmla="*/ 90 h 512"/>
                <a:gd name="T4" fmla="*/ 447 w 562"/>
                <a:gd name="T5" fmla="*/ 422 h 512"/>
                <a:gd name="T6" fmla="*/ 281 w 562"/>
                <a:gd name="T7" fmla="*/ 490 h 512"/>
                <a:gd name="T8" fmla="*/ 115 w 562"/>
                <a:gd name="T9" fmla="*/ 422 h 512"/>
                <a:gd name="T10" fmla="*/ 115 w 562"/>
                <a:gd name="T11" fmla="*/ 90 h 512"/>
                <a:gd name="T12" fmla="*/ 281 w 562"/>
                <a:gd name="T13" fmla="*/ 21 h 512"/>
                <a:gd name="T14" fmla="*/ 281 w 562"/>
                <a:gd name="T15" fmla="*/ 0 h 512"/>
                <a:gd name="T16" fmla="*/ 100 w 562"/>
                <a:gd name="T17" fmla="*/ 75 h 512"/>
                <a:gd name="T18" fmla="*/ 100 w 562"/>
                <a:gd name="T19" fmla="*/ 437 h 512"/>
                <a:gd name="T20" fmla="*/ 281 w 562"/>
                <a:gd name="T21" fmla="*/ 512 h 512"/>
                <a:gd name="T22" fmla="*/ 462 w 562"/>
                <a:gd name="T23" fmla="*/ 437 h 512"/>
                <a:gd name="T24" fmla="*/ 462 w 562"/>
                <a:gd name="T25" fmla="*/ 75 h 512"/>
                <a:gd name="T26" fmla="*/ 281 w 562"/>
                <a:gd name="T2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2" h="512">
                  <a:moveTo>
                    <a:pt x="281" y="21"/>
                  </a:moveTo>
                  <a:cubicBezTo>
                    <a:pt x="343" y="21"/>
                    <a:pt x="402" y="45"/>
                    <a:pt x="447" y="90"/>
                  </a:cubicBezTo>
                  <a:cubicBezTo>
                    <a:pt x="538" y="181"/>
                    <a:pt x="538" y="330"/>
                    <a:pt x="447" y="422"/>
                  </a:cubicBezTo>
                  <a:cubicBezTo>
                    <a:pt x="402" y="466"/>
                    <a:pt x="343" y="490"/>
                    <a:pt x="281" y="490"/>
                  </a:cubicBezTo>
                  <a:cubicBezTo>
                    <a:pt x="218" y="490"/>
                    <a:pt x="159" y="466"/>
                    <a:pt x="115" y="422"/>
                  </a:cubicBezTo>
                  <a:cubicBezTo>
                    <a:pt x="23" y="330"/>
                    <a:pt x="23" y="181"/>
                    <a:pt x="115" y="90"/>
                  </a:cubicBezTo>
                  <a:cubicBezTo>
                    <a:pt x="159" y="45"/>
                    <a:pt x="218" y="21"/>
                    <a:pt x="281" y="21"/>
                  </a:cubicBezTo>
                  <a:moveTo>
                    <a:pt x="281" y="0"/>
                  </a:moveTo>
                  <a:cubicBezTo>
                    <a:pt x="215" y="0"/>
                    <a:pt x="150" y="25"/>
                    <a:pt x="100" y="75"/>
                  </a:cubicBezTo>
                  <a:cubicBezTo>
                    <a:pt x="0" y="175"/>
                    <a:pt x="0" y="337"/>
                    <a:pt x="100" y="437"/>
                  </a:cubicBezTo>
                  <a:cubicBezTo>
                    <a:pt x="150" y="487"/>
                    <a:pt x="215" y="512"/>
                    <a:pt x="281" y="512"/>
                  </a:cubicBezTo>
                  <a:cubicBezTo>
                    <a:pt x="346" y="512"/>
                    <a:pt x="412" y="487"/>
                    <a:pt x="462" y="437"/>
                  </a:cubicBezTo>
                  <a:cubicBezTo>
                    <a:pt x="562" y="337"/>
                    <a:pt x="562" y="175"/>
                    <a:pt x="462" y="75"/>
                  </a:cubicBezTo>
                  <a:cubicBezTo>
                    <a:pt x="412" y="25"/>
                    <a:pt x="346" y="0"/>
                    <a:pt x="2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499C0B17-45D4-10C7-0468-BFD95AC86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7" y="3005"/>
              <a:ext cx="213" cy="127"/>
            </a:xfrm>
            <a:custGeom>
              <a:avLst/>
              <a:gdLst>
                <a:gd name="T0" fmla="*/ 266 w 320"/>
                <a:gd name="T1" fmla="*/ 85 h 192"/>
                <a:gd name="T2" fmla="*/ 262 w 320"/>
                <a:gd name="T3" fmla="*/ 85 h 192"/>
                <a:gd name="T4" fmla="*/ 176 w 320"/>
                <a:gd name="T5" fmla="*/ 0 h 192"/>
                <a:gd name="T6" fmla="*/ 94 w 320"/>
                <a:gd name="T7" fmla="*/ 55 h 192"/>
                <a:gd name="T8" fmla="*/ 71 w 320"/>
                <a:gd name="T9" fmla="*/ 50 h 192"/>
                <a:gd name="T10" fmla="*/ 0 w 320"/>
                <a:gd name="T11" fmla="*/ 121 h 192"/>
                <a:gd name="T12" fmla="*/ 71 w 320"/>
                <a:gd name="T13" fmla="*/ 192 h 192"/>
                <a:gd name="T14" fmla="*/ 266 w 320"/>
                <a:gd name="T15" fmla="*/ 192 h 192"/>
                <a:gd name="T16" fmla="*/ 320 w 320"/>
                <a:gd name="T17" fmla="*/ 138 h 192"/>
                <a:gd name="T18" fmla="*/ 266 w 320"/>
                <a:gd name="T19" fmla="*/ 85 h 192"/>
                <a:gd name="T20" fmla="*/ 266 w 320"/>
                <a:gd name="T21" fmla="*/ 170 h 192"/>
                <a:gd name="T22" fmla="*/ 71 w 320"/>
                <a:gd name="T23" fmla="*/ 170 h 192"/>
                <a:gd name="T24" fmla="*/ 21 w 320"/>
                <a:gd name="T25" fmla="*/ 121 h 192"/>
                <a:gd name="T26" fmla="*/ 71 w 320"/>
                <a:gd name="T27" fmla="*/ 71 h 192"/>
                <a:gd name="T28" fmla="*/ 95 w 320"/>
                <a:gd name="T29" fmla="*/ 79 h 192"/>
                <a:gd name="T30" fmla="*/ 105 w 320"/>
                <a:gd name="T31" fmla="*/ 80 h 192"/>
                <a:gd name="T32" fmla="*/ 111 w 320"/>
                <a:gd name="T33" fmla="*/ 73 h 192"/>
                <a:gd name="T34" fmla="*/ 176 w 320"/>
                <a:gd name="T35" fmla="*/ 21 h 192"/>
                <a:gd name="T36" fmla="*/ 241 w 320"/>
                <a:gd name="T37" fmla="*/ 86 h 192"/>
                <a:gd name="T38" fmla="*/ 240 w 320"/>
                <a:gd name="T39" fmla="*/ 94 h 192"/>
                <a:gd name="T40" fmla="*/ 239 w 320"/>
                <a:gd name="T41" fmla="*/ 99 h 192"/>
                <a:gd name="T42" fmla="*/ 244 w 320"/>
                <a:gd name="T43" fmla="*/ 110 h 192"/>
                <a:gd name="T44" fmla="*/ 257 w 320"/>
                <a:gd name="T45" fmla="*/ 109 h 192"/>
                <a:gd name="T46" fmla="*/ 259 w 320"/>
                <a:gd name="T47" fmla="*/ 107 h 192"/>
                <a:gd name="T48" fmla="*/ 266 w 320"/>
                <a:gd name="T49" fmla="*/ 106 h 192"/>
                <a:gd name="T50" fmla="*/ 298 w 320"/>
                <a:gd name="T51" fmla="*/ 138 h 192"/>
                <a:gd name="T52" fmla="*/ 266 w 320"/>
                <a:gd name="T53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92">
                  <a:moveTo>
                    <a:pt x="266" y="85"/>
                  </a:moveTo>
                  <a:cubicBezTo>
                    <a:pt x="265" y="85"/>
                    <a:pt x="263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  <a:moveTo>
                    <a:pt x="266" y="170"/>
                  </a:move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6"/>
                    <a:pt x="240" y="97"/>
                    <a:pt x="239" y="99"/>
                  </a:cubicBezTo>
                  <a:cubicBezTo>
                    <a:pt x="238" y="103"/>
                    <a:pt x="240" y="108"/>
                    <a:pt x="244" y="110"/>
                  </a:cubicBezTo>
                  <a:cubicBezTo>
                    <a:pt x="248" y="112"/>
                    <a:pt x="253" y="112"/>
                    <a:pt x="257" y="109"/>
                  </a:cubicBezTo>
                  <a:cubicBezTo>
                    <a:pt x="257" y="108"/>
                    <a:pt x="258" y="108"/>
                    <a:pt x="259" y="107"/>
                  </a:cubicBezTo>
                  <a:cubicBezTo>
                    <a:pt x="262" y="107"/>
                    <a:pt x="264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Freeform 77">
              <a:extLst>
                <a:ext uri="{FF2B5EF4-FFF2-40B4-BE49-F238E27FC236}">
                  <a16:creationId xmlns:a16="http://schemas.microsoft.com/office/drawing/2014/main" id="{7F4774C1-713E-D2C0-479C-3D8F026C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3146"/>
              <a:ext cx="36" cy="71"/>
            </a:xfrm>
            <a:custGeom>
              <a:avLst/>
              <a:gdLst>
                <a:gd name="T0" fmla="*/ 43 w 55"/>
                <a:gd name="T1" fmla="*/ 44 h 108"/>
                <a:gd name="T2" fmla="*/ 29 w 55"/>
                <a:gd name="T3" fmla="*/ 44 h 108"/>
                <a:gd name="T4" fmla="*/ 42 w 55"/>
                <a:gd name="T5" fmla="*/ 16 h 108"/>
                <a:gd name="T6" fmla="*/ 37 w 55"/>
                <a:gd name="T7" fmla="*/ 2 h 108"/>
                <a:gd name="T8" fmla="*/ 23 w 55"/>
                <a:gd name="T9" fmla="*/ 7 h 108"/>
                <a:gd name="T10" fmla="*/ 2 w 55"/>
                <a:gd name="T11" fmla="*/ 50 h 108"/>
                <a:gd name="T12" fmla="*/ 2 w 55"/>
                <a:gd name="T13" fmla="*/ 60 h 108"/>
                <a:gd name="T14" fmla="*/ 11 w 55"/>
                <a:gd name="T15" fmla="*/ 65 h 108"/>
                <a:gd name="T16" fmla="*/ 26 w 55"/>
                <a:gd name="T17" fmla="*/ 65 h 108"/>
                <a:gd name="T18" fmla="*/ 12 w 55"/>
                <a:gd name="T19" fmla="*/ 92 h 108"/>
                <a:gd name="T20" fmla="*/ 17 w 55"/>
                <a:gd name="T21" fmla="*/ 107 h 108"/>
                <a:gd name="T22" fmla="*/ 22 w 55"/>
                <a:gd name="T23" fmla="*/ 108 h 108"/>
                <a:gd name="T24" fmla="*/ 32 w 55"/>
                <a:gd name="T25" fmla="*/ 102 h 108"/>
                <a:gd name="T26" fmla="*/ 53 w 55"/>
                <a:gd name="T27" fmla="*/ 59 h 108"/>
                <a:gd name="T28" fmla="*/ 52 w 55"/>
                <a:gd name="T29" fmla="*/ 49 h 108"/>
                <a:gd name="T30" fmla="*/ 43 w 55"/>
                <a:gd name="T31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08">
                  <a:moveTo>
                    <a:pt x="43" y="44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5" y="11"/>
                    <a:pt x="43" y="5"/>
                    <a:pt x="37" y="2"/>
                  </a:cubicBezTo>
                  <a:cubicBezTo>
                    <a:pt x="32" y="0"/>
                    <a:pt x="26" y="2"/>
                    <a:pt x="23" y="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3"/>
                    <a:pt x="0" y="57"/>
                    <a:pt x="2" y="60"/>
                  </a:cubicBezTo>
                  <a:cubicBezTo>
                    <a:pt x="4" y="63"/>
                    <a:pt x="8" y="65"/>
                    <a:pt x="1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0" y="98"/>
                    <a:pt x="12" y="104"/>
                    <a:pt x="17" y="107"/>
                  </a:cubicBezTo>
                  <a:cubicBezTo>
                    <a:pt x="19" y="107"/>
                    <a:pt x="20" y="108"/>
                    <a:pt x="22" y="108"/>
                  </a:cubicBezTo>
                  <a:cubicBezTo>
                    <a:pt x="26" y="108"/>
                    <a:pt x="30" y="106"/>
                    <a:pt x="32" y="102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5" y="56"/>
                    <a:pt x="54" y="52"/>
                    <a:pt x="52" y="49"/>
                  </a:cubicBezTo>
                  <a:cubicBezTo>
                    <a:pt x="50" y="46"/>
                    <a:pt x="47" y="44"/>
                    <a:pt x="4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27" name="Group 1000">
            <a:extLst>
              <a:ext uri="{FF2B5EF4-FFF2-40B4-BE49-F238E27FC236}">
                <a16:creationId xmlns:a16="http://schemas.microsoft.com/office/drawing/2014/main" id="{0E341060-3C26-1420-115B-1FE7C3616E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71975" y="4959854"/>
            <a:ext cx="626859" cy="626859"/>
            <a:chOff x="5030" y="4091"/>
            <a:chExt cx="340" cy="340"/>
          </a:xfrm>
          <a:solidFill>
            <a:schemeClr val="bg1"/>
          </a:solidFill>
        </p:grpSpPr>
        <p:sp>
          <p:nvSpPr>
            <p:cNvPr id="28" name="Freeform 1001">
              <a:extLst>
                <a:ext uri="{FF2B5EF4-FFF2-40B4-BE49-F238E27FC236}">
                  <a16:creationId xmlns:a16="http://schemas.microsoft.com/office/drawing/2014/main" id="{40DD67A0-DB36-CE55-F266-39BCAB731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4183"/>
              <a:ext cx="212" cy="127"/>
            </a:xfrm>
            <a:custGeom>
              <a:avLst/>
              <a:gdLst>
                <a:gd name="T0" fmla="*/ 269 w 320"/>
                <a:gd name="T1" fmla="*/ 192 h 192"/>
                <a:gd name="T2" fmla="*/ 71 w 320"/>
                <a:gd name="T3" fmla="*/ 192 h 192"/>
                <a:gd name="T4" fmla="*/ 0 w 320"/>
                <a:gd name="T5" fmla="*/ 121 h 192"/>
                <a:gd name="T6" fmla="*/ 71 w 320"/>
                <a:gd name="T7" fmla="*/ 51 h 192"/>
                <a:gd name="T8" fmla="*/ 96 w 320"/>
                <a:gd name="T9" fmla="*/ 56 h 192"/>
                <a:gd name="T10" fmla="*/ 181 w 320"/>
                <a:gd name="T11" fmla="*/ 0 h 192"/>
                <a:gd name="T12" fmla="*/ 273 w 320"/>
                <a:gd name="T13" fmla="*/ 91 h 192"/>
                <a:gd name="T14" fmla="*/ 320 w 320"/>
                <a:gd name="T15" fmla="*/ 142 h 192"/>
                <a:gd name="T16" fmla="*/ 269 w 320"/>
                <a:gd name="T17" fmla="*/ 192 h 192"/>
                <a:gd name="T18" fmla="*/ 71 w 320"/>
                <a:gd name="T19" fmla="*/ 72 h 192"/>
                <a:gd name="T20" fmla="*/ 21 w 320"/>
                <a:gd name="T21" fmla="*/ 121 h 192"/>
                <a:gd name="T22" fmla="*/ 71 w 320"/>
                <a:gd name="T23" fmla="*/ 171 h 192"/>
                <a:gd name="T24" fmla="*/ 269 w 320"/>
                <a:gd name="T25" fmla="*/ 171 h 192"/>
                <a:gd name="T26" fmla="*/ 298 w 320"/>
                <a:gd name="T27" fmla="*/ 142 h 192"/>
                <a:gd name="T28" fmla="*/ 269 w 320"/>
                <a:gd name="T29" fmla="*/ 112 h 192"/>
                <a:gd name="T30" fmla="*/ 267 w 320"/>
                <a:gd name="T31" fmla="*/ 112 h 192"/>
                <a:gd name="T32" fmla="*/ 265 w 320"/>
                <a:gd name="T33" fmla="*/ 113 h 192"/>
                <a:gd name="T34" fmla="*/ 254 w 320"/>
                <a:gd name="T35" fmla="*/ 111 h 192"/>
                <a:gd name="T36" fmla="*/ 251 w 320"/>
                <a:gd name="T37" fmla="*/ 101 h 192"/>
                <a:gd name="T38" fmla="*/ 251 w 320"/>
                <a:gd name="T39" fmla="*/ 96 h 192"/>
                <a:gd name="T40" fmla="*/ 251 w 320"/>
                <a:gd name="T41" fmla="*/ 92 h 192"/>
                <a:gd name="T42" fmla="*/ 181 w 320"/>
                <a:gd name="T43" fmla="*/ 22 h 192"/>
                <a:gd name="T44" fmla="*/ 114 w 320"/>
                <a:gd name="T45" fmla="*/ 68 h 192"/>
                <a:gd name="T46" fmla="*/ 112 w 320"/>
                <a:gd name="T47" fmla="*/ 73 h 192"/>
                <a:gd name="T48" fmla="*/ 112 w 320"/>
                <a:gd name="T49" fmla="*/ 75 h 192"/>
                <a:gd name="T50" fmla="*/ 103 w 320"/>
                <a:gd name="T51" fmla="*/ 83 h 192"/>
                <a:gd name="T52" fmla="*/ 93 w 320"/>
                <a:gd name="T53" fmla="*/ 79 h 192"/>
                <a:gd name="T54" fmla="*/ 71 w 320"/>
                <a:gd name="T55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0" h="192">
                  <a:moveTo>
                    <a:pt x="269" y="19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31" y="192"/>
                    <a:pt x="0" y="161"/>
                    <a:pt x="0" y="121"/>
                  </a:cubicBezTo>
                  <a:cubicBezTo>
                    <a:pt x="0" y="82"/>
                    <a:pt x="31" y="51"/>
                    <a:pt x="71" y="51"/>
                  </a:cubicBezTo>
                  <a:cubicBezTo>
                    <a:pt x="80" y="51"/>
                    <a:pt x="88" y="52"/>
                    <a:pt x="96" y="56"/>
                  </a:cubicBezTo>
                  <a:cubicBezTo>
                    <a:pt x="110" y="23"/>
                    <a:pt x="144" y="0"/>
                    <a:pt x="181" y="0"/>
                  </a:cubicBezTo>
                  <a:cubicBezTo>
                    <a:pt x="231" y="0"/>
                    <a:pt x="272" y="41"/>
                    <a:pt x="273" y="91"/>
                  </a:cubicBezTo>
                  <a:cubicBezTo>
                    <a:pt x="299" y="93"/>
                    <a:pt x="320" y="115"/>
                    <a:pt x="320" y="142"/>
                  </a:cubicBezTo>
                  <a:cubicBezTo>
                    <a:pt x="320" y="170"/>
                    <a:pt x="297" y="192"/>
                    <a:pt x="269" y="192"/>
                  </a:cubicBezTo>
                  <a:close/>
                  <a:moveTo>
                    <a:pt x="71" y="72"/>
                  </a:moveTo>
                  <a:cubicBezTo>
                    <a:pt x="43" y="72"/>
                    <a:pt x="21" y="94"/>
                    <a:pt x="21" y="121"/>
                  </a:cubicBezTo>
                  <a:cubicBezTo>
                    <a:pt x="21" y="149"/>
                    <a:pt x="43" y="171"/>
                    <a:pt x="71" y="171"/>
                  </a:cubicBezTo>
                  <a:cubicBezTo>
                    <a:pt x="269" y="171"/>
                    <a:pt x="269" y="171"/>
                    <a:pt x="269" y="171"/>
                  </a:cubicBezTo>
                  <a:cubicBezTo>
                    <a:pt x="285" y="171"/>
                    <a:pt x="298" y="158"/>
                    <a:pt x="298" y="142"/>
                  </a:cubicBezTo>
                  <a:cubicBezTo>
                    <a:pt x="298" y="125"/>
                    <a:pt x="285" y="112"/>
                    <a:pt x="269" y="112"/>
                  </a:cubicBezTo>
                  <a:cubicBezTo>
                    <a:pt x="268" y="112"/>
                    <a:pt x="268" y="112"/>
                    <a:pt x="267" y="112"/>
                  </a:cubicBezTo>
                  <a:cubicBezTo>
                    <a:pt x="267" y="112"/>
                    <a:pt x="266" y="112"/>
                    <a:pt x="265" y="113"/>
                  </a:cubicBezTo>
                  <a:cubicBezTo>
                    <a:pt x="261" y="114"/>
                    <a:pt x="257" y="113"/>
                    <a:pt x="254" y="111"/>
                  </a:cubicBezTo>
                  <a:cubicBezTo>
                    <a:pt x="252" y="109"/>
                    <a:pt x="250" y="105"/>
                    <a:pt x="251" y="101"/>
                  </a:cubicBezTo>
                  <a:cubicBezTo>
                    <a:pt x="251" y="99"/>
                    <a:pt x="251" y="98"/>
                    <a:pt x="251" y="96"/>
                  </a:cubicBezTo>
                  <a:cubicBezTo>
                    <a:pt x="251" y="94"/>
                    <a:pt x="251" y="93"/>
                    <a:pt x="251" y="92"/>
                  </a:cubicBezTo>
                  <a:cubicBezTo>
                    <a:pt x="251" y="53"/>
                    <a:pt x="220" y="22"/>
                    <a:pt x="181" y="22"/>
                  </a:cubicBezTo>
                  <a:cubicBezTo>
                    <a:pt x="152" y="22"/>
                    <a:pt x="124" y="41"/>
                    <a:pt x="114" y="68"/>
                  </a:cubicBezTo>
                  <a:cubicBezTo>
                    <a:pt x="113" y="70"/>
                    <a:pt x="113" y="71"/>
                    <a:pt x="112" y="73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9"/>
                    <a:pt x="108" y="82"/>
                    <a:pt x="103" y="83"/>
                  </a:cubicBezTo>
                  <a:cubicBezTo>
                    <a:pt x="99" y="84"/>
                    <a:pt x="95" y="82"/>
                    <a:pt x="93" y="79"/>
                  </a:cubicBezTo>
                  <a:cubicBezTo>
                    <a:pt x="86" y="74"/>
                    <a:pt x="79" y="72"/>
                    <a:pt x="7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Freeform 1002">
              <a:extLst>
                <a:ext uri="{FF2B5EF4-FFF2-40B4-BE49-F238E27FC236}">
                  <a16:creationId xmlns:a16="http://schemas.microsoft.com/office/drawing/2014/main" id="{89C90D70-C3C2-AEDA-16BF-308557AE0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0" y="409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3" name="Group 477">
            <a:extLst>
              <a:ext uri="{FF2B5EF4-FFF2-40B4-BE49-F238E27FC236}">
                <a16:creationId xmlns:a16="http://schemas.microsoft.com/office/drawing/2014/main" id="{9A3B0F4F-45C5-DBBC-843B-4C61ACA54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0047" y="2002676"/>
            <a:ext cx="503961" cy="503961"/>
            <a:chOff x="373" y="1548"/>
            <a:chExt cx="340" cy="340"/>
          </a:xfrm>
          <a:solidFill>
            <a:schemeClr val="bg1"/>
          </a:solidFill>
        </p:grpSpPr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72DA11F2-23A4-E9DA-E295-91362918F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Freeform 401">
              <a:extLst>
                <a:ext uri="{FF2B5EF4-FFF2-40B4-BE49-F238E27FC236}">
                  <a16:creationId xmlns:a16="http://schemas.microsoft.com/office/drawing/2014/main" id="{722394C0-6A7E-6560-07B4-E0BC2C1E6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6" name="Freeform 402">
              <a:extLst>
                <a:ext uri="{FF2B5EF4-FFF2-40B4-BE49-F238E27FC236}">
                  <a16:creationId xmlns:a16="http://schemas.microsoft.com/office/drawing/2014/main" id="{ECE9F87E-B15D-84AE-896C-7BEF00CE4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C22F5270-27E5-C999-9A07-C89891AE6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710F033C-C8C0-B7AB-BB66-3CE8D0C2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82B16208-2EDA-25BF-B8C3-8CD0CCE4A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F6949861-CBCE-3E8B-01D2-FDC7A5DF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Freeform 407">
              <a:extLst>
                <a:ext uri="{FF2B5EF4-FFF2-40B4-BE49-F238E27FC236}">
                  <a16:creationId xmlns:a16="http://schemas.microsoft.com/office/drawing/2014/main" id="{BFC22A80-718B-91DA-AAD2-4CAE0562E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2" name="Freeform 408">
              <a:extLst>
                <a:ext uri="{FF2B5EF4-FFF2-40B4-BE49-F238E27FC236}">
                  <a16:creationId xmlns:a16="http://schemas.microsoft.com/office/drawing/2014/main" id="{39261929-5549-8593-F7AC-781116E2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3" name="Freeform 409">
              <a:extLst>
                <a:ext uri="{FF2B5EF4-FFF2-40B4-BE49-F238E27FC236}">
                  <a16:creationId xmlns:a16="http://schemas.microsoft.com/office/drawing/2014/main" id="{00D00A47-435B-B5D5-049F-4CBB6B46E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1BEC632D-F203-27F2-E323-A2F2C823C588}"/>
              </a:ext>
            </a:extLst>
          </p:cNvPr>
          <p:cNvSpPr txBox="1">
            <a:spLocks/>
          </p:cNvSpPr>
          <p:nvPr/>
        </p:nvSpPr>
        <p:spPr>
          <a:xfrm>
            <a:off x="528000" y="620477"/>
            <a:ext cx="111360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(Body)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32856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8449800F-08C9-1590-3F03-2D3B8C1A38E4}"/>
              </a:ext>
            </a:extLst>
          </p:cNvPr>
          <p:cNvSpPr txBox="1"/>
          <p:nvPr/>
        </p:nvSpPr>
        <p:spPr>
          <a:xfrm>
            <a:off x="528000" y="1384420"/>
            <a:ext cx="528796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400" spc="-5" dirty="0">
                <a:latin typeface="Calibri(Body)"/>
                <a:cs typeface="Times New Roman"/>
              </a:rPr>
              <a:t>Feature Engineering </a:t>
            </a:r>
            <a:r>
              <a:rPr lang="en-US" sz="1400" dirty="0">
                <a:latin typeface="Calibri(Body)"/>
                <a:cs typeface="Times New Roman"/>
              </a:rPr>
              <a:t>- </a:t>
            </a:r>
            <a:r>
              <a:rPr lang="en-US" sz="1400" spc="-5" dirty="0">
                <a:latin typeface="Calibri(Body)"/>
                <a:cs typeface="Times New Roman"/>
              </a:rPr>
              <a:t>Plotting the </a:t>
            </a:r>
            <a:r>
              <a:rPr lang="en-US" sz="1400" dirty="0">
                <a:latin typeface="Calibri(Body)"/>
                <a:cs typeface="Times New Roman"/>
              </a:rPr>
              <a:t>graph for </a:t>
            </a:r>
            <a:r>
              <a:rPr lang="en-US" sz="1400" spc="-5" dirty="0">
                <a:latin typeface="Calibri(Body)"/>
                <a:cs typeface="Times New Roman"/>
              </a:rPr>
              <a:t>all the</a:t>
            </a:r>
            <a:r>
              <a:rPr lang="en-US" sz="1400" spc="-75" dirty="0">
                <a:latin typeface="Calibri(Body)"/>
                <a:cs typeface="Times New Roman"/>
              </a:rPr>
              <a:t> </a:t>
            </a:r>
            <a:r>
              <a:rPr lang="en-US" sz="1400" dirty="0">
                <a:latin typeface="Calibri(Body)"/>
                <a:cs typeface="Times New Roman"/>
              </a:rPr>
              <a:t>values</a:t>
            </a:r>
          </a:p>
          <a:p>
            <a:pPr marL="12700" marR="5080">
              <a:spcBef>
                <a:spcPts val="100"/>
              </a:spcBef>
            </a:pPr>
            <a:endParaRPr sz="1400" dirty="0">
              <a:latin typeface="Calibri(Body)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10B68EB-E6F3-B0C4-3812-26C80456338E}"/>
              </a:ext>
            </a:extLst>
          </p:cNvPr>
          <p:cNvSpPr/>
          <p:nvPr/>
        </p:nvSpPr>
        <p:spPr>
          <a:xfrm>
            <a:off x="405546" y="1833025"/>
            <a:ext cx="5415433" cy="341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43CD826-F8AC-E84B-CA9F-050319F16E15}"/>
              </a:ext>
            </a:extLst>
          </p:cNvPr>
          <p:cNvSpPr txBox="1"/>
          <p:nvPr/>
        </p:nvSpPr>
        <p:spPr>
          <a:xfrm>
            <a:off x="6312421" y="952014"/>
            <a:ext cx="53269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7625" indent="-285750">
              <a:buFont typeface="Arial" panose="020B0604020202020204" pitchFamily="34" charset="0"/>
              <a:buChar char="•"/>
            </a:pPr>
            <a:r>
              <a:rPr lang="en-US" sz="1400" spc="-65" dirty="0">
                <a:latin typeface="Calibri(Body)"/>
                <a:cs typeface="Times New Roman"/>
              </a:rPr>
              <a:t>N</a:t>
            </a:r>
            <a:r>
              <a:rPr lang="en-US" sz="1400" dirty="0">
                <a:latin typeface="Calibri(Body)"/>
                <a:cs typeface="Times New Roman"/>
              </a:rPr>
              <a:t>oticed - </a:t>
            </a:r>
            <a:r>
              <a:rPr lang="en-US" sz="1400" spc="-5" dirty="0">
                <a:latin typeface="Calibri(Body)"/>
                <a:cs typeface="Times New Roman"/>
              </a:rPr>
              <a:t>all </a:t>
            </a:r>
            <a:r>
              <a:rPr lang="en-US" sz="1400" dirty="0">
                <a:latin typeface="Calibri(Body)"/>
                <a:cs typeface="Times New Roman"/>
              </a:rPr>
              <a:t>other </a:t>
            </a:r>
            <a:r>
              <a:rPr lang="en-US" sz="1400" spc="-5" dirty="0">
                <a:latin typeface="Calibri(Body)"/>
                <a:cs typeface="Times New Roman"/>
              </a:rPr>
              <a:t>columns </a:t>
            </a:r>
            <a:r>
              <a:rPr lang="en-US" sz="1400" dirty="0">
                <a:latin typeface="Calibri(Body)"/>
                <a:cs typeface="Times New Roman"/>
              </a:rPr>
              <a:t>have values </a:t>
            </a:r>
            <a:r>
              <a:rPr lang="en-US" sz="1400" spc="-5" dirty="0">
                <a:latin typeface="Calibri(Body)"/>
                <a:cs typeface="Times New Roman"/>
              </a:rPr>
              <a:t>that are in close </a:t>
            </a:r>
            <a:r>
              <a:rPr lang="en-US" sz="1400" dirty="0">
                <a:latin typeface="Calibri(Body)"/>
                <a:cs typeface="Times New Roman"/>
              </a:rPr>
              <a:t>range, </a:t>
            </a:r>
            <a:r>
              <a:rPr lang="en-US" sz="1400" spc="-5" dirty="0">
                <a:latin typeface="Calibri(Body)"/>
                <a:cs typeface="Times New Roman"/>
              </a:rPr>
              <a:t>the </a:t>
            </a:r>
            <a:r>
              <a:rPr lang="en-US" sz="1400" dirty="0">
                <a:latin typeface="Calibri(Body)"/>
                <a:cs typeface="Times New Roman"/>
              </a:rPr>
              <a:t>values of </a:t>
            </a:r>
            <a:r>
              <a:rPr lang="en-US" sz="1400" spc="-5" dirty="0">
                <a:latin typeface="Calibri(Body)"/>
                <a:cs typeface="Times New Roman"/>
              </a:rPr>
              <a:t>Pressure9am  and Pressure3pm are much</a:t>
            </a:r>
            <a:r>
              <a:rPr lang="en-US" sz="1400" spc="-10" dirty="0">
                <a:latin typeface="Calibri(Body)"/>
                <a:cs typeface="Times New Roman"/>
              </a:rPr>
              <a:t> </a:t>
            </a:r>
            <a:r>
              <a:rPr lang="en-US" sz="1400" spc="-15" dirty="0">
                <a:latin typeface="Calibri(Body)"/>
                <a:cs typeface="Times New Roman"/>
              </a:rPr>
              <a:t>higher.</a:t>
            </a:r>
            <a:endParaRPr lang="en-US" sz="1400" dirty="0">
              <a:latin typeface="Calibri(Body)"/>
              <a:cs typeface="Times New Roman"/>
            </a:endParaRPr>
          </a:p>
          <a:p>
            <a:pPr marL="298450" marR="508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spc="-65" dirty="0">
                <a:latin typeface="Calibri(Body)"/>
                <a:cs typeface="Times New Roman"/>
              </a:rPr>
              <a:t>U</a:t>
            </a:r>
            <a:r>
              <a:rPr lang="en-US" sz="1400" dirty="0">
                <a:latin typeface="Calibri(Body)"/>
                <a:cs typeface="Times New Roman"/>
              </a:rPr>
              <a:t>sed </a:t>
            </a:r>
            <a:r>
              <a:rPr lang="en-US" sz="1400" b="1" spc="-10" dirty="0">
                <a:latin typeface="Calibri(Body)"/>
                <a:cs typeface="Times New Roman"/>
              </a:rPr>
              <a:t>z-score </a:t>
            </a:r>
            <a:r>
              <a:rPr lang="en-US" sz="1400" spc="-5" dirty="0">
                <a:latin typeface="Calibri(Body)"/>
                <a:cs typeface="Times New Roman"/>
              </a:rPr>
              <a:t>to </a:t>
            </a:r>
            <a:r>
              <a:rPr lang="en-US" sz="1400" dirty="0">
                <a:latin typeface="Calibri(Body)"/>
                <a:cs typeface="Times New Roman"/>
              </a:rPr>
              <a:t>normalize </a:t>
            </a:r>
            <a:r>
              <a:rPr lang="en-US" sz="1400" spc="-5" dirty="0">
                <a:latin typeface="Calibri(Body)"/>
                <a:cs typeface="Times New Roman"/>
              </a:rPr>
              <a:t>these columns and then multiplied it </a:t>
            </a:r>
            <a:r>
              <a:rPr lang="en-US" sz="1400" dirty="0">
                <a:latin typeface="Calibri(Body)"/>
                <a:cs typeface="Times New Roman"/>
              </a:rPr>
              <a:t>by 10. </a:t>
            </a:r>
            <a:r>
              <a:rPr lang="en-US" sz="1400" spc="-5" dirty="0">
                <a:latin typeface="Calibri(Body)"/>
                <a:cs typeface="Times New Roman"/>
              </a:rPr>
              <a:t>The </a:t>
            </a:r>
            <a:r>
              <a:rPr lang="en-US" sz="1400" dirty="0">
                <a:latin typeface="Calibri(Body)"/>
                <a:cs typeface="Times New Roman"/>
              </a:rPr>
              <a:t>new range observed </a:t>
            </a:r>
            <a:r>
              <a:rPr lang="en-US" sz="1400" spc="-5" dirty="0">
                <a:latin typeface="Calibri(Body)"/>
                <a:cs typeface="Times New Roman"/>
              </a:rPr>
              <a:t>was closely </a:t>
            </a:r>
            <a:r>
              <a:rPr lang="en-US" sz="1400" dirty="0">
                <a:latin typeface="Calibri(Body)"/>
                <a:cs typeface="Times New Roman"/>
              </a:rPr>
              <a:t>- (-55, 35) </a:t>
            </a:r>
            <a:r>
              <a:rPr lang="en-US" sz="1400" spc="-5" dirty="0">
                <a:latin typeface="Calibri(Body)"/>
                <a:cs typeface="Times New Roman"/>
              </a:rPr>
              <a:t>which </a:t>
            </a:r>
            <a:r>
              <a:rPr lang="en-US" sz="1400" dirty="0">
                <a:latin typeface="Calibri(Body)"/>
                <a:cs typeface="Times New Roman"/>
              </a:rPr>
              <a:t>brings </a:t>
            </a:r>
            <a:r>
              <a:rPr lang="en-US" sz="1400" spc="-5" dirty="0">
                <a:latin typeface="Calibri(Body)"/>
                <a:cs typeface="Times New Roman"/>
              </a:rPr>
              <a:t>it </a:t>
            </a:r>
            <a:r>
              <a:rPr lang="en-US" sz="1400" dirty="0">
                <a:latin typeface="Calibri(Body)"/>
                <a:cs typeface="Times New Roman"/>
              </a:rPr>
              <a:t>quite </a:t>
            </a:r>
            <a:r>
              <a:rPr lang="en-US" sz="1400" spc="-5" dirty="0">
                <a:latin typeface="Calibri(Body)"/>
                <a:cs typeface="Times New Roman"/>
              </a:rPr>
              <a:t>close to </a:t>
            </a:r>
            <a:r>
              <a:rPr lang="en-US" sz="1400" dirty="0">
                <a:latin typeface="Calibri(Body)"/>
                <a:cs typeface="Times New Roman"/>
              </a:rPr>
              <a:t>other  </a:t>
            </a:r>
            <a:r>
              <a:rPr lang="en-US" sz="1400" spc="-5" dirty="0">
                <a:latin typeface="Calibri(Body)"/>
                <a:cs typeface="Times New Roman"/>
              </a:rPr>
              <a:t>columns’</a:t>
            </a:r>
            <a:r>
              <a:rPr lang="en-US" sz="1400" spc="-125" dirty="0">
                <a:latin typeface="Calibri(Body)"/>
                <a:cs typeface="Times New Roman"/>
              </a:rPr>
              <a:t> </a:t>
            </a:r>
            <a:r>
              <a:rPr lang="en-US" sz="1400" dirty="0">
                <a:latin typeface="Calibri(Body)"/>
                <a:cs typeface="Times New Roman"/>
              </a:rPr>
              <a:t>values.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3CE7D72-D8AB-9709-0441-52CCA4BF9757}"/>
              </a:ext>
            </a:extLst>
          </p:cNvPr>
          <p:cNvSpPr/>
          <p:nvPr/>
        </p:nvSpPr>
        <p:spPr>
          <a:xfrm>
            <a:off x="6371022" y="2752296"/>
            <a:ext cx="5209709" cy="338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17C3612-0BFE-F316-8AC2-B88C214EE3E6}"/>
              </a:ext>
            </a:extLst>
          </p:cNvPr>
          <p:cNvSpPr txBox="1">
            <a:spLocks/>
          </p:cNvSpPr>
          <p:nvPr/>
        </p:nvSpPr>
        <p:spPr>
          <a:xfrm>
            <a:off x="528000" y="620477"/>
            <a:ext cx="111360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(Body)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96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13FE660-AFC3-8213-8BB4-E9CF63C0EC3A}"/>
              </a:ext>
            </a:extLst>
          </p:cNvPr>
          <p:cNvSpPr txBox="1"/>
          <p:nvPr/>
        </p:nvSpPr>
        <p:spPr>
          <a:xfrm>
            <a:off x="6204755" y="1074366"/>
            <a:ext cx="37033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600" b="1" spc="-5" dirty="0">
                <a:latin typeface="Calibri(Body)"/>
                <a:cs typeface="Times New Roman"/>
              </a:rPr>
              <a:t>Insights from </a:t>
            </a:r>
            <a:r>
              <a:rPr sz="1600" b="1" spc="-5" dirty="0">
                <a:latin typeface="Calibri(Body)"/>
                <a:cs typeface="Times New Roman"/>
              </a:rPr>
              <a:t>Correlation</a:t>
            </a:r>
            <a:r>
              <a:rPr sz="1600" b="1" spc="-55" dirty="0">
                <a:latin typeface="Calibri(Body)"/>
                <a:cs typeface="Times New Roman"/>
              </a:rPr>
              <a:t> </a:t>
            </a:r>
            <a:r>
              <a:rPr sz="1600" b="1" spc="-5" dirty="0" err="1">
                <a:latin typeface="Calibri(Body)"/>
                <a:cs typeface="Times New Roman"/>
              </a:rPr>
              <a:t>HeatMap</a:t>
            </a:r>
            <a:r>
              <a:rPr lang="en-US" sz="1600" b="1" spc="-5" dirty="0">
                <a:latin typeface="Calibri(Body)"/>
                <a:cs typeface="Times New Roman"/>
              </a:rPr>
              <a:t>:</a:t>
            </a:r>
            <a:endParaRPr sz="1600" b="1" dirty="0">
              <a:latin typeface="Calibri(Body)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BF15D5A-8A3B-9039-C601-3E49035847C0}"/>
              </a:ext>
            </a:extLst>
          </p:cNvPr>
          <p:cNvSpPr/>
          <p:nvPr/>
        </p:nvSpPr>
        <p:spPr>
          <a:xfrm>
            <a:off x="230269" y="1050021"/>
            <a:ext cx="5676755" cy="529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E13D9-4C6E-2F5B-9713-F2473C906786}"/>
              </a:ext>
            </a:extLst>
          </p:cNvPr>
          <p:cNvSpPr txBox="1"/>
          <p:nvPr/>
        </p:nvSpPr>
        <p:spPr>
          <a:xfrm>
            <a:off x="6096000" y="1682041"/>
            <a:ext cx="556864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MaxTemp</a:t>
            </a:r>
            <a:r>
              <a:rPr lang="en-US" sz="1400" dirty="0"/>
              <a:t> and Temp3pm R- 0.97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MinTemp</a:t>
            </a:r>
            <a:r>
              <a:rPr lang="en-US" sz="1400" dirty="0"/>
              <a:t> and Temp9am R - 0.90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MaxTemp</a:t>
            </a:r>
            <a:r>
              <a:rPr lang="en-US" sz="1400" dirty="0"/>
              <a:t> and Temp9am R - 0.88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Location and </a:t>
            </a:r>
            <a:r>
              <a:rPr lang="en-US" sz="1400" dirty="0" err="1"/>
              <a:t>RainTomorrow</a:t>
            </a:r>
            <a:r>
              <a:rPr lang="en-US" sz="1400" dirty="0"/>
              <a:t> had no correlation - 0.0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Due to the first point of </a:t>
            </a:r>
            <a:r>
              <a:rPr lang="en-US" sz="1400" dirty="0" err="1"/>
              <a:t>MaxTemp</a:t>
            </a:r>
            <a:r>
              <a:rPr lang="en-US" sz="1400" dirty="0"/>
              <a:t> and Temp3pm having an extremely high correlationTemp3pm was dropped and no more considered. On experimenting with this - a small improvement in our ML model was observed </a:t>
            </a:r>
          </a:p>
          <a:p>
            <a:endParaRPr lang="en-US" sz="14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FF4259A-20D8-A853-BD37-DDF3940DC67E}"/>
              </a:ext>
            </a:extLst>
          </p:cNvPr>
          <p:cNvSpPr txBox="1">
            <a:spLocks/>
          </p:cNvSpPr>
          <p:nvPr/>
        </p:nvSpPr>
        <p:spPr>
          <a:xfrm>
            <a:off x="528000" y="620477"/>
            <a:ext cx="111360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(Body)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5837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607511B-8852-044F-0C25-4C0B45F2752B}"/>
              </a:ext>
            </a:extLst>
          </p:cNvPr>
          <p:cNvSpPr txBox="1">
            <a:spLocks/>
          </p:cNvSpPr>
          <p:nvPr/>
        </p:nvSpPr>
        <p:spPr>
          <a:xfrm>
            <a:off x="512447" y="665145"/>
            <a:ext cx="111360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(Body)"/>
              </a:rPr>
              <a:t>Best Model?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CBD955-AA35-FBC4-C9C9-52DC1DF58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191422"/>
              </p:ext>
            </p:extLst>
          </p:nvPr>
        </p:nvGraphicFramePr>
        <p:xfrm>
          <a:off x="1302021" y="1349133"/>
          <a:ext cx="9941712" cy="488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43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92C6-9CB3-A350-5F2E-E52D15C2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31" y="370051"/>
            <a:ext cx="3017520" cy="54862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(Body)"/>
              </a:rPr>
              <a:t>Model Comparison</a:t>
            </a: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C0B1AF28-58C7-05D8-2167-7DB88B2995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22" y="1548812"/>
            <a:ext cx="4681038" cy="4140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0E6FE-C22C-FAEF-332F-0EF8E0A75F83}"/>
              </a:ext>
            </a:extLst>
          </p:cNvPr>
          <p:cNvSpPr txBox="1"/>
          <p:nvPr/>
        </p:nvSpPr>
        <p:spPr>
          <a:xfrm>
            <a:off x="1918391" y="1098204"/>
            <a:ext cx="21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 k=10</a:t>
            </a: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0B795263-5A50-48AA-092F-B86F90C38B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2080" y="1548812"/>
            <a:ext cx="4978398" cy="41407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9FA208-5D32-5B41-6554-871A47FAC070}"/>
              </a:ext>
            </a:extLst>
          </p:cNvPr>
          <p:cNvSpPr txBox="1"/>
          <p:nvPr/>
        </p:nvSpPr>
        <p:spPr>
          <a:xfrm>
            <a:off x="8300769" y="1123142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27DA66-4197-A905-4D25-F83DAD1897A4}"/>
                  </a:ext>
                </a:extLst>
              </p14:cNvPr>
              <p14:cNvContentPartPr/>
              <p14:nvPr/>
            </p14:nvContentPartPr>
            <p14:xfrm>
              <a:off x="2895360" y="1909680"/>
              <a:ext cx="718200" cy="123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27DA66-4197-A905-4D25-F83DAD1897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1360" y="1802040"/>
                <a:ext cx="8258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01680E-DBB3-2F7E-8EF9-5B9EFF92A162}"/>
                  </a:ext>
                </a:extLst>
              </p14:cNvPr>
              <p14:cNvContentPartPr/>
              <p14:nvPr/>
            </p14:nvContentPartPr>
            <p14:xfrm>
              <a:off x="9164040" y="1858920"/>
              <a:ext cx="781560" cy="11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01680E-DBB3-2F7E-8EF9-5B9EFF92A1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0040" y="1751280"/>
                <a:ext cx="889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D61392-B32D-96CE-CA7D-0C98E758002D}"/>
                  </a:ext>
                </a:extLst>
              </p14:cNvPr>
              <p14:cNvContentPartPr/>
              <p14:nvPr/>
            </p14:nvContentPartPr>
            <p14:xfrm>
              <a:off x="3535080" y="4285680"/>
              <a:ext cx="47700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D61392-B32D-96CE-CA7D-0C98E75800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1440" y="4177680"/>
                <a:ext cx="5846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5BC64D-430C-1204-2C73-168E1719AED1}"/>
                  </a:ext>
                </a:extLst>
              </p14:cNvPr>
              <p14:cNvContentPartPr/>
              <p14:nvPr/>
            </p14:nvContentPartPr>
            <p14:xfrm>
              <a:off x="9814200" y="4714080"/>
              <a:ext cx="542160" cy="22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5BC64D-430C-1204-2C73-168E1719A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0560" y="4606440"/>
                <a:ext cx="6498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A00B1DC-873C-5041-0C54-F201DB7D40EF}"/>
                  </a:ext>
                </a:extLst>
              </p14:cNvPr>
              <p14:cNvContentPartPr/>
              <p14:nvPr/>
            </p14:nvContentPartPr>
            <p14:xfrm>
              <a:off x="761640" y="4253280"/>
              <a:ext cx="2257200" cy="23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A00B1DC-873C-5041-0C54-F201DB7D40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000" y="4145640"/>
                <a:ext cx="23648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5BB390-38B5-2623-E314-A019723B93CE}"/>
                  </a:ext>
                </a:extLst>
              </p14:cNvPr>
              <p14:cNvContentPartPr/>
              <p14:nvPr/>
            </p14:nvContentPartPr>
            <p14:xfrm>
              <a:off x="6878400" y="4611120"/>
              <a:ext cx="2390760" cy="297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5BB390-38B5-2623-E314-A019723B93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4400" y="4503120"/>
                <a:ext cx="249840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807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Theme1" id="{12CA7265-FDBE-4652-B5A9-0A96C2AB20F1}" vid="{F8ADA49C-FA56-4437-8B04-8229C54FDE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466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Calibri(Body)</vt:lpstr>
      <vt:lpstr>Times New Roman</vt:lpstr>
      <vt:lpstr>Verdana</vt:lpstr>
      <vt:lpstr>Wingdings</vt:lpstr>
      <vt:lpstr>Theme1</vt:lpstr>
      <vt:lpstr>Office Theme</vt:lpstr>
      <vt:lpstr>think-cell Slide</vt:lpstr>
      <vt:lpstr>PowerPoint Presentation</vt:lpstr>
      <vt:lpstr>What &amp; Why?</vt:lpstr>
      <vt:lpstr>Target?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Thallada</dc:creator>
  <cp:lastModifiedBy>surabhi tripathi</cp:lastModifiedBy>
  <cp:revision>12</cp:revision>
  <dcterms:created xsi:type="dcterms:W3CDTF">2022-11-07T05:32:40Z</dcterms:created>
  <dcterms:modified xsi:type="dcterms:W3CDTF">2022-11-10T23:36:46Z</dcterms:modified>
</cp:coreProperties>
</file>