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 id="2147484988" r:id="rId2"/>
  </p:sldMasterIdLst>
  <p:notesMasterIdLst>
    <p:notesMasterId r:id="rId24"/>
  </p:notesMasterIdLst>
  <p:handoutMasterIdLst>
    <p:handoutMasterId r:id="rId25"/>
  </p:handoutMasterIdLst>
  <p:sldIdLst>
    <p:sldId id="325" r:id="rId3"/>
    <p:sldId id="839" r:id="rId4"/>
    <p:sldId id="840" r:id="rId5"/>
    <p:sldId id="841" r:id="rId6"/>
    <p:sldId id="859" r:id="rId7"/>
    <p:sldId id="842" r:id="rId8"/>
    <p:sldId id="845" r:id="rId9"/>
    <p:sldId id="843" r:id="rId10"/>
    <p:sldId id="844" r:id="rId11"/>
    <p:sldId id="846" r:id="rId12"/>
    <p:sldId id="847" r:id="rId13"/>
    <p:sldId id="849" r:id="rId14"/>
    <p:sldId id="851" r:id="rId15"/>
    <p:sldId id="876" r:id="rId16"/>
    <p:sldId id="877" r:id="rId17"/>
    <p:sldId id="874" r:id="rId18"/>
    <p:sldId id="875" r:id="rId19"/>
    <p:sldId id="857" r:id="rId20"/>
    <p:sldId id="860" r:id="rId21"/>
    <p:sldId id="861" r:id="rId22"/>
    <p:sldId id="858" r:id="rId23"/>
  </p:sldIdLst>
  <p:sldSz cx="9144000" cy="6858000" type="screen4x3"/>
  <p:notesSz cx="9942513" cy="6761163"/>
  <p:custDataLst>
    <p:tags r:id="rId26"/>
  </p:custData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689EA8C8-584C-4C01-89E3-CC153F351FCF}">
          <p14:sldIdLst>
            <p14:sldId id="325"/>
            <p14:sldId id="839"/>
            <p14:sldId id="840"/>
            <p14:sldId id="841"/>
            <p14:sldId id="859"/>
            <p14:sldId id="842"/>
            <p14:sldId id="845"/>
            <p14:sldId id="843"/>
            <p14:sldId id="844"/>
            <p14:sldId id="846"/>
            <p14:sldId id="847"/>
            <p14:sldId id="849"/>
            <p14:sldId id="851"/>
            <p14:sldId id="876"/>
            <p14:sldId id="877"/>
            <p14:sldId id="874"/>
            <p14:sldId id="875"/>
            <p14:sldId id="857"/>
            <p14:sldId id="860"/>
            <p14:sldId id="861"/>
            <p14:sldId id="858"/>
          </p14:sldIdLst>
        </p14:section>
      </p14:sectionLst>
    </p:ex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493"/>
    <a:srgbClr val="0096FF"/>
    <a:srgbClr val="FF2F92"/>
    <a:srgbClr val="7A81FF"/>
    <a:srgbClr val="BB5C1B"/>
    <a:srgbClr val="E36C0A"/>
    <a:srgbClr val="000099"/>
    <a:srgbClr val="000000"/>
    <a:srgbClr val="800000"/>
    <a:srgbClr val="EFE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236" autoAdjust="0"/>
  </p:normalViewPr>
  <p:slideViewPr>
    <p:cSldViewPr snapToGrid="0">
      <p:cViewPr>
        <p:scale>
          <a:sx n="106" d="100"/>
          <a:sy n="106" d="100"/>
        </p:scale>
        <p:origin x="1748" y="60"/>
      </p:cViewPr>
      <p:guideLst>
        <p:guide orient="horz" pos="816"/>
        <p:guide pos="521"/>
      </p:guideLst>
    </p:cSldViewPr>
  </p:slideViewPr>
  <p:outlineViewPr>
    <p:cViewPr>
      <p:scale>
        <a:sx n="33" d="100"/>
        <a:sy n="33" d="100"/>
      </p:scale>
      <p:origin x="0" y="-49901"/>
    </p:cViewPr>
  </p:outlineViewPr>
  <p:notesTextViewPr>
    <p:cViewPr>
      <p:scale>
        <a:sx n="100" d="100"/>
        <a:sy n="100" d="100"/>
      </p:scale>
      <p:origin x="0" y="0"/>
    </p:cViewPr>
  </p:notesTextViewPr>
  <p:sorterViewPr>
    <p:cViewPr>
      <p:scale>
        <a:sx n="66" d="100"/>
        <a:sy n="66" d="100"/>
      </p:scale>
      <p:origin x="0" y="-1315"/>
    </p:cViewPr>
  </p:sorterViewPr>
  <p:notesViewPr>
    <p:cSldViewPr snapToGrid="0">
      <p:cViewPr varScale="1">
        <p:scale>
          <a:sx n="77" d="100"/>
          <a:sy n="77" d="100"/>
        </p:scale>
        <p:origin x="1599" y="43"/>
      </p:cViewPr>
      <p:guideLst>
        <p:guide orient="horz" pos="213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dirty="0">
                <a:latin typeface="Helvetica" charset="0"/>
                <a:ea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5FAB118C-9CC5-46C6-A261-8E8616325EE7}" type="slidenum">
              <a:rPr lang="en-US" altLang="en-US"/>
              <a:pPr>
                <a:defRPr/>
              </a:pPr>
              <a:t>‹#›</a:t>
            </a:fld>
            <a:endParaRPr lang="en-US" altLang="en-US"/>
          </a:p>
        </p:txBody>
      </p:sp>
    </p:spTree>
    <p:extLst>
      <p:ext uri="{BB962C8B-B14F-4D97-AF65-F5344CB8AC3E}">
        <p14:creationId xmlns:p14="http://schemas.microsoft.com/office/powerpoint/2010/main" val="162993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CA46AE8F-55D5-467D-8760-46AABFD6E887}" type="slidenum">
              <a:rPr lang="en-US" altLang="en-US"/>
              <a:pPr>
                <a:defRPr/>
              </a:pPr>
              <a:t>‹#›</a:t>
            </a:fld>
            <a:endParaRPr lang="en-US" altLang="en-US"/>
          </a:p>
        </p:txBody>
      </p:sp>
    </p:spTree>
    <p:extLst>
      <p:ext uri="{BB962C8B-B14F-4D97-AF65-F5344CB8AC3E}">
        <p14:creationId xmlns:p14="http://schemas.microsoft.com/office/powerpoint/2010/main" val="1089720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9325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1</a:t>
            </a:fld>
            <a:endParaRPr lang="en-US" altLang="en-US"/>
          </a:p>
        </p:txBody>
      </p:sp>
    </p:spTree>
    <p:extLst>
      <p:ext uri="{BB962C8B-B14F-4D97-AF65-F5344CB8AC3E}">
        <p14:creationId xmlns:p14="http://schemas.microsoft.com/office/powerpoint/2010/main" val="187042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5</a:t>
            </a:fld>
            <a:endParaRPr lang="en-US" altLang="en-US"/>
          </a:p>
        </p:txBody>
      </p:sp>
    </p:spTree>
    <p:extLst>
      <p:ext uri="{BB962C8B-B14F-4D97-AF65-F5344CB8AC3E}">
        <p14:creationId xmlns:p14="http://schemas.microsoft.com/office/powerpoint/2010/main" val="194499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98819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372F-13DF-2C8B-A02E-7FA8660C1A30}"/>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C1FA82C-ED11-0064-5D40-A0969ACEB3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86AD5D-C77F-2DEB-F932-42D23B4591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924465-317D-30C8-E120-77B800504FCE}"/>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6" name="Footer Placeholder 5">
            <a:extLst>
              <a:ext uri="{FF2B5EF4-FFF2-40B4-BE49-F238E27FC236}">
                <a16:creationId xmlns:a16="http://schemas.microsoft.com/office/drawing/2014/main" id="{B6CA9908-C7A3-84A0-B790-860F5DA77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D6993-9C35-41D2-39DB-C35CAC96EB49}"/>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1408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5142-42C2-98C6-191B-7D76312C8DDF}"/>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3B79E1E-F134-700D-EE57-D753560BAA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D13C7F-9F56-6EE4-7729-50E8E87AB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5A8426-D088-EB2C-AA97-0F35A0F9350E}"/>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6" name="Footer Placeholder 5">
            <a:extLst>
              <a:ext uri="{FF2B5EF4-FFF2-40B4-BE49-F238E27FC236}">
                <a16:creationId xmlns:a16="http://schemas.microsoft.com/office/drawing/2014/main" id="{E3B94F67-DE2A-27E0-A332-10FED3DE1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C3980A-1732-61A9-1869-56D8BB428C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361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0EA8-09A8-DB4C-245F-2B2ACFAFDA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BB735B-DE2A-097B-BF58-29178F6E8D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4DBF62-F6A7-8AA2-F96A-D569858AFC61}"/>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5" name="Footer Placeholder 4">
            <a:extLst>
              <a:ext uri="{FF2B5EF4-FFF2-40B4-BE49-F238E27FC236}">
                <a16:creationId xmlns:a16="http://schemas.microsoft.com/office/drawing/2014/main" id="{00562532-AE81-CABD-BF79-AE45984E0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0679-0A10-B48C-45F5-CD24BEF1920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79454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BEC8-8876-DCEC-4C31-E710E5C6668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927F8C-50FA-23DD-E83D-04B4768148E6}"/>
              </a:ext>
            </a:extLst>
          </p:cNvPr>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BBE797-D19F-0A9F-0C01-A618122567E9}"/>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5" name="Footer Placeholder 4">
            <a:extLst>
              <a:ext uri="{FF2B5EF4-FFF2-40B4-BE49-F238E27FC236}">
                <a16:creationId xmlns:a16="http://schemas.microsoft.com/office/drawing/2014/main" id="{5F2A5B23-40E1-9EB6-E8AB-800821F5B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CA9C8-FF39-4ACB-2644-7DBFF351F56F}"/>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43590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0007-9E92-488F-FBC3-8F416B5487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95664E-E30C-F040-0357-44B0CD989C0E}"/>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4" name="Footer Placeholder 3">
            <a:extLst>
              <a:ext uri="{FF2B5EF4-FFF2-40B4-BE49-F238E27FC236}">
                <a16:creationId xmlns:a16="http://schemas.microsoft.com/office/drawing/2014/main" id="{FF909917-0B98-9D01-2161-181852C1E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9CBC5-B5C7-CB3D-CD6C-C05C764C1828}"/>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55405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60772DA-5EEF-F2DB-EA3A-53ED2791DE5A}"/>
              </a:ext>
            </a:extLst>
          </p:cNvPr>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lvl1pPr marL="90488" indent="0">
              <a:tabLst/>
              <a:defRPr/>
            </a:lvl1pPr>
          </a:lstStyle>
          <a:p>
            <a:pPr lvl="0"/>
            <a:r>
              <a:rPr lang="en-US" altLang="en-US" dirty="0"/>
              <a:t>Click to edit Master title style</a:t>
            </a:r>
          </a:p>
        </p:txBody>
      </p:sp>
      <p:sp>
        <p:nvSpPr>
          <p:cNvPr id="7" name="Rectangle 4">
            <a:extLst>
              <a:ext uri="{FF2B5EF4-FFF2-40B4-BE49-F238E27FC236}">
                <a16:creationId xmlns:a16="http://schemas.microsoft.com/office/drawing/2014/main" id="{83A4BD7D-405F-9CB0-AA2C-010D5B4F7D04}"/>
              </a:ext>
            </a:extLst>
          </p:cNvPr>
          <p:cNvSpPr>
            <a:spLocks noGrp="1" noChangeArrowheads="1"/>
          </p:cNvSpPr>
          <p:nvPr>
            <p:ph idx="1" hasCustomPrompt="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800">
                <a:latin typeface="Helvetica" pitchFamily="2" charset="0"/>
              </a:defRPr>
            </a:lvl1pPr>
            <a:lvl2pPr>
              <a:defRPr sz="1600">
                <a:latin typeface="Helvetica" pitchFamily="2" charset="0"/>
              </a:defRPr>
            </a:lvl2pPr>
            <a:lvl3pPr>
              <a:defRPr sz="16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a:extLst>
              <a:ext uri="{FF2B5EF4-FFF2-40B4-BE49-F238E27FC236}">
                <a16:creationId xmlns:a16="http://schemas.microsoft.com/office/drawing/2014/main" id="{3B490A3F-A374-7A6E-AF01-14E3ADC8E0A4}"/>
              </a:ext>
            </a:extLst>
          </p:cNvPr>
          <p:cNvCxnSpPr/>
          <p:nvPr userDrawn="1"/>
        </p:nvCxnSpPr>
        <p:spPr bwMode="auto">
          <a:xfrm>
            <a:off x="579120" y="6635750"/>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extLst>
      <p:ext uri="{BB962C8B-B14F-4D97-AF65-F5344CB8AC3E}">
        <p14:creationId xmlns:p14="http://schemas.microsoft.com/office/powerpoint/2010/main" val="31374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F549-2A59-0EBE-B20C-FDD132AA057F}"/>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5CF5E6B-4232-7F47-6572-C584B6248A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4AA181-A82F-DFFF-0C75-00D161BB85DB}"/>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5" name="Footer Placeholder 4">
            <a:extLst>
              <a:ext uri="{FF2B5EF4-FFF2-40B4-BE49-F238E27FC236}">
                <a16:creationId xmlns:a16="http://schemas.microsoft.com/office/drawing/2014/main" id="{A78AAFD2-15E4-94FD-6B2F-AED1EAD5A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A8875-6B38-F6E0-7F20-3D45C9D45C63}"/>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7217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0DF3-5750-400D-C0A3-FD269105FD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39BC4B-D896-69F5-E7C3-62A4AB7A32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607398-FDC7-1A26-6F22-383DEF795CD9}"/>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5" name="Footer Placeholder 4">
            <a:extLst>
              <a:ext uri="{FF2B5EF4-FFF2-40B4-BE49-F238E27FC236}">
                <a16:creationId xmlns:a16="http://schemas.microsoft.com/office/drawing/2014/main" id="{38FFA35C-7866-57F6-19ED-0D2C9294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3EC1F-A855-3058-4205-BD67617BF5F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83470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13BD2-D04D-C43F-C5DB-F859BE6BDC28}"/>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5B6478-CD27-AAB2-D9C3-903711F7DC3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0C36A2-37B4-E9CC-9FE7-FA068FC45CED}"/>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5" name="Footer Placeholder 4">
            <a:extLst>
              <a:ext uri="{FF2B5EF4-FFF2-40B4-BE49-F238E27FC236}">
                <a16:creationId xmlns:a16="http://schemas.microsoft.com/office/drawing/2014/main" id="{43DF65CB-C85A-1BEC-7089-2FDF5A62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4C664-95ED-AD50-E01A-84573DB4423E}"/>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94316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BCED-5EB5-47E1-0BF0-783FDEFE60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5DFF23-8CDF-00B4-69A6-7A113B7A156E}"/>
              </a:ext>
            </a:extLst>
          </p:cNvPr>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491131A-DEEA-72E3-2147-21823668A37F}"/>
              </a:ext>
            </a:extLst>
          </p:cNvPr>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15BF4E-F3EE-751A-3277-A34B448B89E3}"/>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6" name="Footer Placeholder 5">
            <a:extLst>
              <a:ext uri="{FF2B5EF4-FFF2-40B4-BE49-F238E27FC236}">
                <a16:creationId xmlns:a16="http://schemas.microsoft.com/office/drawing/2014/main" id="{666E018C-DE01-DD2D-91A4-8E4F4C4E0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027FA-4DB8-8064-7F50-FC33CF298986}"/>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8197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C92F-1A51-C9CF-592B-B791F2B1B5F2}"/>
              </a:ext>
            </a:extLst>
          </p:cNvPr>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C3D5B5-0196-29B0-0C59-AFC50C28658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0ECBA-F070-B624-1183-A804AB30FBAF}"/>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62231DF-2850-ABEF-478F-712432FBF2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44D5C47-74CF-B0D8-AF5E-B61C5DF65AF9}"/>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6BBD41A-DE03-A4C3-D852-986217220238}"/>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8" name="Footer Placeholder 7">
            <a:extLst>
              <a:ext uri="{FF2B5EF4-FFF2-40B4-BE49-F238E27FC236}">
                <a16:creationId xmlns:a16="http://schemas.microsoft.com/office/drawing/2014/main" id="{CFAD5BAC-5376-F14B-A7C2-6448B9DA1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D2040C-B4AA-29B9-072C-53D2377076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6102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5863-EB41-7519-D5D8-504BBCE0E1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5EA473-481E-7A4E-0D15-CA8C91261FAC}"/>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4" name="Footer Placeholder 3">
            <a:extLst>
              <a:ext uri="{FF2B5EF4-FFF2-40B4-BE49-F238E27FC236}">
                <a16:creationId xmlns:a16="http://schemas.microsoft.com/office/drawing/2014/main" id="{2D5B42F5-5CDF-FCB6-3FFD-50104AC03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D58FF-0702-F585-C5E9-AF667AD1D451}"/>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1317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166C8-F956-7DF6-EF97-BF79F049F572}"/>
              </a:ext>
            </a:extLst>
          </p:cNvPr>
          <p:cNvSpPr>
            <a:spLocks noGrp="1"/>
          </p:cNvSpPr>
          <p:nvPr>
            <p:ph type="dt" sz="half" idx="10"/>
          </p:nvPr>
        </p:nvSpPr>
        <p:spPr/>
        <p:txBody>
          <a:bodyPr/>
          <a:lstStyle/>
          <a:p>
            <a:fld id="{93A0509C-50A6-7446-A231-A4C5FA90B28F}" type="datetimeFigureOut">
              <a:rPr lang="en-US" smtClean="0"/>
              <a:t>12/4/2024</a:t>
            </a:fld>
            <a:endParaRPr lang="en-US"/>
          </a:p>
        </p:txBody>
      </p:sp>
      <p:sp>
        <p:nvSpPr>
          <p:cNvPr id="3" name="Footer Placeholder 2">
            <a:extLst>
              <a:ext uri="{FF2B5EF4-FFF2-40B4-BE49-F238E27FC236}">
                <a16:creationId xmlns:a16="http://schemas.microsoft.com/office/drawing/2014/main" id="{6ADDFCA2-8259-1499-BB18-43AF6234E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E0F6BB-25BE-AE16-B87C-55A7EA6EEDE4}"/>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36035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anose="020B0604020202020204" pitchFamily="34" charset="0"/>
              </a:rPr>
              <a:pPr algn="ctr">
                <a:spcBef>
                  <a:spcPct val="50000"/>
                </a:spcBef>
                <a:defRPr/>
              </a:pPr>
              <a:t>Wednesday, December 4, 2024</a:t>
            </a:fld>
            <a:endParaRPr lang="en-US" altLang="en-US" sz="1000" b="1">
              <a:solidFill>
                <a:schemeClr val="bg1"/>
              </a:solidFill>
              <a:latin typeface="Helvetica" panose="020B0604020202020204" pitchFamily="34" charset="0"/>
            </a:endParaRPr>
          </a:p>
        </p:txBody>
      </p:sp>
      <p:pic>
        <p:nvPicPr>
          <p:cNvPr id="3" name="Picture 2" descr="JUIT Office Photos | Glassdoor">
            <a:extLst>
              <a:ext uri="{FF2B5EF4-FFF2-40B4-BE49-F238E27FC236}">
                <a16:creationId xmlns:a16="http://schemas.microsoft.com/office/drawing/2014/main" id="{9C49182E-65AF-DD89-1EC9-BD22AFA98742}"/>
              </a:ext>
            </a:extLst>
          </p:cNvPr>
          <p:cNvPicPr>
            <a:picLocks noChangeAspect="1" noChangeArrowheads="1"/>
          </p:cNvPicPr>
          <p:nvPr userDrawn="1"/>
        </p:nvPicPr>
        <p:blipFill>
          <a:blip r:embed="rId4" cstate="print"/>
          <a:srcRect/>
          <a:stretch>
            <a:fillRect/>
          </a:stretch>
        </p:blipFill>
        <p:spPr bwMode="auto">
          <a:xfrm>
            <a:off x="8328752" y="15054"/>
            <a:ext cx="815248" cy="679009"/>
          </a:xfrm>
          <a:prstGeom prst="rect">
            <a:avLst/>
          </a:prstGeom>
          <a:noFill/>
        </p:spPr>
      </p:pic>
      <p:sp>
        <p:nvSpPr>
          <p:cNvPr id="2" name="Footer Placeholder 11">
            <a:extLst>
              <a:ext uri="{FF2B5EF4-FFF2-40B4-BE49-F238E27FC236}">
                <a16:creationId xmlns:a16="http://schemas.microsoft.com/office/drawing/2014/main" id="{1EF5F1E6-CB5A-2AA7-E80E-C34A90324CDF}"/>
              </a:ext>
            </a:extLst>
          </p:cNvPr>
          <p:cNvSpPr txBox="1">
            <a:spLocks/>
          </p:cNvSpPr>
          <p:nvPr userDrawn="1"/>
        </p:nvSpPr>
        <p:spPr>
          <a:xfrm>
            <a:off x="123673" y="6634232"/>
            <a:ext cx="8694256"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Major Project – I (18B19CI791) End-Term Evaluation | Department of CSE &amp; IT | AY 2024-25. </a:t>
            </a:r>
          </a:p>
        </p:txBody>
      </p:sp>
      <p:sp>
        <p:nvSpPr>
          <p:cNvPr id="4" name="Footer Placeholder 11">
            <a:extLst>
              <a:ext uri="{FF2B5EF4-FFF2-40B4-BE49-F238E27FC236}">
                <a16:creationId xmlns:a16="http://schemas.microsoft.com/office/drawing/2014/main" id="{8C0F4A93-94A3-EEA3-40A0-2AA166503844}"/>
              </a:ext>
            </a:extLst>
          </p:cNvPr>
          <p:cNvSpPr txBox="1">
            <a:spLocks/>
          </p:cNvSpPr>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a:extLst>
              <a:ext uri="{FF2B5EF4-FFF2-40B4-BE49-F238E27FC236}">
                <a16:creationId xmlns:a16="http://schemas.microsoft.com/office/drawing/2014/main" id="{11C1E367-86B8-5C9F-E2DA-EA8B374AA0AD}"/>
              </a:ext>
            </a:extLst>
          </p:cNvPr>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pPr algn="ct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4987" r:id="rId1"/>
    <p:sldLayoutId id="2147484985"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31EF06-99F3-7E6C-9BF2-BD4BE618539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0F1F65-9F9F-07B2-D418-72BC478BF5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F58697-C660-8953-14A2-614079BBDE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12/4/2024</a:t>
            </a:fld>
            <a:endParaRPr lang="en-US"/>
          </a:p>
        </p:txBody>
      </p:sp>
      <p:sp>
        <p:nvSpPr>
          <p:cNvPr id="5" name="Footer Placeholder 4">
            <a:extLst>
              <a:ext uri="{FF2B5EF4-FFF2-40B4-BE49-F238E27FC236}">
                <a16:creationId xmlns:a16="http://schemas.microsoft.com/office/drawing/2014/main" id="{4E11EF59-EF14-9B74-67DE-1763E5B7A25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78D9C0-D19B-AF9A-1547-969981E038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extLst>
      <p:ext uri="{BB962C8B-B14F-4D97-AF65-F5344CB8AC3E}">
        <p14:creationId xmlns:p14="http://schemas.microsoft.com/office/powerpoint/2010/main" val="4234593331"/>
      </p:ext>
    </p:extLst>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imranBytes/Data-Collection-for-Behavioral-Biometrics.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401210"/>
            <a:ext cx="9144000" cy="759871"/>
          </a:xfrm>
          <a:solidFill>
            <a:srgbClr val="0037A4"/>
          </a:solidFill>
          <a:ln w="19050">
            <a:solidFill>
              <a:schemeClr val="bg1"/>
            </a:solidFill>
          </a:ln>
        </p:spPr>
        <p:txBody>
          <a:bodyPr anchor="t"/>
          <a:lstStyle/>
          <a:p>
            <a:pPr eaLnBrk="1" hangingPunct="1">
              <a:lnSpc>
                <a:spcPct val="150000"/>
              </a:lnSpc>
            </a:pPr>
            <a:r>
              <a:rPr lang="en-US" altLang="en-US" sz="2800" b="1" dirty="0">
                <a:cs typeface="Tahoma" panose="020B0604030504040204" pitchFamily="34" charset="0"/>
              </a:rPr>
              <a:t>Authentication using Behavioral Biometrics </a:t>
            </a:r>
            <a:endParaRPr lang="en-US" altLang="en-US" sz="1400" b="1" dirty="0">
              <a:cs typeface="Tahoma" panose="020B0604030504040204" pitchFamily="34" charset="0"/>
            </a:endParaRPr>
          </a:p>
        </p:txBody>
      </p:sp>
      <p:sp>
        <p:nvSpPr>
          <p:cNvPr id="4" name="Footer Placeholder 15">
            <a:extLst>
              <a:ext uri="{FF2B5EF4-FFF2-40B4-BE49-F238E27FC236}">
                <a16:creationId xmlns:a16="http://schemas.microsoft.com/office/drawing/2014/main" id="{BC39589F-F9D0-BEF2-B165-A422ADA5610C}"/>
              </a:ext>
            </a:extLst>
          </p:cNvPr>
          <p:cNvSpPr txBox="1">
            <a:spLocks/>
          </p:cNvSpPr>
          <p:nvPr/>
        </p:nvSpPr>
        <p:spPr>
          <a:xfrm>
            <a:off x="959983" y="635844"/>
            <a:ext cx="7429520" cy="980728"/>
          </a:xfrm>
          <a:prstGeom prst="rect">
            <a:avLst/>
          </a:prstGeom>
        </p:spPr>
        <p:txBody>
          <a:bodyPr anchor="b"/>
          <a:lstStyle/>
          <a:p>
            <a:pPr marL="0" marR="0" lvl="0" indent="0" algn="ctr" defTabSz="914400" rtl="0" eaLnBrk="1" fontAlgn="auto" latinLnBrk="0" hangingPunct="1">
              <a:lnSpc>
                <a:spcPts val="3600"/>
              </a:lnSpc>
              <a:spcBef>
                <a:spcPts val="0"/>
              </a:spcBef>
              <a:spcAft>
                <a:spcPts val="0"/>
              </a:spcAft>
              <a:buClrTx/>
              <a:buSzTx/>
              <a:buFontTx/>
              <a:buNone/>
              <a:tabLst/>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Jaypee University of Information Technology, Waknaghat - 173234 (India)</a:t>
            </a:r>
          </a:p>
        </p:txBody>
      </p:sp>
      <p:sp>
        <p:nvSpPr>
          <p:cNvPr id="5" name="Rectangle 4">
            <a:extLst>
              <a:ext uri="{FF2B5EF4-FFF2-40B4-BE49-F238E27FC236}">
                <a16:creationId xmlns:a16="http://schemas.microsoft.com/office/drawing/2014/main" id="{DC1FB7B0-90E1-217E-359E-488BB2E7656E}"/>
              </a:ext>
            </a:extLst>
          </p:cNvPr>
          <p:cNvSpPr/>
          <p:nvPr/>
        </p:nvSpPr>
        <p:spPr>
          <a:xfrm>
            <a:off x="2080700" y="1841236"/>
            <a:ext cx="5188087" cy="1083951"/>
          </a:xfrm>
          <a:prstGeom prst="rect">
            <a:avLst/>
          </a:prstGeom>
        </p:spPr>
        <p:txBody>
          <a:bodyPr wrap="none">
            <a:spAutoFit/>
          </a:bodyPr>
          <a:lstStyle/>
          <a:p>
            <a:pPr algn="ctr">
              <a:lnSpc>
                <a:spcPct val="150000"/>
              </a:lnSpc>
            </a:pPr>
            <a:r>
              <a:rPr lang="en-IN" sz="2000" b="1" dirty="0">
                <a:latin typeface="Palatino" pitchFamily="2" charset="77"/>
                <a:ea typeface="Palatino" pitchFamily="2" charset="77"/>
                <a:cs typeface="Times New Roman" pitchFamily="18" charset="0"/>
              </a:rPr>
              <a:t>Major Project - I (18B19CI791) | AY 2024-25</a:t>
            </a:r>
          </a:p>
          <a:p>
            <a:pPr algn="ctr">
              <a:lnSpc>
                <a:spcPct val="200000"/>
              </a:lnSpc>
            </a:pPr>
            <a:r>
              <a:rPr lang="en-IN" sz="2000" b="1" dirty="0">
                <a:latin typeface="Palatino" pitchFamily="2" charset="77"/>
                <a:ea typeface="Palatino" pitchFamily="2" charset="77"/>
                <a:cs typeface="Times New Roman" pitchFamily="18" charset="0"/>
              </a:rPr>
              <a:t>End-Term Presentation</a:t>
            </a:r>
          </a:p>
        </p:txBody>
      </p:sp>
      <p:sp>
        <p:nvSpPr>
          <p:cNvPr id="6" name="TextBox 5">
            <a:extLst>
              <a:ext uri="{FF2B5EF4-FFF2-40B4-BE49-F238E27FC236}">
                <a16:creationId xmlns:a16="http://schemas.microsoft.com/office/drawing/2014/main" id="{C24B7EDF-18D7-C792-681D-E69AE68A4AAB}"/>
              </a:ext>
            </a:extLst>
          </p:cNvPr>
          <p:cNvSpPr txBox="1"/>
          <p:nvPr/>
        </p:nvSpPr>
        <p:spPr>
          <a:xfrm>
            <a:off x="517798" y="4465555"/>
            <a:ext cx="3620582" cy="1738489"/>
          </a:xfrm>
          <a:prstGeom prst="rect">
            <a:avLst/>
          </a:prstGeom>
          <a:noFill/>
        </p:spPr>
        <p:txBody>
          <a:bodyPr wrap="square" rtlCol="0">
            <a:spAutoFit/>
          </a:bodyPr>
          <a:lstStyle/>
          <a:p>
            <a:r>
              <a:rPr lang="en-US" sz="1600" b="1" dirty="0">
                <a:latin typeface="Helvetica" pitchFamily="2" charset="0"/>
                <a:ea typeface="Palatino" pitchFamily="2" charset="77"/>
                <a:cs typeface="Times New Roman" panose="02020603050405020304" pitchFamily="18" charset="0"/>
              </a:rPr>
              <a:t>Group No.: 36</a:t>
            </a:r>
          </a:p>
          <a:p>
            <a:endParaRPr lang="en-IN" sz="1600" dirty="0">
              <a:latin typeface="Helvetica" pitchFamily="2" charset="0"/>
              <a:ea typeface="Palatino" pitchFamily="2" charset="77"/>
              <a:cs typeface="Times New Roman" panose="02020603050405020304" pitchFamily="18" charset="0"/>
            </a:endParaRPr>
          </a:p>
          <a:p>
            <a:pPr>
              <a:lnSpc>
                <a:spcPct val="114000"/>
              </a:lnSpc>
            </a:pPr>
            <a:r>
              <a:rPr lang="en-IN" sz="1600" b="1" dirty="0">
                <a:latin typeface="Helvetica" pitchFamily="2" charset="0"/>
                <a:ea typeface="Palatino" pitchFamily="2" charset="77"/>
                <a:cs typeface="Times New Roman" panose="02020603050405020304" pitchFamily="18" charset="0"/>
              </a:rPr>
              <a:t>Team Member (s)</a:t>
            </a:r>
            <a:endParaRPr lang="en-US" sz="1600" b="1" dirty="0">
              <a:latin typeface="Helvetica" pitchFamily="2" charset="0"/>
              <a:ea typeface="Palatino" pitchFamily="2" charset="77"/>
              <a:cs typeface="Times New Roman" pitchFamily="18" charset="0"/>
            </a:endParaRPr>
          </a:p>
          <a:p>
            <a:pPr marL="285750" indent="-28575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Akshit Sharma (211435)</a:t>
            </a:r>
            <a:endParaRPr lang="en-US" sz="1600" dirty="0">
              <a:latin typeface="Helvetica" pitchFamily="2" charset="0"/>
              <a:ea typeface="Tahoma" panose="020B0604030504040204" pitchFamily="34" charset="0"/>
              <a:cs typeface="Times New Roman" pitchFamily="18" charset="0"/>
            </a:endParaRPr>
          </a:p>
          <a:p>
            <a:pPr marL="285750" indent="-285750">
              <a:lnSpc>
                <a:spcPct val="125000"/>
              </a:lnSpc>
              <a:spcBef>
                <a:spcPts val="1200"/>
              </a:spcBef>
              <a:buFont typeface="Arial" panose="020B0604020202020204" pitchFamily="34" charset="0"/>
              <a:buChar char="•"/>
            </a:pPr>
            <a:r>
              <a:rPr lang="en-US" sz="1600" dirty="0">
                <a:latin typeface="Helvetica" pitchFamily="2" charset="0"/>
                <a:ea typeface="Tahoma" panose="020B0604030504040204" pitchFamily="34" charset="0"/>
                <a:cs typeface="Times New Roman" pitchFamily="18" charset="0"/>
              </a:rPr>
              <a:t>Simran (211442)</a:t>
            </a:r>
            <a:endParaRPr lang="en-US" sz="15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E3E2713F-9CAD-198F-43B7-75929E7A5424}"/>
              </a:ext>
            </a:extLst>
          </p:cNvPr>
          <p:cNvSpPr txBox="1"/>
          <p:nvPr/>
        </p:nvSpPr>
        <p:spPr>
          <a:xfrm>
            <a:off x="4738208" y="4985944"/>
            <a:ext cx="4332400" cy="1325427"/>
          </a:xfrm>
          <a:prstGeom prst="rect">
            <a:avLst/>
          </a:prstGeom>
          <a:noFill/>
        </p:spPr>
        <p:txBody>
          <a:bodyPr wrap="square" rtlCol="0">
            <a:spAutoFit/>
          </a:bodyPr>
          <a:lstStyle/>
          <a:p>
            <a:r>
              <a:rPr lang="en-US" sz="1600" b="1" dirty="0">
                <a:latin typeface="Tahoma" panose="020B0604030504040204" pitchFamily="34" charset="0"/>
                <a:ea typeface="Tahoma" panose="020B0604030504040204" pitchFamily="34" charset="0"/>
                <a:cs typeface="Tahoma" panose="020B0604030504040204" pitchFamily="34" charset="0"/>
              </a:rPr>
              <a:t>Supervisor</a:t>
            </a:r>
          </a:p>
          <a:p>
            <a:pPr marL="342900" indent="-34290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Name: Dr. Kushal Kanwar</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Designation: Assistant Professor (SG)</a:t>
            </a: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Department: CSE &amp; IT</a:t>
            </a:r>
          </a:p>
        </p:txBody>
      </p:sp>
      <p:pic>
        <p:nvPicPr>
          <p:cNvPr id="9" name="Picture 8">
            <a:extLst>
              <a:ext uri="{FF2B5EF4-FFF2-40B4-BE49-F238E27FC236}">
                <a16:creationId xmlns:a16="http://schemas.microsoft.com/office/drawing/2014/main" id="{6B314CA5-1CBF-7BB0-83BB-4FDA4318A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a:extLst>
              <a:ext uri="{FF2B5EF4-FFF2-40B4-BE49-F238E27FC236}">
                <a16:creationId xmlns:a16="http://schemas.microsoft.com/office/drawing/2014/main" id="{9DD618C9-A35C-A359-4E30-21B6471F5DC4}"/>
              </a:ext>
            </a:extLst>
          </p:cNvPr>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a:extLst>
              <a:ext uri="{FF2B5EF4-FFF2-40B4-BE49-F238E27FC236}">
                <a16:creationId xmlns:a16="http://schemas.microsoft.com/office/drawing/2014/main" id="{7647374D-C05A-F866-81A8-19ED5262B840}"/>
              </a:ext>
            </a:extLst>
          </p:cNvP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graphicFrame>
        <p:nvGraphicFramePr>
          <p:cNvPr id="3" name="Table 2">
            <a:extLst>
              <a:ext uri="{FF2B5EF4-FFF2-40B4-BE49-F238E27FC236}">
                <a16:creationId xmlns:a16="http://schemas.microsoft.com/office/drawing/2014/main" id="{A253EA0E-C1CF-BC62-1372-B6DD5429FC19}"/>
              </a:ext>
            </a:extLst>
          </p:cNvPr>
          <p:cNvGraphicFramePr>
            <a:graphicFrameLocks noGrp="1"/>
          </p:cNvGraphicFramePr>
          <p:nvPr>
            <p:extLst>
              <p:ext uri="{D42A27DB-BD31-4B8C-83A1-F6EECF244321}">
                <p14:modId xmlns:p14="http://schemas.microsoft.com/office/powerpoint/2010/main" val="601730357"/>
              </p:ext>
            </p:extLst>
          </p:nvPr>
        </p:nvGraphicFramePr>
        <p:xfrm>
          <a:off x="1405988" y="1488289"/>
          <a:ext cx="6332024" cy="3429445"/>
        </p:xfrm>
        <a:graphic>
          <a:graphicData uri="http://schemas.openxmlformats.org/drawingml/2006/table">
            <a:tbl>
              <a:tblPr firstRow="1" firstCol="1" bandRow="1">
                <a:tableStyleId>{C4B1156A-380E-4F78-BDF5-A606A8083BF9}</a:tableStyleId>
              </a:tblPr>
              <a:tblGrid>
                <a:gridCol w="3166012">
                  <a:extLst>
                    <a:ext uri="{9D8B030D-6E8A-4147-A177-3AD203B41FA5}">
                      <a16:colId xmlns:a16="http://schemas.microsoft.com/office/drawing/2014/main" val="1896935103"/>
                    </a:ext>
                  </a:extLst>
                </a:gridCol>
                <a:gridCol w="3166012">
                  <a:extLst>
                    <a:ext uri="{9D8B030D-6E8A-4147-A177-3AD203B41FA5}">
                      <a16:colId xmlns:a16="http://schemas.microsoft.com/office/drawing/2014/main" val="2067454233"/>
                    </a:ext>
                  </a:extLst>
                </a:gridCol>
              </a:tblGrid>
              <a:tr h="275396">
                <a:tc>
                  <a:txBody>
                    <a:bodyPr/>
                    <a:lstStyle/>
                    <a:p>
                      <a:pPr algn="ctr">
                        <a:lnSpc>
                          <a:spcPct val="150000"/>
                        </a:lnSpc>
                      </a:pPr>
                      <a:r>
                        <a:rPr lang="en-GB" sz="1200" kern="100" dirty="0">
                          <a:effectLst/>
                        </a:rPr>
                        <a:t>Total Participants</a:t>
                      </a:r>
                      <a:endParaRPr lang="en-GB"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tc>
                  <a:txBody>
                    <a:bodyPr/>
                    <a:lstStyle/>
                    <a:p>
                      <a:pPr algn="ctr">
                        <a:lnSpc>
                          <a:spcPct val="150000"/>
                        </a:lnSpc>
                      </a:pPr>
                      <a:r>
                        <a:rPr lang="en-GB" sz="1200" kern="100">
                          <a:effectLst/>
                        </a:rPr>
                        <a:t>25</a:t>
                      </a:r>
                      <a:endParaRPr lang="en-GB"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3270422540"/>
                  </a:ext>
                </a:extLst>
              </a:tr>
              <a:tr h="275396">
                <a:tc>
                  <a:txBody>
                    <a:bodyPr/>
                    <a:lstStyle/>
                    <a:p>
                      <a:pPr algn="ctr">
                        <a:lnSpc>
                          <a:spcPct val="150000"/>
                        </a:lnSpc>
                      </a:pPr>
                      <a:r>
                        <a:rPr lang="en-GB" sz="1200" kern="100" dirty="0">
                          <a:effectLst/>
                        </a:rPr>
                        <a:t>Rows Collected</a:t>
                      </a:r>
                      <a:endParaRPr lang="en-GB"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tc>
                  <a:txBody>
                    <a:bodyPr/>
                    <a:lstStyle/>
                    <a:p>
                      <a:pPr algn="ctr">
                        <a:lnSpc>
                          <a:spcPct val="150000"/>
                        </a:lnSpc>
                      </a:pPr>
                      <a:r>
                        <a:rPr lang="en-GB" sz="1200" kern="100">
                          <a:effectLst/>
                        </a:rPr>
                        <a:t>55,63,802</a:t>
                      </a:r>
                      <a:endParaRPr lang="en-GB" sz="1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1409603608"/>
                  </a:ext>
                </a:extLst>
              </a:tr>
              <a:tr h="275396">
                <a:tc>
                  <a:txBody>
                    <a:bodyPr/>
                    <a:lstStyle/>
                    <a:p>
                      <a:pPr algn="ctr">
                        <a:lnSpc>
                          <a:spcPct val="150000"/>
                        </a:lnSpc>
                      </a:pPr>
                      <a:r>
                        <a:rPr lang="en-GB" sz="1200" kern="100" dirty="0">
                          <a:effectLst/>
                        </a:rPr>
                        <a:t>Features</a:t>
                      </a:r>
                      <a:endParaRPr lang="en-GB"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tc>
                  <a:txBody>
                    <a:bodyPr/>
                    <a:lstStyle/>
                    <a:p>
                      <a:pPr algn="ctr">
                        <a:lnSpc>
                          <a:spcPct val="150000"/>
                        </a:lnSpc>
                      </a:pPr>
                      <a:r>
                        <a:rPr lang="en-GB" sz="1200" kern="100" dirty="0">
                          <a:effectLst/>
                        </a:rPr>
                        <a:t>24</a:t>
                      </a:r>
                      <a:endParaRPr lang="en-GB"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2188422882"/>
                  </a:ext>
                </a:extLst>
              </a:tr>
              <a:tr h="2327861">
                <a:tc>
                  <a:txBody>
                    <a:bodyPr/>
                    <a:lstStyle/>
                    <a:p>
                      <a:pPr algn="ctr">
                        <a:lnSpc>
                          <a:spcPct val="150000"/>
                        </a:lnSpc>
                      </a:pPr>
                      <a:r>
                        <a:rPr lang="en-GB" sz="1200" kern="100" dirty="0">
                          <a:effectLst/>
                        </a:rPr>
                        <a:t>Sensors Used</a:t>
                      </a:r>
                      <a:endParaRPr lang="en-GB"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tc>
                  <a:txBody>
                    <a:bodyPr/>
                    <a:lstStyle/>
                    <a:p>
                      <a:pPr marL="171450" lvl="0" indent="-171450" algn="l">
                        <a:lnSpc>
                          <a:spcPct val="150000"/>
                        </a:lnSpc>
                        <a:buFont typeface="Arial" panose="020B0604020202020204" pitchFamily="34" charset="0"/>
                        <a:buChar char="•"/>
                      </a:pPr>
                      <a:r>
                        <a:rPr lang="en-GB" sz="1200" kern="100" dirty="0">
                          <a:effectLst/>
                        </a:rPr>
                        <a:t>Accelerometer (X,Y,Z)</a:t>
                      </a:r>
                    </a:p>
                    <a:p>
                      <a:pPr marL="171450" lvl="0" indent="-171450" algn="l">
                        <a:lnSpc>
                          <a:spcPct val="150000"/>
                        </a:lnSpc>
                        <a:buFont typeface="Arial" panose="020B0604020202020204" pitchFamily="34" charset="0"/>
                        <a:buChar char="•"/>
                      </a:pPr>
                      <a:r>
                        <a:rPr lang="en-GB" sz="1200" kern="100" dirty="0">
                          <a:effectLst/>
                        </a:rPr>
                        <a:t>Gyroscope (X,Y,Z)</a:t>
                      </a:r>
                    </a:p>
                    <a:p>
                      <a:pPr marL="171450" lvl="0" indent="-171450" algn="l">
                        <a:lnSpc>
                          <a:spcPct val="150000"/>
                        </a:lnSpc>
                        <a:buFont typeface="Arial" panose="020B0604020202020204" pitchFamily="34" charset="0"/>
                        <a:buChar char="•"/>
                      </a:pPr>
                      <a:r>
                        <a:rPr lang="en-GB" sz="1200" kern="100" dirty="0">
                          <a:effectLst/>
                        </a:rPr>
                        <a:t>Magnetometer (X,Y,Z)</a:t>
                      </a:r>
                    </a:p>
                    <a:p>
                      <a:pPr marL="171450" lvl="0" indent="-171450" algn="l">
                        <a:lnSpc>
                          <a:spcPct val="150000"/>
                        </a:lnSpc>
                        <a:buFont typeface="Arial" panose="020B0604020202020204" pitchFamily="34" charset="0"/>
                        <a:buChar char="•"/>
                      </a:pPr>
                      <a:r>
                        <a:rPr lang="en-GB" sz="1200" kern="100" dirty="0">
                          <a:effectLst/>
                        </a:rPr>
                        <a:t>Rotation Vector (X,Y,Z)</a:t>
                      </a:r>
                    </a:p>
                    <a:p>
                      <a:pPr marL="171450" lvl="0" indent="-171450" algn="l">
                        <a:lnSpc>
                          <a:spcPct val="150000"/>
                        </a:lnSpc>
                        <a:buFont typeface="Arial" panose="020B0604020202020204" pitchFamily="34" charset="0"/>
                        <a:buChar char="•"/>
                      </a:pPr>
                      <a:r>
                        <a:rPr lang="en-GB" sz="1200" kern="100" dirty="0">
                          <a:effectLst/>
                        </a:rPr>
                        <a:t>Tilt Detector (X,Y,Z)</a:t>
                      </a:r>
                    </a:p>
                    <a:p>
                      <a:pPr marL="171450" lvl="0" indent="-171450" algn="l">
                        <a:lnSpc>
                          <a:spcPct val="150000"/>
                        </a:lnSpc>
                        <a:buFont typeface="Arial" panose="020B0604020202020204" pitchFamily="34" charset="0"/>
                        <a:buChar char="•"/>
                      </a:pPr>
                      <a:r>
                        <a:rPr lang="en-GB" sz="1200" kern="100" dirty="0">
                          <a:effectLst/>
                        </a:rPr>
                        <a:t>Autorotation (X,Y,Z)</a:t>
                      </a:r>
                    </a:p>
                    <a:p>
                      <a:pPr marL="171450" lvl="0" indent="-171450" algn="l">
                        <a:lnSpc>
                          <a:spcPct val="150000"/>
                        </a:lnSpc>
                        <a:buFont typeface="Arial" panose="020B0604020202020204" pitchFamily="34" charset="0"/>
                        <a:buChar char="•"/>
                      </a:pPr>
                      <a:r>
                        <a:rPr lang="en-GB" sz="1200" kern="100" dirty="0">
                          <a:effectLst/>
                        </a:rPr>
                        <a:t>Motion (X,Y,Z)</a:t>
                      </a:r>
                    </a:p>
                    <a:p>
                      <a:pPr marL="171450" lvl="0" indent="-171450" algn="l">
                        <a:lnSpc>
                          <a:spcPct val="150000"/>
                        </a:lnSpc>
                        <a:buFont typeface="Arial" panose="020B0604020202020204" pitchFamily="34" charset="0"/>
                        <a:buChar char="•"/>
                      </a:pPr>
                      <a:r>
                        <a:rPr lang="en-GB" sz="1200" kern="100" dirty="0">
                          <a:effectLst/>
                        </a:rPr>
                        <a:t>Last Touch (X,Y)</a:t>
                      </a:r>
                      <a:endParaRPr lang="en-GB"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312997872"/>
                  </a:ext>
                </a:extLst>
              </a:tr>
              <a:tr h="275396">
                <a:tc>
                  <a:txBody>
                    <a:bodyPr/>
                    <a:lstStyle/>
                    <a:p>
                      <a:pPr algn="ctr">
                        <a:lnSpc>
                          <a:spcPct val="150000"/>
                        </a:lnSpc>
                      </a:pPr>
                      <a:r>
                        <a:rPr lang="en-GB" sz="1200" kern="100" dirty="0">
                          <a:effectLst/>
                        </a:rPr>
                        <a:t>Compatibility</a:t>
                      </a:r>
                      <a:endParaRPr lang="en-GB"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tc>
                  <a:txBody>
                    <a:bodyPr/>
                    <a:lstStyle/>
                    <a:p>
                      <a:pPr algn="ctr">
                        <a:lnSpc>
                          <a:spcPct val="150000"/>
                        </a:lnSpc>
                      </a:pPr>
                      <a:r>
                        <a:rPr lang="en-GB" sz="1200" kern="100" dirty="0">
                          <a:effectLst/>
                        </a:rPr>
                        <a:t>Tested on Android Versions 9 to 14</a:t>
                      </a:r>
                      <a:endParaRPr lang="en-GB" sz="1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2471013982"/>
                  </a:ext>
                </a:extLst>
              </a:tr>
            </a:tbl>
          </a:graphicData>
        </a:graphic>
      </p:graphicFrame>
      <p:sp>
        <p:nvSpPr>
          <p:cNvPr id="5" name="TextBox 4">
            <a:extLst>
              <a:ext uri="{FF2B5EF4-FFF2-40B4-BE49-F238E27FC236}">
                <a16:creationId xmlns:a16="http://schemas.microsoft.com/office/drawing/2014/main" id="{03D39849-5C46-1A98-EC56-B9CE1E4A72F8}"/>
              </a:ext>
            </a:extLst>
          </p:cNvPr>
          <p:cNvSpPr txBox="1"/>
          <p:nvPr/>
        </p:nvSpPr>
        <p:spPr>
          <a:xfrm>
            <a:off x="2844708" y="5185045"/>
            <a:ext cx="3454600" cy="276999"/>
          </a:xfrm>
          <a:prstGeom prst="rect">
            <a:avLst/>
          </a:prstGeom>
          <a:noFill/>
        </p:spPr>
        <p:txBody>
          <a:bodyPr wrap="none" rtlCol="0">
            <a:spAutoFit/>
          </a:bodyPr>
          <a:lstStyle/>
          <a:p>
            <a:pPr algn="ctr"/>
            <a:r>
              <a:rPr lang="en-IN" sz="1200" b="1" dirty="0">
                <a:latin typeface="+mn-lt"/>
              </a:rPr>
              <a:t>Table.1: Key Metrics of the Dataset Collected</a:t>
            </a:r>
            <a:endParaRPr lang="en-GB" sz="1200" b="1" dirty="0">
              <a:latin typeface="+mn-lt"/>
            </a:endParaRPr>
          </a:p>
        </p:txBody>
      </p:sp>
    </p:spTree>
    <p:extLst>
      <p:ext uri="{BB962C8B-B14F-4D97-AF65-F5344CB8AC3E}">
        <p14:creationId xmlns:p14="http://schemas.microsoft.com/office/powerpoint/2010/main" val="15880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pic>
        <p:nvPicPr>
          <p:cNvPr id="7" name="Picture 6">
            <a:extLst>
              <a:ext uri="{FF2B5EF4-FFF2-40B4-BE49-F238E27FC236}">
                <a16:creationId xmlns:a16="http://schemas.microsoft.com/office/drawing/2014/main" id="{D6D02415-6DB4-DB02-D2D1-384E3AB5D5D9}"/>
              </a:ext>
            </a:extLst>
          </p:cNvPr>
          <p:cNvPicPr>
            <a:picLocks noChangeAspect="1"/>
          </p:cNvPicPr>
          <p:nvPr/>
        </p:nvPicPr>
        <p:blipFill>
          <a:blip r:embed="rId2"/>
          <a:stretch>
            <a:fillRect/>
          </a:stretch>
        </p:blipFill>
        <p:spPr>
          <a:xfrm>
            <a:off x="1495653" y="724544"/>
            <a:ext cx="6152693" cy="5488917"/>
          </a:xfrm>
          <a:prstGeom prst="rect">
            <a:avLst/>
          </a:prstGeom>
        </p:spPr>
      </p:pic>
      <p:sp>
        <p:nvSpPr>
          <p:cNvPr id="8" name="TextBox 7">
            <a:extLst>
              <a:ext uri="{FF2B5EF4-FFF2-40B4-BE49-F238E27FC236}">
                <a16:creationId xmlns:a16="http://schemas.microsoft.com/office/drawing/2014/main" id="{C7821B26-4808-2A78-F594-4B73A4EE2216}"/>
              </a:ext>
            </a:extLst>
          </p:cNvPr>
          <p:cNvSpPr txBox="1"/>
          <p:nvPr/>
        </p:nvSpPr>
        <p:spPr>
          <a:xfrm>
            <a:off x="2883086" y="6274191"/>
            <a:ext cx="3377848" cy="276999"/>
          </a:xfrm>
          <a:prstGeom prst="rect">
            <a:avLst/>
          </a:prstGeom>
          <a:noFill/>
        </p:spPr>
        <p:txBody>
          <a:bodyPr wrap="none" rtlCol="0">
            <a:spAutoFit/>
          </a:bodyPr>
          <a:lstStyle/>
          <a:p>
            <a:pPr algn="ctr"/>
            <a:r>
              <a:rPr lang="en-IN" sz="1200" b="1" dirty="0">
                <a:latin typeface="+mn-lt"/>
              </a:rPr>
              <a:t>Fig.2.2: Data Collection Code Snippet (Dart)</a:t>
            </a:r>
            <a:endParaRPr lang="en-GB" sz="1200" b="1" dirty="0">
              <a:latin typeface="+mn-lt"/>
            </a:endParaRPr>
          </a:p>
        </p:txBody>
      </p:sp>
    </p:spTree>
    <p:extLst>
      <p:ext uri="{BB962C8B-B14F-4D97-AF65-F5344CB8AC3E}">
        <p14:creationId xmlns:p14="http://schemas.microsoft.com/office/powerpoint/2010/main" val="24140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a:t>
            </a:r>
            <a:endParaRPr lang="en-US" dirty="0"/>
          </a:p>
        </p:txBody>
      </p:sp>
      <p:pic>
        <p:nvPicPr>
          <p:cNvPr id="8" name="Picture 7">
            <a:extLst>
              <a:ext uri="{FF2B5EF4-FFF2-40B4-BE49-F238E27FC236}">
                <a16:creationId xmlns:a16="http://schemas.microsoft.com/office/drawing/2014/main" id="{AA72A8D9-E592-7922-ED45-58BFA27B02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087" y="1315427"/>
            <a:ext cx="1861185" cy="3959860"/>
          </a:xfrm>
          <a:prstGeom prst="rect">
            <a:avLst/>
          </a:prstGeom>
          <a:noFill/>
          <a:ln>
            <a:noFill/>
          </a:ln>
        </p:spPr>
      </p:pic>
      <p:pic>
        <p:nvPicPr>
          <p:cNvPr id="9" name="Picture 8" descr="A close-up of several buttons&#10;&#10;Description automatically generated">
            <a:extLst>
              <a:ext uri="{FF2B5EF4-FFF2-40B4-BE49-F238E27FC236}">
                <a16:creationId xmlns:a16="http://schemas.microsoft.com/office/drawing/2014/main" id="{E9C51B46-C435-F41B-2702-0ADEF0BA12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0636" y="1315427"/>
            <a:ext cx="1778000" cy="3959860"/>
          </a:xfrm>
          <a:prstGeom prst="rect">
            <a:avLst/>
          </a:prstGeom>
          <a:noFill/>
          <a:ln>
            <a:noFill/>
          </a:ln>
        </p:spPr>
      </p:pic>
      <p:pic>
        <p:nvPicPr>
          <p:cNvPr id="10" name="Picture 9" descr="A screenshot of a phone&#10;&#10;Description automatically generated">
            <a:extLst>
              <a:ext uri="{FF2B5EF4-FFF2-40B4-BE49-F238E27FC236}">
                <a16:creationId xmlns:a16="http://schemas.microsoft.com/office/drawing/2014/main" id="{63CCE372-95C1-D867-5966-A18A4F14149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315427"/>
            <a:ext cx="1778000" cy="3959860"/>
          </a:xfrm>
          <a:prstGeom prst="rect">
            <a:avLst/>
          </a:prstGeom>
          <a:noFill/>
          <a:ln>
            <a:noFill/>
          </a:ln>
        </p:spPr>
      </p:pic>
      <p:pic>
        <p:nvPicPr>
          <p:cNvPr id="11" name="Picture 10" descr="A screenshot of a phone&#10;&#10;Description automatically generated">
            <a:extLst>
              <a:ext uri="{FF2B5EF4-FFF2-40B4-BE49-F238E27FC236}">
                <a16:creationId xmlns:a16="http://schemas.microsoft.com/office/drawing/2014/main" id="{29B67502-B5D1-E138-4D3A-6D9757162B9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3364" y="1315427"/>
            <a:ext cx="1774190" cy="3959860"/>
          </a:xfrm>
          <a:prstGeom prst="rect">
            <a:avLst/>
          </a:prstGeom>
          <a:noFill/>
          <a:ln>
            <a:noFill/>
          </a:ln>
        </p:spPr>
      </p:pic>
      <p:sp>
        <p:nvSpPr>
          <p:cNvPr id="18" name="TextBox 17">
            <a:extLst>
              <a:ext uri="{FF2B5EF4-FFF2-40B4-BE49-F238E27FC236}">
                <a16:creationId xmlns:a16="http://schemas.microsoft.com/office/drawing/2014/main" id="{2760D8D9-C438-14C7-B7CE-A7BA498C2BCE}"/>
              </a:ext>
            </a:extLst>
          </p:cNvPr>
          <p:cNvSpPr txBox="1"/>
          <p:nvPr/>
        </p:nvSpPr>
        <p:spPr>
          <a:xfrm>
            <a:off x="3288283" y="5589171"/>
            <a:ext cx="2567434" cy="276999"/>
          </a:xfrm>
          <a:prstGeom prst="rect">
            <a:avLst/>
          </a:prstGeom>
          <a:noFill/>
        </p:spPr>
        <p:txBody>
          <a:bodyPr wrap="none" rtlCol="0">
            <a:spAutoFit/>
          </a:bodyPr>
          <a:lstStyle/>
          <a:p>
            <a:r>
              <a:rPr lang="en-IN" sz="1200" b="1" dirty="0">
                <a:latin typeface="+mn-lt"/>
              </a:rPr>
              <a:t>Fig.3.1: Application Screenshots</a:t>
            </a:r>
            <a:endParaRPr lang="en-GB" sz="1200" b="1" dirty="0">
              <a:latin typeface="+mn-lt"/>
            </a:endParaRPr>
          </a:p>
        </p:txBody>
      </p:sp>
    </p:spTree>
    <p:extLst>
      <p:ext uri="{BB962C8B-B14F-4D97-AF65-F5344CB8AC3E}">
        <p14:creationId xmlns:p14="http://schemas.microsoft.com/office/powerpoint/2010/main" val="34529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pic>
        <p:nvPicPr>
          <p:cNvPr id="3" name="Picture 2">
            <a:extLst>
              <a:ext uri="{FF2B5EF4-FFF2-40B4-BE49-F238E27FC236}">
                <a16:creationId xmlns:a16="http://schemas.microsoft.com/office/drawing/2014/main" id="{1F178284-09D5-8E96-A7E6-4964D94A5E8D}"/>
              </a:ext>
            </a:extLst>
          </p:cNvPr>
          <p:cNvPicPr>
            <a:picLocks noChangeAspect="1"/>
          </p:cNvPicPr>
          <p:nvPr/>
        </p:nvPicPr>
        <p:blipFill>
          <a:blip r:embed="rId2"/>
          <a:stretch>
            <a:fillRect/>
          </a:stretch>
        </p:blipFill>
        <p:spPr>
          <a:xfrm>
            <a:off x="1280681" y="1005107"/>
            <a:ext cx="6582638" cy="4164770"/>
          </a:xfrm>
          <a:prstGeom prst="rect">
            <a:avLst/>
          </a:prstGeom>
        </p:spPr>
      </p:pic>
      <p:sp>
        <p:nvSpPr>
          <p:cNvPr id="7" name="TextBox 6">
            <a:extLst>
              <a:ext uri="{FF2B5EF4-FFF2-40B4-BE49-F238E27FC236}">
                <a16:creationId xmlns:a16="http://schemas.microsoft.com/office/drawing/2014/main" id="{E2AC5859-0DF3-EC77-13C9-7707B79598D1}"/>
              </a:ext>
            </a:extLst>
          </p:cNvPr>
          <p:cNvSpPr txBox="1"/>
          <p:nvPr/>
        </p:nvSpPr>
        <p:spPr>
          <a:xfrm>
            <a:off x="3538712" y="5450440"/>
            <a:ext cx="2066592" cy="276999"/>
          </a:xfrm>
          <a:prstGeom prst="rect">
            <a:avLst/>
          </a:prstGeom>
          <a:noFill/>
        </p:spPr>
        <p:txBody>
          <a:bodyPr wrap="none" rtlCol="0">
            <a:spAutoFit/>
          </a:bodyPr>
          <a:lstStyle/>
          <a:p>
            <a:pPr algn="ctr"/>
            <a:r>
              <a:rPr lang="en-IN" sz="1200" b="1" dirty="0">
                <a:latin typeface="+mn-lt"/>
              </a:rPr>
              <a:t>Fig.3.2: Collected Data(s)</a:t>
            </a:r>
            <a:endParaRPr lang="en-GB" sz="1200" b="1" dirty="0">
              <a:latin typeface="+mn-lt"/>
            </a:endParaRPr>
          </a:p>
        </p:txBody>
      </p:sp>
    </p:spTree>
    <p:extLst>
      <p:ext uri="{BB962C8B-B14F-4D97-AF65-F5344CB8AC3E}">
        <p14:creationId xmlns:p14="http://schemas.microsoft.com/office/powerpoint/2010/main" val="371334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1423B-3B76-BB2D-540F-6407DD5FA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46FD5-56CD-F03C-31B2-413906154068}"/>
              </a:ext>
            </a:extLst>
          </p:cNvPr>
          <p:cNvSpPr>
            <a:spLocks noGrp="1"/>
          </p:cNvSpPr>
          <p:nvPr>
            <p:ph type="title"/>
          </p:nvPr>
        </p:nvSpPr>
        <p:spPr/>
        <p:txBody>
          <a:bodyPr/>
          <a:lstStyle/>
          <a:p>
            <a:r>
              <a:rPr lang="en-IN" sz="2400" dirty="0">
                <a:ea typeface="Palatino" pitchFamily="2" charset="77"/>
              </a:rPr>
              <a:t>Key Learnings</a:t>
            </a:r>
            <a:endParaRPr lang="en-US" dirty="0"/>
          </a:p>
        </p:txBody>
      </p:sp>
      <p:sp>
        <p:nvSpPr>
          <p:cNvPr id="4" name="Content Placeholder 2">
            <a:extLst>
              <a:ext uri="{FF2B5EF4-FFF2-40B4-BE49-F238E27FC236}">
                <a16:creationId xmlns:a16="http://schemas.microsoft.com/office/drawing/2014/main" id="{AD8B0E23-28B9-A411-F2B9-0AAE335CE30F}"/>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l">
              <a:lnSpc>
                <a:spcPct val="100000"/>
              </a:lnSpc>
              <a:spcBef>
                <a:spcPct val="0"/>
              </a:spcBef>
              <a:buClrTx/>
              <a:buSzTx/>
            </a:pPr>
            <a:endParaRPr kumimoji="0" lang="en-US" altLang="en-US" sz="1800" b="0" i="0" u="none" strike="noStrike" cap="none" normalizeH="0" baseline="0" dirty="0">
              <a:ln>
                <a:noFill/>
              </a:ln>
              <a:solidFill>
                <a:schemeClr val="tx1"/>
              </a:solidFill>
              <a:effectLst/>
              <a:latin typeface="+mn-lt"/>
            </a:endParaRPr>
          </a:p>
          <a:p>
            <a:pPr algn="l">
              <a:lnSpc>
                <a:spcPct val="100000"/>
              </a:lnSpc>
              <a:spcBef>
                <a:spcPct val="0"/>
              </a:spcBef>
              <a:buClrTx/>
              <a:buSzTx/>
            </a:pPr>
            <a:r>
              <a:rPr lang="en-US" dirty="0"/>
              <a:t>Data collection for this purpose was an extensive part of the process and hence hasn’t been explored much before.</a:t>
            </a:r>
          </a:p>
          <a:p>
            <a:pPr marL="0" indent="0" algn="l">
              <a:lnSpc>
                <a:spcPct val="100000"/>
              </a:lnSpc>
              <a:spcBef>
                <a:spcPct val="0"/>
              </a:spcBef>
              <a:buClrTx/>
              <a:buSzTx/>
              <a:buNone/>
            </a:pPr>
            <a:endParaRPr kumimoji="0" lang="en-US" altLang="en-US" sz="1800" b="0" i="0" u="none" strike="noStrike" cap="none" normalizeH="0" baseline="0" dirty="0">
              <a:ln>
                <a:noFill/>
              </a:ln>
              <a:solidFill>
                <a:schemeClr val="tx1"/>
              </a:solidFill>
              <a:effectLst/>
              <a:latin typeface="+mn-lt"/>
            </a:endParaRPr>
          </a:p>
          <a:p>
            <a:pPr algn="l">
              <a:lnSpc>
                <a:spcPct val="100000"/>
              </a:lnSpc>
              <a:spcBef>
                <a:spcPct val="0"/>
              </a:spcBef>
              <a:buClrTx/>
              <a:buSzTx/>
            </a:pPr>
            <a:r>
              <a:rPr lang="en-US" dirty="0"/>
              <a:t>It was important to collect data while users interacted with their devices naturally.</a:t>
            </a:r>
          </a:p>
          <a:p>
            <a:pPr algn="l">
              <a:lnSpc>
                <a:spcPct val="100000"/>
              </a:lnSpc>
              <a:spcBef>
                <a:spcPct val="0"/>
              </a:spcBef>
              <a:buClrTx/>
              <a:buSzTx/>
            </a:pPr>
            <a:endParaRPr lang="en-US" dirty="0"/>
          </a:p>
          <a:p>
            <a:pPr algn="l">
              <a:lnSpc>
                <a:spcPct val="100000"/>
              </a:lnSpc>
              <a:spcBef>
                <a:spcPct val="0"/>
              </a:spcBef>
              <a:buClrTx/>
              <a:buSzTx/>
            </a:pPr>
            <a:r>
              <a:rPr lang="en-US" dirty="0"/>
              <a:t>Natural variations need to be taken into account.</a:t>
            </a:r>
          </a:p>
          <a:p>
            <a:pPr marL="0" indent="0" algn="l">
              <a:lnSpc>
                <a:spcPct val="100000"/>
              </a:lnSpc>
              <a:spcBef>
                <a:spcPct val="0"/>
              </a:spcBef>
              <a:buClrTx/>
              <a:buSzTx/>
              <a:buNone/>
            </a:pPr>
            <a:endParaRPr kumimoji="0" lang="en-US" altLang="en-US" sz="1800" b="1" i="0" u="none" strike="noStrike" cap="none" normalizeH="0" baseline="0" dirty="0">
              <a:ln>
                <a:noFill/>
              </a:ln>
              <a:solidFill>
                <a:schemeClr val="tx1"/>
              </a:solidFill>
              <a:effectLst/>
              <a:latin typeface="+mn-lt"/>
            </a:endParaRPr>
          </a:p>
          <a:p>
            <a:pPr algn="l">
              <a:lnSpc>
                <a:spcPct val="100000"/>
              </a:lnSpc>
              <a:spcBef>
                <a:spcPct val="0"/>
              </a:spcBef>
              <a:buClrTx/>
              <a:buSzTx/>
            </a:pPr>
            <a:r>
              <a:rPr kumimoji="0" lang="en-US" altLang="en-US" dirty="0">
                <a:latin typeface="+mn-lt"/>
              </a:rPr>
              <a:t>The raw data collected is very diverse. The next step should be cleaning the data for its use in a machine learning model. </a:t>
            </a:r>
          </a:p>
          <a:p>
            <a:pPr algn="l">
              <a:lnSpc>
                <a:spcPct val="100000"/>
              </a:lnSpc>
              <a:spcBef>
                <a:spcPct val="0"/>
              </a:spcBef>
              <a:buClrTx/>
              <a:buSzTx/>
            </a:pPr>
            <a:endParaRPr kumimoji="0" lang="en-US" altLang="en-US" sz="1800" i="0" u="none" strike="noStrike" cap="none" normalizeH="0" baseline="0" dirty="0">
              <a:ln>
                <a:noFill/>
              </a:ln>
              <a:solidFill>
                <a:schemeClr val="tx1"/>
              </a:solidFill>
              <a:effectLst/>
              <a:latin typeface="+mn-lt"/>
            </a:endParaRPr>
          </a:p>
          <a:p>
            <a:pPr algn="l">
              <a:lnSpc>
                <a:spcPct val="100000"/>
              </a:lnSpc>
              <a:spcBef>
                <a:spcPct val="0"/>
              </a:spcBef>
              <a:buClrTx/>
              <a:buSzTx/>
            </a:pPr>
            <a:r>
              <a:rPr kumimoji="0" lang="en-US" altLang="en-US" sz="1800" i="0" u="none" strike="noStrike" cap="none" normalizeH="0" baseline="0" dirty="0">
                <a:ln>
                  <a:noFill/>
                </a:ln>
                <a:solidFill>
                  <a:schemeClr val="tx1"/>
                </a:solidFill>
                <a:effectLst/>
                <a:latin typeface="+mn-lt"/>
              </a:rPr>
              <a:t>Use of this app proved </a:t>
            </a:r>
            <a:r>
              <a:rPr kumimoji="0" lang="en-US" altLang="en-US" dirty="0">
                <a:latin typeface="+mn-lt"/>
              </a:rPr>
              <a:t>to be non-intrusive and users didn’t notice a difference while using their phones. </a:t>
            </a:r>
            <a:endParaRPr kumimoji="0" lang="en-US" altLang="en-US" sz="18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70135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F3876-A327-89E8-5925-E417551A9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6DCD2-A236-23D9-E151-3D3D3A17C615}"/>
              </a:ext>
            </a:extLst>
          </p:cNvPr>
          <p:cNvSpPr>
            <a:spLocks noGrp="1"/>
          </p:cNvSpPr>
          <p:nvPr>
            <p:ph type="title"/>
          </p:nvPr>
        </p:nvSpPr>
        <p:spPr/>
        <p:txBody>
          <a:bodyPr/>
          <a:lstStyle/>
          <a:p>
            <a:r>
              <a:rPr lang="en-IN" sz="2400" dirty="0">
                <a:ea typeface="Palatino" pitchFamily="2" charset="77"/>
              </a:rPr>
              <a:t>Work Plan for Next Semester</a:t>
            </a:r>
            <a:endParaRPr lang="en-US" dirty="0"/>
          </a:p>
        </p:txBody>
      </p:sp>
      <p:sp>
        <p:nvSpPr>
          <p:cNvPr id="4" name="Content Placeholder 2">
            <a:extLst>
              <a:ext uri="{FF2B5EF4-FFF2-40B4-BE49-F238E27FC236}">
                <a16:creationId xmlns:a16="http://schemas.microsoft.com/office/drawing/2014/main" id="{7660EB7E-41FA-08CF-E919-AE860B61B137}"/>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gn="l">
              <a:lnSpc>
                <a:spcPct val="100000"/>
              </a:lnSpc>
              <a:spcBef>
                <a:spcPct val="0"/>
              </a:spcBef>
              <a:buClrTx/>
              <a:buSzTx/>
            </a:pPr>
            <a:endParaRPr kumimoji="0" lang="en-US" altLang="en-US" sz="1800" b="0" i="0" u="none" strike="noStrike" cap="none" normalizeH="0" baseline="0" dirty="0">
              <a:ln>
                <a:noFill/>
              </a:ln>
              <a:solidFill>
                <a:schemeClr val="tx1"/>
              </a:solidFill>
              <a:effectLst/>
              <a:latin typeface="+mn-lt"/>
            </a:endParaRPr>
          </a:p>
          <a:p>
            <a:pPr algn="l">
              <a:lnSpc>
                <a:spcPct val="100000"/>
              </a:lnSpc>
              <a:spcBef>
                <a:spcPct val="0"/>
              </a:spcBef>
              <a:buClrTx/>
              <a:buSzTx/>
            </a:pPr>
            <a:r>
              <a:rPr kumimoji="0" lang="en-US" altLang="en-US" sz="1800" b="0" i="0" u="none" strike="noStrike" cap="none" normalizeH="0" baseline="0" dirty="0">
                <a:ln>
                  <a:noFill/>
                </a:ln>
                <a:solidFill>
                  <a:schemeClr val="tx1"/>
                </a:solidFill>
                <a:effectLst/>
                <a:latin typeface="+mn-lt"/>
              </a:rPr>
              <a:t>Next, we need to learn how to process time series </a:t>
            </a:r>
            <a:r>
              <a:rPr kumimoji="0" lang="en-US" altLang="en-US" dirty="0">
                <a:latin typeface="+mn-lt"/>
              </a:rPr>
              <a:t>data and use a basic ML model to process it. </a:t>
            </a:r>
          </a:p>
          <a:p>
            <a:pPr algn="l">
              <a:lnSpc>
                <a:spcPct val="100000"/>
              </a:lnSpc>
              <a:spcBef>
                <a:spcPct val="0"/>
              </a:spcBef>
              <a:buClrTx/>
              <a:buSzTx/>
            </a:pPr>
            <a:endParaRPr kumimoji="0" lang="en-US" altLang="en-US" sz="1800" b="0" i="0" u="none" strike="noStrike" cap="none" normalizeH="0" baseline="0" dirty="0">
              <a:ln>
                <a:noFill/>
              </a:ln>
              <a:solidFill>
                <a:schemeClr val="tx1"/>
              </a:solidFill>
              <a:effectLst/>
              <a:latin typeface="+mn-lt"/>
            </a:endParaRPr>
          </a:p>
          <a:p>
            <a:pPr algn="l">
              <a:lnSpc>
                <a:spcPct val="100000"/>
              </a:lnSpc>
              <a:spcBef>
                <a:spcPct val="0"/>
              </a:spcBef>
              <a:buClrTx/>
              <a:buSzTx/>
            </a:pPr>
            <a:r>
              <a:rPr kumimoji="0" lang="en-US" altLang="en-US" dirty="0">
                <a:latin typeface="+mn-lt"/>
              </a:rPr>
              <a:t>Must learn about machine learning to tailor-make a model for this purpose. </a:t>
            </a:r>
          </a:p>
          <a:p>
            <a:pPr algn="l">
              <a:lnSpc>
                <a:spcPct val="100000"/>
              </a:lnSpc>
              <a:spcBef>
                <a:spcPct val="0"/>
              </a:spcBef>
              <a:buClrTx/>
              <a:buSzTx/>
            </a:pPr>
            <a:endParaRPr kumimoji="0" lang="en-US" altLang="en-US" sz="1800" b="0" i="0" u="none" strike="noStrike" cap="none" normalizeH="0" baseline="0" dirty="0">
              <a:ln>
                <a:noFill/>
              </a:ln>
              <a:solidFill>
                <a:schemeClr val="tx1"/>
              </a:solidFill>
              <a:effectLst/>
              <a:latin typeface="+mn-lt"/>
            </a:endParaRPr>
          </a:p>
          <a:p>
            <a:pPr algn="l">
              <a:lnSpc>
                <a:spcPct val="100000"/>
              </a:lnSpc>
              <a:spcBef>
                <a:spcPct val="0"/>
              </a:spcBef>
              <a:buClrTx/>
              <a:buSzTx/>
            </a:pPr>
            <a:r>
              <a:rPr kumimoji="0" lang="en-US" altLang="en-US" dirty="0">
                <a:latin typeface="+mn-lt"/>
              </a:rPr>
              <a:t>At the same time, it is important to add the data collected and keep improving the data collection app as well. </a:t>
            </a:r>
          </a:p>
          <a:p>
            <a:pPr algn="l">
              <a:lnSpc>
                <a:spcPct val="100000"/>
              </a:lnSpc>
              <a:spcBef>
                <a:spcPct val="0"/>
              </a:spcBef>
              <a:buClrTx/>
              <a:buSzTx/>
            </a:pPr>
            <a:endParaRPr kumimoji="0" lang="en-US" altLang="en-US" sz="1800" b="0" i="0" u="none" strike="noStrike" cap="none" normalizeH="0" baseline="0" dirty="0">
              <a:ln>
                <a:noFill/>
              </a:ln>
              <a:solidFill>
                <a:schemeClr val="tx1"/>
              </a:solidFill>
              <a:effectLst/>
              <a:latin typeface="+mn-lt"/>
            </a:endParaRPr>
          </a:p>
          <a:p>
            <a:pPr algn="l">
              <a:lnSpc>
                <a:spcPct val="100000"/>
              </a:lnSpc>
              <a:spcBef>
                <a:spcPct val="0"/>
              </a:spcBef>
              <a:buClrTx/>
              <a:buSzTx/>
            </a:pPr>
            <a:r>
              <a:rPr kumimoji="0" lang="en-US" altLang="en-US" sz="1800" b="0" i="0" u="none" strike="noStrike" cap="none" normalizeH="0" baseline="0" dirty="0">
                <a:ln>
                  <a:noFill/>
                </a:ln>
                <a:solidFill>
                  <a:schemeClr val="tx1"/>
                </a:solidFill>
                <a:effectLst/>
                <a:latin typeface="+mn-lt"/>
              </a:rPr>
              <a:t>In the next semester:</a:t>
            </a:r>
          </a:p>
          <a:p>
            <a:pPr lvl="1" algn="l">
              <a:lnSpc>
                <a:spcPct val="100000"/>
              </a:lnSpc>
              <a:spcBef>
                <a:spcPct val="0"/>
              </a:spcBef>
              <a:buClrTx/>
              <a:buSzTx/>
            </a:pPr>
            <a:r>
              <a:rPr kumimoji="0" lang="en-US" altLang="en-US" dirty="0">
                <a:latin typeface="+mn-lt"/>
              </a:rPr>
              <a:t>Will work on data pre-processing to begin with.</a:t>
            </a:r>
          </a:p>
          <a:p>
            <a:pPr lvl="1" algn="l">
              <a:lnSpc>
                <a:spcPct val="100000"/>
              </a:lnSpc>
              <a:spcBef>
                <a:spcPct val="0"/>
              </a:spcBef>
              <a:buClrTx/>
              <a:buSzTx/>
            </a:pPr>
            <a:r>
              <a:rPr kumimoji="0" lang="en-US" altLang="en-US" b="0" i="0" u="none" strike="noStrike" cap="none" normalizeH="0" baseline="0" dirty="0">
                <a:ln>
                  <a:noFill/>
                </a:ln>
                <a:solidFill>
                  <a:schemeClr val="tx1"/>
                </a:solidFill>
                <a:effectLst/>
                <a:latin typeface="+mn-lt"/>
              </a:rPr>
              <a:t>Proceed to</a:t>
            </a:r>
            <a:r>
              <a:rPr kumimoji="0" lang="en-US" altLang="en-US" dirty="0">
                <a:latin typeface="+mn-lt"/>
              </a:rPr>
              <a:t> select a machine learning model for the cleaned data. </a:t>
            </a:r>
            <a:endParaRPr kumimoji="0" lang="en-US" altLang="en-US"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75205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88AF9-C10B-0AF4-0A89-443913419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3A73D-0CA0-8536-108C-3F2B7AEEB7AC}"/>
              </a:ext>
            </a:extLst>
          </p:cNvPr>
          <p:cNvSpPr>
            <a:spLocks noGrp="1"/>
          </p:cNvSpPr>
          <p:nvPr>
            <p:ph type="title"/>
          </p:nvPr>
        </p:nvSpPr>
        <p:spPr/>
        <p:txBody>
          <a:bodyPr/>
          <a:lstStyle/>
          <a:p>
            <a:r>
              <a:rPr lang="en-IN" sz="2400" dirty="0">
                <a:ea typeface="Palatino" pitchFamily="2" charset="77"/>
              </a:rPr>
              <a:t>Work Contribution of Each Member</a:t>
            </a:r>
            <a:endParaRPr lang="en-US" b="0" dirty="0"/>
          </a:p>
        </p:txBody>
      </p:sp>
      <p:sp>
        <p:nvSpPr>
          <p:cNvPr id="4" name="Content Placeholder 2">
            <a:extLst>
              <a:ext uri="{FF2B5EF4-FFF2-40B4-BE49-F238E27FC236}">
                <a16:creationId xmlns:a16="http://schemas.microsoft.com/office/drawing/2014/main" id="{4750AB09-56C7-EDC0-174E-263411FC8EE3}"/>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6BE7738C-0F4F-C00A-84EA-04817AF8DEE0}"/>
              </a:ext>
            </a:extLst>
          </p:cNvPr>
          <p:cNvGraphicFramePr>
            <a:graphicFrameLocks noGrp="1"/>
          </p:cNvGraphicFramePr>
          <p:nvPr>
            <p:extLst>
              <p:ext uri="{D42A27DB-BD31-4B8C-83A1-F6EECF244321}">
                <p14:modId xmlns:p14="http://schemas.microsoft.com/office/powerpoint/2010/main" val="78733411"/>
              </p:ext>
            </p:extLst>
          </p:nvPr>
        </p:nvGraphicFramePr>
        <p:xfrm>
          <a:off x="110168" y="881348"/>
          <a:ext cx="8835528" cy="5618604"/>
        </p:xfrm>
        <a:graphic>
          <a:graphicData uri="http://schemas.openxmlformats.org/drawingml/2006/table">
            <a:tbl>
              <a:tblPr firstRow="1" bandRow="1">
                <a:tableStyleId>{00A15C55-8517-42AA-B614-E9B94910E393}</a:tableStyleId>
              </a:tblPr>
              <a:tblGrid>
                <a:gridCol w="754694">
                  <a:extLst>
                    <a:ext uri="{9D8B030D-6E8A-4147-A177-3AD203B41FA5}">
                      <a16:colId xmlns:a16="http://schemas.microsoft.com/office/drawing/2014/main" val="1580173846"/>
                    </a:ext>
                  </a:extLst>
                </a:gridCol>
                <a:gridCol w="1415630">
                  <a:extLst>
                    <a:ext uri="{9D8B030D-6E8A-4147-A177-3AD203B41FA5}">
                      <a16:colId xmlns:a16="http://schemas.microsoft.com/office/drawing/2014/main" val="1787721097"/>
                    </a:ext>
                  </a:extLst>
                </a:gridCol>
                <a:gridCol w="5155894">
                  <a:extLst>
                    <a:ext uri="{9D8B030D-6E8A-4147-A177-3AD203B41FA5}">
                      <a16:colId xmlns:a16="http://schemas.microsoft.com/office/drawing/2014/main" val="1940941142"/>
                    </a:ext>
                  </a:extLst>
                </a:gridCol>
                <a:gridCol w="1509310">
                  <a:extLst>
                    <a:ext uri="{9D8B030D-6E8A-4147-A177-3AD203B41FA5}">
                      <a16:colId xmlns:a16="http://schemas.microsoft.com/office/drawing/2014/main" val="3130860608"/>
                    </a:ext>
                  </a:extLst>
                </a:gridCol>
              </a:tblGrid>
              <a:tr h="705084">
                <a:tc>
                  <a:txBody>
                    <a:bodyPr/>
                    <a:lstStyle/>
                    <a:p>
                      <a:pPr algn="ctr"/>
                      <a:r>
                        <a:rPr lang="en-US" sz="1400" b="0" i="0" dirty="0">
                          <a:latin typeface="Helvetica" pitchFamily="2" charset="0"/>
                        </a:rPr>
                        <a:t>S. No.</a:t>
                      </a:r>
                    </a:p>
                  </a:txBody>
                  <a:tcPr>
                    <a:solidFill>
                      <a:schemeClr val="accent6">
                        <a:lumMod val="50000"/>
                      </a:schemeClr>
                    </a:solidFill>
                  </a:tcPr>
                </a:tc>
                <a:tc>
                  <a:txBody>
                    <a:bodyPr/>
                    <a:lstStyle/>
                    <a:p>
                      <a:pPr algn="ctr"/>
                      <a:r>
                        <a:rPr lang="en-US" sz="1400" b="0" i="0" dirty="0">
                          <a:latin typeface="Helvetica" pitchFamily="2" charset="0"/>
                        </a:rPr>
                        <a:t>Roll No.</a:t>
                      </a:r>
                    </a:p>
                  </a:txBody>
                  <a:tcPr>
                    <a:solidFill>
                      <a:schemeClr val="accent6">
                        <a:lumMod val="50000"/>
                      </a:schemeClr>
                    </a:solidFill>
                  </a:tcPr>
                </a:tc>
                <a:tc>
                  <a:txBody>
                    <a:bodyPr/>
                    <a:lstStyle/>
                    <a:p>
                      <a:pPr algn="ctr"/>
                      <a:r>
                        <a:rPr lang="en-US" sz="1400" b="0" i="0" dirty="0">
                          <a:latin typeface="Helvetica" pitchFamily="2" charset="0"/>
                        </a:rPr>
                        <a:t>Work Done</a:t>
                      </a:r>
                    </a:p>
                  </a:txBody>
                  <a:tcPr>
                    <a:solidFill>
                      <a:schemeClr val="accent6">
                        <a:lumMod val="50000"/>
                      </a:schemeClr>
                    </a:solidFill>
                  </a:tcPr>
                </a:tc>
                <a:tc>
                  <a:txBody>
                    <a:bodyPr/>
                    <a:lstStyle/>
                    <a:p>
                      <a:pPr algn="ctr"/>
                      <a:r>
                        <a:rPr lang="en-US" sz="1400" b="0" i="0" dirty="0">
                          <a:latin typeface="Helvetica" pitchFamily="2" charset="0"/>
                        </a:rPr>
                        <a:t>Work Contribution (%)</a:t>
                      </a:r>
                    </a:p>
                  </a:txBody>
                  <a:tcPr>
                    <a:solidFill>
                      <a:schemeClr val="accent6">
                        <a:lumMod val="50000"/>
                      </a:schemeClr>
                    </a:solidFill>
                  </a:tcPr>
                </a:tc>
                <a:extLst>
                  <a:ext uri="{0D108BD9-81ED-4DB2-BD59-A6C34878D82A}">
                    <a16:rowId xmlns:a16="http://schemas.microsoft.com/office/drawing/2014/main" val="2495431070"/>
                  </a:ext>
                </a:extLst>
              </a:tr>
              <a:tr h="1637840">
                <a:tc>
                  <a:txBody>
                    <a:bodyPr/>
                    <a:lstStyle/>
                    <a:p>
                      <a:pPr algn="ctr"/>
                      <a:r>
                        <a:rPr lang="en-US" sz="1400" b="0" i="0" dirty="0">
                          <a:latin typeface="Helvetica" pitchFamily="2" charset="0"/>
                        </a:rPr>
                        <a:t>1.</a:t>
                      </a:r>
                    </a:p>
                  </a:txBody>
                  <a:tcPr anchor="ctr">
                    <a:solidFill>
                      <a:schemeClr val="accent6">
                        <a:lumMod val="60000"/>
                        <a:lumOff val="40000"/>
                      </a:schemeClr>
                    </a:solidFill>
                  </a:tcPr>
                </a:tc>
                <a:tc>
                  <a:txBody>
                    <a:bodyPr/>
                    <a:lstStyle/>
                    <a:p>
                      <a:pPr algn="ctr"/>
                      <a:r>
                        <a:rPr lang="en-US" sz="1400" b="0" i="0" dirty="0">
                          <a:latin typeface="Helvetica" pitchFamily="2" charset="0"/>
                        </a:rPr>
                        <a:t>211435</a:t>
                      </a:r>
                    </a:p>
                  </a:txBody>
                  <a:tcPr anchor="ctr">
                    <a:solidFill>
                      <a:schemeClr val="accent6">
                        <a:lumMod val="60000"/>
                        <a:lumOff val="40000"/>
                      </a:schemeClr>
                    </a:solidFill>
                  </a:tcPr>
                </a:tc>
                <a:tc>
                  <a:txBody>
                    <a:bodyPr/>
                    <a:lstStyle/>
                    <a:p>
                      <a:pPr marL="171450" indent="-171450">
                        <a:buFont typeface="Arial" panose="020B0604020202020204" pitchFamily="34" charset="0"/>
                        <a:buChar char="•"/>
                      </a:pPr>
                      <a:r>
                        <a:rPr lang="en-US" sz="1400" b="0" i="0" dirty="0">
                          <a:latin typeface="Helvetica" pitchFamily="2" charset="0"/>
                        </a:rPr>
                        <a:t>Researched into other sensors to be integrated.</a:t>
                      </a:r>
                    </a:p>
                    <a:p>
                      <a:pPr marL="171450" indent="-171450">
                        <a:buFont typeface="Arial" panose="020B0604020202020204" pitchFamily="34" charset="0"/>
                        <a:buChar char="•"/>
                      </a:pPr>
                      <a:r>
                        <a:rPr lang="en-US" sz="1400" b="0" i="0" dirty="0">
                          <a:latin typeface="Helvetica" pitchFamily="2" charset="0"/>
                        </a:rPr>
                        <a:t>Integrated more sensors into the data collection app.</a:t>
                      </a:r>
                    </a:p>
                    <a:p>
                      <a:pPr marL="171450" indent="-171450">
                        <a:buFont typeface="Arial" panose="020B0604020202020204" pitchFamily="34" charset="0"/>
                        <a:buChar char="•"/>
                      </a:pPr>
                      <a:r>
                        <a:rPr lang="en-US" sz="1400" b="0" i="0" dirty="0">
                          <a:latin typeface="Helvetica" pitchFamily="2" charset="0"/>
                        </a:rPr>
                        <a:t>Collected data from participants.</a:t>
                      </a:r>
                    </a:p>
                    <a:p>
                      <a:pPr marL="171450" indent="-171450">
                        <a:buFont typeface="Arial" panose="020B0604020202020204" pitchFamily="34" charset="0"/>
                        <a:buChar char="•"/>
                      </a:pPr>
                      <a:r>
                        <a:rPr lang="en-US" sz="1400" b="0" i="0" dirty="0">
                          <a:latin typeface="Helvetica" pitchFamily="2" charset="0"/>
                        </a:rPr>
                        <a:t>Documentation and write-up.</a:t>
                      </a:r>
                    </a:p>
                    <a:p>
                      <a:pPr marL="171450" indent="-171450">
                        <a:buFont typeface="Arial" panose="020B0604020202020204" pitchFamily="34" charset="0"/>
                        <a:buChar char="•"/>
                      </a:pPr>
                      <a:endParaRPr lang="en-US" sz="1400" b="0" i="0" dirty="0">
                        <a:latin typeface="Helvetica" pitchFamily="2" charset="0"/>
                      </a:endParaRPr>
                    </a:p>
                  </a:txBody>
                  <a:tcPr anchor="ctr">
                    <a:solidFill>
                      <a:schemeClr val="accent6">
                        <a:lumMod val="60000"/>
                        <a:lumOff val="40000"/>
                      </a:schemeClr>
                    </a:solidFill>
                  </a:tcPr>
                </a:tc>
                <a:tc>
                  <a:txBody>
                    <a:bodyPr/>
                    <a:lstStyle/>
                    <a:p>
                      <a:pPr marL="0" indent="0" algn="ctr">
                        <a:buFont typeface="Arial" panose="020B0604020202020204" pitchFamily="34" charset="0"/>
                        <a:buNone/>
                      </a:pPr>
                      <a:r>
                        <a:rPr lang="en-US" sz="1400" b="0" i="0" dirty="0">
                          <a:latin typeface="Helvetica" pitchFamily="2" charset="0"/>
                        </a:rPr>
                        <a:t>50%</a:t>
                      </a:r>
                    </a:p>
                  </a:txBody>
                  <a:tcPr anchor="ctr">
                    <a:solidFill>
                      <a:schemeClr val="accent6">
                        <a:lumMod val="60000"/>
                        <a:lumOff val="40000"/>
                      </a:schemeClr>
                    </a:solidFill>
                  </a:tcPr>
                </a:tc>
                <a:extLst>
                  <a:ext uri="{0D108BD9-81ED-4DB2-BD59-A6C34878D82A}">
                    <a16:rowId xmlns:a16="http://schemas.microsoft.com/office/drawing/2014/main" val="3440570599"/>
                  </a:ext>
                </a:extLst>
              </a:tr>
              <a:tr h="1637840">
                <a:tc>
                  <a:txBody>
                    <a:bodyPr/>
                    <a:lstStyle/>
                    <a:p>
                      <a:pPr algn="ctr"/>
                      <a:r>
                        <a:rPr lang="en-US" sz="1400" b="0" i="0" dirty="0">
                          <a:latin typeface="Helvetica" pitchFamily="2" charset="0"/>
                        </a:rPr>
                        <a:t>2.</a:t>
                      </a:r>
                    </a:p>
                  </a:txBody>
                  <a:tcPr anchor="ctr">
                    <a:solidFill>
                      <a:schemeClr val="accent6">
                        <a:lumMod val="20000"/>
                        <a:lumOff val="80000"/>
                      </a:schemeClr>
                    </a:solidFill>
                  </a:tcPr>
                </a:tc>
                <a:tc>
                  <a:txBody>
                    <a:bodyPr/>
                    <a:lstStyle/>
                    <a:p>
                      <a:pPr algn="ctr"/>
                      <a:r>
                        <a:rPr lang="en-US" sz="1400" b="0" i="0" dirty="0">
                          <a:latin typeface="Helvetica" pitchFamily="2" charset="0"/>
                        </a:rPr>
                        <a:t>211442</a:t>
                      </a:r>
                    </a:p>
                  </a:txBody>
                  <a:tcPr anchor="ctr">
                    <a:solidFill>
                      <a:schemeClr val="accent6">
                        <a:lumMod val="20000"/>
                        <a:lumOff val="80000"/>
                      </a:schemeClr>
                    </a:solidFill>
                  </a:tcPr>
                </a:tc>
                <a:tc>
                  <a:txBody>
                    <a:bodyPr/>
                    <a:lstStyle/>
                    <a:p>
                      <a:pPr marL="171450" indent="-171450">
                        <a:buFont typeface="Arial" panose="020B0604020202020204" pitchFamily="34" charset="0"/>
                        <a:buChar char="•"/>
                      </a:pPr>
                      <a:r>
                        <a:rPr lang="en-US" sz="1400" b="0" i="0" dirty="0">
                          <a:latin typeface="Helvetica" pitchFamily="2" charset="0"/>
                        </a:rPr>
                        <a:t>Read more research papers regarding behavioral biometrics.</a:t>
                      </a:r>
                    </a:p>
                    <a:p>
                      <a:pPr marL="171450" indent="-171450">
                        <a:buFont typeface="Arial" panose="020B0604020202020204" pitchFamily="34" charset="0"/>
                        <a:buChar char="•"/>
                      </a:pPr>
                      <a:r>
                        <a:rPr lang="en-US" sz="1400" b="0" i="0" dirty="0">
                          <a:latin typeface="Helvetica" pitchFamily="2" charset="0"/>
                        </a:rPr>
                        <a:t>Bug-fixes in the data collection app, and background run.</a:t>
                      </a:r>
                    </a:p>
                    <a:p>
                      <a:pPr marL="185738" indent="-185738">
                        <a:buFont typeface="Arial" panose="020B0604020202020204" pitchFamily="34" charset="0"/>
                        <a:buChar char="•"/>
                        <a:tabLst/>
                      </a:pPr>
                      <a:r>
                        <a:rPr lang="en-US" sz="1400" b="0" i="0" dirty="0">
                          <a:latin typeface="Helvetica" pitchFamily="2" charset="0"/>
                        </a:rPr>
                        <a:t>Collected data from participants.</a:t>
                      </a:r>
                    </a:p>
                    <a:p>
                      <a:pPr marL="185738" indent="-185738">
                        <a:buFont typeface="Arial" panose="020B0604020202020204" pitchFamily="34" charset="0"/>
                        <a:buChar char="•"/>
                        <a:tabLst/>
                      </a:pPr>
                      <a:r>
                        <a:rPr lang="en-US" sz="1400" b="0" i="0" dirty="0">
                          <a:latin typeface="Helvetica" pitchFamily="2" charset="0"/>
                        </a:rPr>
                        <a:t>Prelimenary research into time-series data pre-processing.</a:t>
                      </a:r>
                    </a:p>
                  </a:txBody>
                  <a:tcPr anchor="ctr">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50%</a:t>
                      </a:r>
                    </a:p>
                    <a:p>
                      <a:pPr marL="0" indent="0" algn="ctr">
                        <a:buFont typeface="Arial" panose="020B0604020202020204" pitchFamily="34" charset="0"/>
                        <a:buNone/>
                        <a:tabLst/>
                      </a:pPr>
                      <a:endParaRPr lang="en-US" sz="1400" b="0" i="0" dirty="0">
                        <a:latin typeface="Helvetica" pitchFamily="2" charset="0"/>
                      </a:endParaRPr>
                    </a:p>
                  </a:txBody>
                  <a:tcPr anchor="ctr">
                    <a:solidFill>
                      <a:schemeClr val="accent6">
                        <a:lumMod val="20000"/>
                        <a:lumOff val="80000"/>
                      </a:schemeClr>
                    </a:solidFill>
                  </a:tcPr>
                </a:tc>
                <a:extLst>
                  <a:ext uri="{0D108BD9-81ED-4DB2-BD59-A6C34878D82A}">
                    <a16:rowId xmlns:a16="http://schemas.microsoft.com/office/drawing/2014/main" val="2590066489"/>
                  </a:ext>
                </a:extLst>
              </a:tr>
              <a:tr h="1637840">
                <a:tc>
                  <a:txBody>
                    <a:bodyPr/>
                    <a:lstStyle/>
                    <a:p>
                      <a:pPr algn="ctr"/>
                      <a:endParaRPr lang="en-US" sz="1400" b="0" i="0" dirty="0">
                        <a:latin typeface="Helvetica" pitchFamily="2" charset="0"/>
                      </a:endParaRPr>
                    </a:p>
                  </a:txBody>
                  <a:tcPr>
                    <a:solidFill>
                      <a:schemeClr val="accent6">
                        <a:lumMod val="60000"/>
                        <a:lumOff val="4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txBody>
                  <a:tcPr>
                    <a:solidFill>
                      <a:schemeClr val="accent6">
                        <a:lumMod val="60000"/>
                        <a:lumOff val="40000"/>
                      </a:schemeClr>
                    </a:solidFill>
                  </a:tcPr>
                </a:tc>
                <a:tc>
                  <a:txBody>
                    <a:bodyPr/>
                    <a:lstStyle/>
                    <a:p>
                      <a:pPr marL="171450" indent="-171450">
                        <a:buFont typeface="Arial" panose="020B0604020202020204" pitchFamily="34" charset="0"/>
                        <a:buChar char="•"/>
                      </a:pPr>
                      <a:endParaRPr lang="en-US" sz="1400" b="0" i="0" dirty="0">
                        <a:latin typeface="Helvetica" pitchFamily="2" charset="0"/>
                      </a:endParaRPr>
                    </a:p>
                  </a:txBody>
                  <a:tcPr>
                    <a:solidFill>
                      <a:schemeClr val="accent6">
                        <a:lumMod val="60000"/>
                        <a:lumOff val="40000"/>
                      </a:schemeClr>
                    </a:solidFill>
                  </a:tcPr>
                </a:tc>
                <a:tc>
                  <a:txBody>
                    <a:bodyPr/>
                    <a:lstStyle/>
                    <a:p>
                      <a:pPr marL="0" indent="0" algn="ctr">
                        <a:buFont typeface="Arial" panose="020B0604020202020204" pitchFamily="34" charset="0"/>
                        <a:buNone/>
                      </a:pPr>
                      <a:endParaRPr lang="en-US" sz="1400" b="0" i="0" dirty="0">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val="3646395450"/>
                  </a:ext>
                </a:extLst>
              </a:tr>
            </a:tbl>
          </a:graphicData>
        </a:graphic>
      </p:graphicFrame>
    </p:spTree>
    <p:extLst>
      <p:ext uri="{BB962C8B-B14F-4D97-AF65-F5344CB8AC3E}">
        <p14:creationId xmlns:p14="http://schemas.microsoft.com/office/powerpoint/2010/main" val="372683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C6313-6814-BEA8-E260-D2F9FFE84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B61E8-D4F7-2B8E-FF24-500B66A5B105}"/>
              </a:ext>
            </a:extLst>
          </p:cNvPr>
          <p:cNvSpPr>
            <a:spLocks noGrp="1"/>
          </p:cNvSpPr>
          <p:nvPr>
            <p:ph type="title"/>
          </p:nvPr>
        </p:nvSpPr>
        <p:spPr/>
        <p:txBody>
          <a:bodyPr/>
          <a:lstStyle/>
          <a:p>
            <a:r>
              <a:rPr lang="en-IN" sz="2400" dirty="0">
                <a:ea typeface="Palatino" pitchFamily="2" charset="77"/>
              </a:rPr>
              <a:t>Supervisor Remarks</a:t>
            </a:r>
            <a:endParaRPr lang="en-US" b="0" dirty="0"/>
          </a:p>
        </p:txBody>
      </p:sp>
      <p:sp>
        <p:nvSpPr>
          <p:cNvPr id="4" name="Content Placeholder 2">
            <a:extLst>
              <a:ext uri="{FF2B5EF4-FFF2-40B4-BE49-F238E27FC236}">
                <a16:creationId xmlns:a16="http://schemas.microsoft.com/office/drawing/2014/main" id="{3FC1B68E-608B-F0DF-EE5F-9C4AC3EE2333}"/>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id="{3B908D32-5C49-714D-3690-FED68D5D6C4D}"/>
              </a:ext>
            </a:extLst>
          </p:cNvPr>
          <p:cNvGraphicFramePr>
            <a:graphicFrameLocks noGrp="1"/>
          </p:cNvGraphicFramePr>
          <p:nvPr>
            <p:extLst>
              <p:ext uri="{D42A27DB-BD31-4B8C-83A1-F6EECF244321}">
                <p14:modId xmlns:p14="http://schemas.microsoft.com/office/powerpoint/2010/main" val="2576024849"/>
              </p:ext>
            </p:extLst>
          </p:nvPr>
        </p:nvGraphicFramePr>
        <p:xfrm>
          <a:off x="110168" y="881350"/>
          <a:ext cx="8835528" cy="5486160"/>
        </p:xfrm>
        <a:graphic>
          <a:graphicData uri="http://schemas.openxmlformats.org/drawingml/2006/table">
            <a:tbl>
              <a:tblPr firstRow="1" bandRow="1">
                <a:tableStyleId>{00A15C55-8517-42AA-B614-E9B94910E393}</a:tableStyleId>
              </a:tblPr>
              <a:tblGrid>
                <a:gridCol w="473726">
                  <a:extLst>
                    <a:ext uri="{9D8B030D-6E8A-4147-A177-3AD203B41FA5}">
                      <a16:colId xmlns:a16="http://schemas.microsoft.com/office/drawing/2014/main" val="1580173846"/>
                    </a:ext>
                  </a:extLst>
                </a:gridCol>
                <a:gridCol w="1542361">
                  <a:extLst>
                    <a:ext uri="{9D8B030D-6E8A-4147-A177-3AD203B41FA5}">
                      <a16:colId xmlns:a16="http://schemas.microsoft.com/office/drawing/2014/main" val="1787721097"/>
                    </a:ext>
                  </a:extLst>
                </a:gridCol>
                <a:gridCol w="5596569">
                  <a:extLst>
                    <a:ext uri="{9D8B030D-6E8A-4147-A177-3AD203B41FA5}">
                      <a16:colId xmlns:a16="http://schemas.microsoft.com/office/drawing/2014/main" val="1940941142"/>
                    </a:ext>
                  </a:extLst>
                </a:gridCol>
                <a:gridCol w="1222872">
                  <a:extLst>
                    <a:ext uri="{9D8B030D-6E8A-4147-A177-3AD203B41FA5}">
                      <a16:colId xmlns:a16="http://schemas.microsoft.com/office/drawing/2014/main" val="3130860608"/>
                    </a:ext>
                  </a:extLst>
                </a:gridCol>
              </a:tblGrid>
              <a:tr h="507388">
                <a:tc>
                  <a:txBody>
                    <a:bodyPr/>
                    <a:lstStyle/>
                    <a:p>
                      <a:pPr algn="ctr"/>
                      <a:r>
                        <a:rPr lang="en-US" sz="1400" b="0" i="0" dirty="0">
                          <a:latin typeface="Helvetica" pitchFamily="2" charset="0"/>
                        </a:rPr>
                        <a:t>S. No.</a:t>
                      </a:r>
                    </a:p>
                  </a:txBody>
                  <a:tcPr>
                    <a:solidFill>
                      <a:schemeClr val="accent6">
                        <a:lumMod val="50000"/>
                      </a:schemeClr>
                    </a:solidFill>
                  </a:tcPr>
                </a:tc>
                <a:tc>
                  <a:txBody>
                    <a:bodyPr/>
                    <a:lstStyle/>
                    <a:p>
                      <a:pPr algn="ctr"/>
                      <a:r>
                        <a:rPr lang="en-US" sz="1400" b="0" i="0" dirty="0">
                          <a:latin typeface="Helvetica" pitchFamily="2" charset="0"/>
                        </a:rPr>
                        <a:t>Week No. &amp; </a:t>
                      </a:r>
                    </a:p>
                    <a:p>
                      <a:pPr algn="ctr"/>
                      <a:r>
                        <a:rPr lang="en-US" sz="1400" b="0" i="0" dirty="0">
                          <a:latin typeface="Helvetica" pitchFamily="2" charset="0"/>
                        </a:rPr>
                        <a:t>Date (dd/mm/</a:t>
                      </a:r>
                      <a:r>
                        <a:rPr lang="en-US" sz="1400" b="0" i="0" dirty="0" err="1">
                          <a:latin typeface="Helvetica" pitchFamily="2" charset="0"/>
                        </a:rPr>
                        <a:t>yy</a:t>
                      </a:r>
                      <a:r>
                        <a:rPr lang="en-US" sz="1400" b="0" i="0" dirty="0">
                          <a:latin typeface="Helvetica" pitchFamily="2" charset="0"/>
                        </a:rPr>
                        <a:t>)</a:t>
                      </a:r>
                    </a:p>
                  </a:txBody>
                  <a:tcPr>
                    <a:solidFill>
                      <a:schemeClr val="accent6">
                        <a:lumMod val="50000"/>
                      </a:schemeClr>
                    </a:solidFill>
                  </a:tcPr>
                </a:tc>
                <a:tc>
                  <a:txBody>
                    <a:bodyPr/>
                    <a:lstStyle/>
                    <a:p>
                      <a:pPr algn="ctr"/>
                      <a:r>
                        <a:rPr lang="en-US" sz="1400" b="0" i="0" dirty="0">
                          <a:latin typeface="Helvetica" pitchFamily="2" charset="0"/>
                        </a:rPr>
                        <a:t>Remarks (as mentioned in the weekly log)</a:t>
                      </a:r>
                    </a:p>
                  </a:txBody>
                  <a:tcPr>
                    <a:solidFill>
                      <a:schemeClr val="accent6">
                        <a:lumMod val="50000"/>
                      </a:schemeClr>
                    </a:solidFill>
                  </a:tcPr>
                </a:tc>
                <a:tc>
                  <a:txBody>
                    <a:bodyPr/>
                    <a:lstStyle/>
                    <a:p>
                      <a:pPr algn="ctr"/>
                      <a:r>
                        <a:rPr lang="en-US" sz="1400" b="0" i="0" dirty="0">
                          <a:latin typeface="Helvetica" pitchFamily="2" charset="0"/>
                        </a:rPr>
                        <a:t>Incorporated</a:t>
                      </a:r>
                    </a:p>
                    <a:p>
                      <a:pPr algn="ctr"/>
                      <a:r>
                        <a:rPr lang="en-US" sz="1400" b="0" i="0" dirty="0">
                          <a:latin typeface="Helvetica" pitchFamily="2" charset="0"/>
                        </a:rPr>
                        <a:t>(Yes/No)</a:t>
                      </a:r>
                    </a:p>
                  </a:txBody>
                  <a:tcPr>
                    <a:solidFill>
                      <a:schemeClr val="accent6">
                        <a:lumMod val="50000"/>
                      </a:schemeClr>
                    </a:solidFill>
                  </a:tcPr>
                </a:tc>
                <a:extLst>
                  <a:ext uri="{0D108BD9-81ED-4DB2-BD59-A6C34878D82A}">
                    <a16:rowId xmlns:a16="http://schemas.microsoft.com/office/drawing/2014/main" val="2495431070"/>
                  </a:ext>
                </a:extLst>
              </a:tr>
              <a:tr h="828000">
                <a:tc>
                  <a:txBody>
                    <a:bodyPr/>
                    <a:lstStyle/>
                    <a:p>
                      <a:pPr algn="ctr"/>
                      <a:r>
                        <a:rPr lang="en-US" sz="1400" b="0" i="0" dirty="0">
                          <a:latin typeface="Helvetica" pitchFamily="2" charset="0"/>
                        </a:rPr>
                        <a:t>1.</a:t>
                      </a:r>
                    </a:p>
                  </a:txBody>
                  <a:tcPr>
                    <a:solidFill>
                      <a:schemeClr val="accent6">
                        <a:lumMod val="60000"/>
                        <a:lumOff val="40000"/>
                      </a:schemeClr>
                    </a:solidFill>
                  </a:tcPr>
                </a:tc>
                <a:tc>
                  <a:txBody>
                    <a:bodyPr/>
                    <a:lstStyle/>
                    <a:p>
                      <a:pPr algn="ctr"/>
                      <a:r>
                        <a:rPr lang="en-US" sz="1400" b="0" i="0" dirty="0">
                          <a:latin typeface="Helvetica" pitchFamily="2" charset="0"/>
                        </a:rPr>
                        <a:t>1</a:t>
                      </a:r>
                    </a:p>
                    <a:p>
                      <a:pPr algn="ctr"/>
                      <a:r>
                        <a:rPr lang="en-US" sz="1400" b="0" i="0" dirty="0">
                          <a:latin typeface="Helvetica" pitchFamily="2" charset="0"/>
                        </a:rPr>
                        <a:t>(07/10/24)</a:t>
                      </a:r>
                    </a:p>
                  </a:txBody>
                  <a:tcPr>
                    <a:solidFill>
                      <a:schemeClr val="accent6">
                        <a:lumMod val="60000"/>
                        <a:lumOff val="40000"/>
                      </a:schemeClr>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chemeClr val="accent6">
                        <a:lumMod val="60000"/>
                        <a:lumOff val="40000"/>
                      </a:schemeClr>
                    </a:solidFill>
                  </a:tcPr>
                </a:tc>
                <a:tc>
                  <a:txBody>
                    <a:bodyPr/>
                    <a:lstStyle/>
                    <a:p>
                      <a:pPr marL="0" indent="0" algn="ctr">
                        <a:buFont typeface="Arial" panose="020B0604020202020204" pitchFamily="34" charset="0"/>
                        <a:buNone/>
                      </a:pPr>
                      <a:r>
                        <a:rPr lang="en-US" sz="1400" b="0" i="0" dirty="0">
                          <a:latin typeface="Helvetica" pitchFamily="2" charset="0"/>
                        </a:rPr>
                        <a:t>Yes</a:t>
                      </a:r>
                    </a:p>
                  </a:txBody>
                  <a:tcPr>
                    <a:solidFill>
                      <a:schemeClr val="accent6">
                        <a:lumMod val="60000"/>
                        <a:lumOff val="40000"/>
                      </a:schemeClr>
                    </a:solidFill>
                  </a:tcPr>
                </a:tc>
                <a:extLst>
                  <a:ext uri="{0D108BD9-81ED-4DB2-BD59-A6C34878D82A}">
                    <a16:rowId xmlns:a16="http://schemas.microsoft.com/office/drawing/2014/main" val="3440570599"/>
                  </a:ext>
                </a:extLst>
              </a:tr>
              <a:tr h="828000">
                <a:tc>
                  <a:txBody>
                    <a:bodyPr/>
                    <a:lstStyle/>
                    <a:p>
                      <a:pPr algn="ctr"/>
                      <a:r>
                        <a:rPr lang="en-US" sz="1400" b="0" i="0" dirty="0">
                          <a:latin typeface="Helvetica" pitchFamily="2" charset="0"/>
                        </a:rPr>
                        <a:t>2.</a:t>
                      </a:r>
                    </a:p>
                  </a:txBody>
                  <a:tcPr>
                    <a:solidFill>
                      <a:schemeClr val="accent6">
                        <a:lumMod val="20000"/>
                        <a:lumOff val="80000"/>
                      </a:schemeClr>
                    </a:solidFill>
                  </a:tcPr>
                </a:tc>
                <a:tc>
                  <a:txBody>
                    <a:bodyPr/>
                    <a:lstStyle/>
                    <a:p>
                      <a:pPr algn="ctr"/>
                      <a:r>
                        <a:rPr lang="en-US" sz="1400" b="0" i="0" dirty="0">
                          <a:latin typeface="Helvetica" pitchFamily="2" charset="0"/>
                        </a:rPr>
                        <a:t>2</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Helvetica" pitchFamily="2" charset="0"/>
                        </a:rPr>
                        <a:t>(14/10/24)</a:t>
                      </a:r>
                    </a:p>
                    <a:p>
                      <a:pPr algn="ctr"/>
                      <a:endParaRPr lang="en-US" sz="1400" b="0" i="0" dirty="0">
                        <a:latin typeface="Helvetica" pitchFamily="2" charset="0"/>
                      </a:endParaRPr>
                    </a:p>
                  </a:txBody>
                  <a:tcPr>
                    <a:solidFill>
                      <a:schemeClr val="accent6">
                        <a:lumMod val="20000"/>
                        <a:lumOff val="80000"/>
                      </a:schemeClr>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dirty="0">
                          <a:latin typeface="Helvetica Neue"/>
                          <a:ea typeface="Helvetica Neue"/>
                          <a:cs typeface="Helvetica Neue"/>
                          <a:sym typeface="Helvetica Neue"/>
                        </a:rPr>
                        <a:t>OK</a:t>
                      </a:r>
                      <a:endParaRPr dirty="0"/>
                    </a:p>
                  </a:txBody>
                  <a:tcPr marL="91450" marR="91450" marT="45725" marB="45725">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2590066489"/>
                  </a:ext>
                </a:extLst>
              </a:tr>
              <a:tr h="828000">
                <a:tc>
                  <a:txBody>
                    <a:bodyPr/>
                    <a:lstStyle/>
                    <a:p>
                      <a:pPr algn="ctr"/>
                      <a:r>
                        <a:rPr lang="en-US" sz="1400" b="0" i="0" dirty="0">
                          <a:latin typeface="Helvetica" pitchFamily="2" charset="0"/>
                        </a:rPr>
                        <a:t>3.</a:t>
                      </a:r>
                    </a:p>
                  </a:txBody>
                  <a:tcPr>
                    <a:solidFill>
                      <a:schemeClr val="accent6">
                        <a:lumMod val="60000"/>
                        <a:lumOff val="40000"/>
                      </a:schemeClr>
                    </a:solidFill>
                  </a:tcPr>
                </a:tc>
                <a:tc>
                  <a:txBody>
                    <a:bodyPr/>
                    <a:lstStyle/>
                    <a:p>
                      <a:pPr marL="0" indent="0" algn="ctr">
                        <a:buFont typeface="Arial" panose="020B0604020202020204" pitchFamily="34" charset="0"/>
                        <a:buNone/>
                      </a:pPr>
                      <a:r>
                        <a:rPr lang="en-US" sz="1400" b="0" i="0" dirty="0">
                          <a:latin typeface="Helvetica" pitchFamily="2" charset="0"/>
                        </a:rPr>
                        <a:t>3</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latin typeface="Helvetica" pitchFamily="2" charset="0"/>
                        </a:rPr>
                        <a:t>(21/10/24)</a:t>
                      </a:r>
                    </a:p>
                    <a:p>
                      <a:pPr marL="0" indent="0" algn="ctr">
                        <a:buFont typeface="Arial" panose="020B0604020202020204" pitchFamily="34" charset="0"/>
                        <a:buNone/>
                      </a:pPr>
                      <a:endParaRPr lang="en-US" sz="1400" b="0" i="0" dirty="0">
                        <a:latin typeface="Helvetica" pitchFamily="2" charset="0"/>
                      </a:endParaRPr>
                    </a:p>
                  </a:txBody>
                  <a:tcPr>
                    <a:solidFill>
                      <a:schemeClr val="accent6">
                        <a:lumMod val="60000"/>
                        <a:lumOff val="40000"/>
                      </a:schemeClr>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chemeClr val="accent6">
                        <a:lumMod val="60000"/>
                        <a:lumOff val="40000"/>
                      </a:schemeClr>
                    </a:solidFill>
                  </a:tcPr>
                </a:tc>
                <a:tc>
                  <a:txBody>
                    <a:bodyPr/>
                    <a:lstStyle/>
                    <a:p>
                      <a:pPr marL="0" indent="0" algn="ctr">
                        <a:buFont typeface="Arial" panose="020B0604020202020204" pitchFamily="34" charset="0"/>
                        <a:buNone/>
                      </a:pPr>
                      <a:r>
                        <a:rPr lang="en-US" sz="1400" b="0" i="0" dirty="0">
                          <a:latin typeface="Helvetica" pitchFamily="2" charset="0"/>
                        </a:rPr>
                        <a:t>Yes</a:t>
                      </a:r>
                    </a:p>
                  </a:txBody>
                  <a:tcPr>
                    <a:solidFill>
                      <a:schemeClr val="accent6">
                        <a:lumMod val="60000"/>
                        <a:lumOff val="40000"/>
                      </a:schemeClr>
                    </a:solidFill>
                  </a:tcPr>
                </a:tc>
                <a:extLst>
                  <a:ext uri="{0D108BD9-81ED-4DB2-BD59-A6C34878D82A}">
                    <a16:rowId xmlns:a16="http://schemas.microsoft.com/office/drawing/2014/main" val="3646395450"/>
                  </a:ext>
                </a:extLst>
              </a:tr>
              <a:tr h="828000">
                <a:tc>
                  <a:txBody>
                    <a:bodyPr/>
                    <a:lstStyle/>
                    <a:p>
                      <a:pPr algn="ctr"/>
                      <a:r>
                        <a:rPr lang="en-US" sz="1400" b="0" i="0" dirty="0">
                          <a:latin typeface="Helvetica" pitchFamily="2" charset="0"/>
                        </a:rPr>
                        <a:t>4.</a:t>
                      </a: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4,5,6</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latin typeface="Helvetica" pitchFamily="2" charset="0"/>
                        </a:rPr>
                        <a:t>(11/11/24)</a:t>
                      </a:r>
                    </a:p>
                    <a:p>
                      <a:pPr marL="0" indent="0" algn="ctr">
                        <a:buFont typeface="Arial" panose="020B0604020202020204" pitchFamily="34" charset="0"/>
                        <a:buNone/>
                      </a:pPr>
                      <a:endParaRPr lang="en-US" sz="1400" b="0" i="0" dirty="0">
                        <a:latin typeface="Helvetica" pitchFamily="2" charset="0"/>
                      </a:endParaRPr>
                    </a:p>
                  </a:txBody>
                  <a:tcPr>
                    <a:solidFill>
                      <a:schemeClr val="accent6">
                        <a:lumMod val="20000"/>
                        <a:lumOff val="80000"/>
                      </a:schemeClr>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3451082333"/>
                  </a:ext>
                </a:extLst>
              </a:tr>
              <a:tr h="828000">
                <a:tc>
                  <a:txBody>
                    <a:bodyPr/>
                    <a:lstStyle/>
                    <a:p>
                      <a:pPr algn="ctr"/>
                      <a:r>
                        <a:rPr lang="en-US" sz="1400" b="0" i="0" dirty="0">
                          <a:latin typeface="Helvetica" pitchFamily="2" charset="0"/>
                        </a:rPr>
                        <a:t>5.</a:t>
                      </a:r>
                    </a:p>
                  </a:txBody>
                  <a:tcPr>
                    <a:solidFill>
                      <a:schemeClr val="accent6">
                        <a:lumMod val="60000"/>
                        <a:lumOff val="40000"/>
                      </a:schemeClr>
                    </a:solidFill>
                  </a:tcPr>
                </a:tc>
                <a:tc>
                  <a:txBody>
                    <a:bodyPr/>
                    <a:lstStyle/>
                    <a:p>
                      <a:pPr marL="0" indent="0" algn="ctr">
                        <a:buFont typeface="Arial" panose="020B0604020202020204" pitchFamily="34" charset="0"/>
                        <a:buNone/>
                      </a:pPr>
                      <a:r>
                        <a:rPr lang="en-US" sz="1400" b="0" i="0" dirty="0">
                          <a:latin typeface="Helvetica" pitchFamily="2" charset="0"/>
                        </a:rPr>
                        <a:t>7</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latin typeface="Helvetica" pitchFamily="2" charset="0"/>
                        </a:rPr>
                        <a:t>(18/11/24)</a:t>
                      </a:r>
                    </a:p>
                    <a:p>
                      <a:pPr marL="0" indent="0" algn="ctr">
                        <a:buFont typeface="Arial" panose="020B0604020202020204" pitchFamily="34" charset="0"/>
                        <a:buNone/>
                      </a:pPr>
                      <a:endParaRPr lang="en-US" sz="1400" b="0" i="0" dirty="0">
                        <a:latin typeface="Helvetica" pitchFamily="2" charset="0"/>
                      </a:endParaRPr>
                    </a:p>
                  </a:txBody>
                  <a:tcPr>
                    <a:solidFill>
                      <a:schemeClr val="accent6">
                        <a:lumMod val="60000"/>
                        <a:lumOff val="40000"/>
                      </a:schemeClr>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a:latin typeface="Helvetica Neue"/>
                          <a:ea typeface="Helvetica Neue"/>
                          <a:cs typeface="Helvetica Neue"/>
                          <a:sym typeface="Helvetica Neue"/>
                        </a:rPr>
                        <a:t>OK</a:t>
                      </a:r>
                      <a:endParaRPr/>
                    </a:p>
                  </a:txBody>
                  <a:tcPr marL="91450" marR="91450" marT="45725" marB="45725">
                    <a:solidFill>
                      <a:schemeClr val="accent6">
                        <a:lumMod val="60000"/>
                        <a:lumOff val="40000"/>
                      </a:schemeClr>
                    </a:solidFill>
                  </a:tcPr>
                </a:tc>
                <a:tc>
                  <a:txBody>
                    <a:bodyPr/>
                    <a:lstStyle/>
                    <a:p>
                      <a:pPr marL="0" indent="0" algn="ctr">
                        <a:buFont typeface="Arial" panose="020B0604020202020204" pitchFamily="34" charset="0"/>
                        <a:buNone/>
                      </a:pPr>
                      <a:r>
                        <a:rPr lang="en-US" sz="1400" b="0" i="0" dirty="0">
                          <a:latin typeface="Helvetica" pitchFamily="2" charset="0"/>
                        </a:rPr>
                        <a:t>Yes</a:t>
                      </a:r>
                    </a:p>
                  </a:txBody>
                  <a:tcPr>
                    <a:solidFill>
                      <a:schemeClr val="accent6">
                        <a:lumMod val="60000"/>
                        <a:lumOff val="40000"/>
                      </a:schemeClr>
                    </a:solidFill>
                  </a:tcPr>
                </a:tc>
                <a:extLst>
                  <a:ext uri="{0D108BD9-81ED-4DB2-BD59-A6C34878D82A}">
                    <a16:rowId xmlns:a16="http://schemas.microsoft.com/office/drawing/2014/main" val="1072130321"/>
                  </a:ext>
                </a:extLst>
              </a:tr>
              <a:tr h="828000">
                <a:tc>
                  <a:txBody>
                    <a:bodyPr/>
                    <a:lstStyle/>
                    <a:p>
                      <a:pPr algn="ctr"/>
                      <a:r>
                        <a:rPr lang="en-US" sz="1400" b="0" i="0" dirty="0">
                          <a:latin typeface="Helvetica" pitchFamily="2" charset="0"/>
                        </a:rPr>
                        <a:t>6.</a:t>
                      </a: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8</a:t>
                      </a:r>
                    </a:p>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latin typeface="Helvetica" pitchFamily="2" charset="0"/>
                        </a:rPr>
                        <a:t>(25/11/24)</a:t>
                      </a:r>
                    </a:p>
                    <a:p>
                      <a:pPr marL="0" indent="0" algn="ctr">
                        <a:buFont typeface="Arial" panose="020B0604020202020204" pitchFamily="34" charset="0"/>
                        <a:buNone/>
                      </a:pPr>
                      <a:endParaRPr lang="en-US" sz="1400" b="0" i="0" dirty="0">
                        <a:latin typeface="Helvetica" pitchFamily="2" charset="0"/>
                      </a:endParaRPr>
                    </a:p>
                  </a:txBody>
                  <a:tcPr>
                    <a:solidFill>
                      <a:schemeClr val="accent6">
                        <a:lumMod val="20000"/>
                        <a:lumOff val="80000"/>
                      </a:schemeClr>
                    </a:solidFill>
                  </a:tcPr>
                </a:tc>
                <a:tc>
                  <a:txBody>
                    <a:bodyPr/>
                    <a:lstStyle/>
                    <a:p>
                      <a:pPr marL="171450" marR="0" lvl="0" indent="-171450" algn="l" rtl="0">
                        <a:spcBef>
                          <a:spcPts val="0"/>
                        </a:spcBef>
                        <a:spcAft>
                          <a:spcPts val="0"/>
                        </a:spcAft>
                        <a:buClr>
                          <a:schemeClr val="dk1"/>
                        </a:buClr>
                        <a:buSzPts val="1400"/>
                        <a:buFont typeface="Arial"/>
                        <a:buChar char="•"/>
                      </a:pPr>
                      <a:r>
                        <a:rPr lang="en-US" sz="1400" b="0" i="0" dirty="0">
                          <a:latin typeface="Helvetica Neue"/>
                          <a:ea typeface="Helvetica Neue"/>
                          <a:cs typeface="Helvetica Neue"/>
                          <a:sym typeface="Helvetica Neue"/>
                        </a:rPr>
                        <a:t>OK</a:t>
                      </a:r>
                      <a:endParaRPr dirty="0"/>
                    </a:p>
                  </a:txBody>
                  <a:tcPr marL="91450" marR="91450" marT="45725" marB="45725">
                    <a:solidFill>
                      <a:schemeClr val="accent6">
                        <a:lumMod val="20000"/>
                        <a:lumOff val="80000"/>
                      </a:schemeClr>
                    </a:solidFill>
                  </a:tcPr>
                </a:tc>
                <a:tc>
                  <a:txBody>
                    <a:bodyPr/>
                    <a:lstStyle/>
                    <a:p>
                      <a:pPr marL="0" indent="0" algn="ctr">
                        <a:buFont typeface="Arial" panose="020B0604020202020204" pitchFamily="34" charset="0"/>
                        <a:buNone/>
                      </a:pPr>
                      <a:r>
                        <a:rPr lang="en-US" sz="1400" b="0" i="0" dirty="0">
                          <a:latin typeface="Helvetica" pitchFamily="2" charset="0"/>
                        </a:rPr>
                        <a:t>Yes</a:t>
                      </a:r>
                    </a:p>
                  </a:txBody>
                  <a:tcPr>
                    <a:solidFill>
                      <a:schemeClr val="accent6">
                        <a:lumMod val="20000"/>
                        <a:lumOff val="80000"/>
                      </a:schemeClr>
                    </a:solidFill>
                  </a:tcPr>
                </a:tc>
                <a:extLst>
                  <a:ext uri="{0D108BD9-81ED-4DB2-BD59-A6C34878D82A}">
                    <a16:rowId xmlns:a16="http://schemas.microsoft.com/office/drawing/2014/main" val="3005530134"/>
                  </a:ext>
                </a:extLst>
              </a:tr>
            </a:tbl>
          </a:graphicData>
        </a:graphic>
      </p:graphicFrame>
    </p:spTree>
    <p:extLst>
      <p:ext uri="{BB962C8B-B14F-4D97-AF65-F5344CB8AC3E}">
        <p14:creationId xmlns:p14="http://schemas.microsoft.com/office/powerpoint/2010/main" val="136114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93643"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00000"/>
              </a:lnSpc>
            </a:pPr>
            <a:r>
              <a:rPr lang="en-GB" sz="1200" dirty="0">
                <a:effectLst/>
                <a:latin typeface="Times New Roman" panose="02020603050405020304" pitchFamily="18" charset="0"/>
                <a:ea typeface="Times New Roman" panose="02020603050405020304" pitchFamily="18" charset="0"/>
              </a:rPr>
              <a:t>[1] O. L. Finnegan, J. W. White III, and B. Armstrong, "The utility of behavioral biometrics in user authentication and demographic detection: A scoping review," </a:t>
            </a:r>
            <a:r>
              <a:rPr lang="en-GB" sz="1200" i="1" dirty="0">
                <a:effectLst/>
                <a:latin typeface="Times New Roman" panose="02020603050405020304" pitchFamily="18" charset="0"/>
                <a:ea typeface="Times New Roman" panose="02020603050405020304" pitchFamily="18" charset="0"/>
              </a:rPr>
              <a:t>Syst. Rev.</a:t>
            </a:r>
            <a:r>
              <a:rPr lang="en-GB" sz="1200" dirty="0">
                <a:effectLst/>
                <a:latin typeface="Times New Roman" panose="02020603050405020304" pitchFamily="18" charset="0"/>
                <a:ea typeface="Times New Roman" panose="02020603050405020304" pitchFamily="18" charset="0"/>
              </a:rPr>
              <a:t>, vol. 13, no. 1, p. 45, 2024.</a:t>
            </a:r>
          </a:p>
          <a:p>
            <a:pPr marL="0" indent="0">
              <a:lnSpc>
                <a:spcPct val="100000"/>
              </a:lnSpc>
              <a:buNone/>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GB" sz="1200" dirty="0">
                <a:effectLst/>
                <a:latin typeface="Times New Roman" panose="02020603050405020304" pitchFamily="18" charset="0"/>
                <a:ea typeface="Times New Roman" panose="02020603050405020304" pitchFamily="18" charset="0"/>
              </a:rPr>
              <a:t>[2] L. Sun, Y. Wang, Y. Ren, and F. Xia, "Path signature-based XAI-enabled network time series classification," </a:t>
            </a:r>
            <a:r>
              <a:rPr lang="en-GB" sz="1200" i="1" dirty="0">
                <a:effectLst/>
                <a:latin typeface="Times New Roman" panose="02020603050405020304" pitchFamily="18" charset="0"/>
                <a:ea typeface="Times New Roman" panose="02020603050405020304" pitchFamily="18" charset="0"/>
              </a:rPr>
              <a:t>Sci. China Inf. Sci.</a:t>
            </a:r>
            <a:r>
              <a:rPr lang="en-GB" sz="1200" dirty="0">
                <a:effectLst/>
                <a:latin typeface="Times New Roman" panose="02020603050405020304" pitchFamily="18" charset="0"/>
                <a:ea typeface="Times New Roman" panose="02020603050405020304" pitchFamily="18" charset="0"/>
              </a:rPr>
              <a:t>, vol. 67, no. 4, pp. 1–15, 2024.</a:t>
            </a:r>
          </a:p>
          <a:p>
            <a:pPr marL="0" indent="0">
              <a:lnSpc>
                <a:spcPct val="100000"/>
              </a:lnSpc>
              <a:buNone/>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GB" sz="1200" dirty="0">
                <a:effectLst/>
                <a:latin typeface="Times New Roman" panose="02020603050405020304" pitchFamily="18" charset="0"/>
                <a:ea typeface="Times New Roman" panose="02020603050405020304" pitchFamily="18" charset="0"/>
              </a:rPr>
              <a:t>[3] E. C.-Y. Su and H.-M. Wu, "Dimension reduction and visualization of multiple time series data: A symbolic data analysis approach," </a:t>
            </a:r>
            <a:r>
              <a:rPr lang="en-GB" sz="1200" i="1" dirty="0" err="1">
                <a:effectLst/>
                <a:latin typeface="Times New Roman" panose="02020603050405020304" pitchFamily="18" charset="0"/>
                <a:ea typeface="Times New Roman" panose="02020603050405020304" pitchFamily="18" charset="0"/>
              </a:rPr>
              <a:t>Comput</a:t>
            </a:r>
            <a:r>
              <a:rPr lang="en-GB" sz="1200" i="1" dirty="0">
                <a:effectLst/>
                <a:latin typeface="Times New Roman" panose="02020603050405020304" pitchFamily="18" charset="0"/>
                <a:ea typeface="Times New Roman" panose="02020603050405020304" pitchFamily="18" charset="0"/>
              </a:rPr>
              <a:t>. Stat.</a:t>
            </a:r>
            <a:r>
              <a:rPr lang="en-GB" sz="1200" dirty="0">
                <a:effectLst/>
                <a:latin typeface="Times New Roman" panose="02020603050405020304" pitchFamily="18" charset="0"/>
                <a:ea typeface="Times New Roman" panose="02020603050405020304" pitchFamily="18" charset="0"/>
              </a:rPr>
              <a:t>, vol. 39, no. 2, pp. 123–140, 2024.</a:t>
            </a:r>
          </a:p>
          <a:p>
            <a:pPr marL="0" indent="0">
              <a:lnSpc>
                <a:spcPct val="100000"/>
              </a:lnSpc>
              <a:buNone/>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GB" sz="1200" dirty="0">
                <a:effectLst/>
                <a:latin typeface="Times New Roman" panose="02020603050405020304" pitchFamily="18" charset="0"/>
                <a:ea typeface="Times New Roman" panose="02020603050405020304" pitchFamily="18" charset="0"/>
              </a:rPr>
              <a:t>[4] P. Bansal and A. </a:t>
            </a:r>
            <a:r>
              <a:rPr lang="en-GB" sz="1200" dirty="0" err="1">
                <a:effectLst/>
                <a:latin typeface="Times New Roman" panose="02020603050405020304" pitchFamily="18" charset="0"/>
                <a:ea typeface="Times New Roman" panose="02020603050405020304" pitchFamily="18" charset="0"/>
              </a:rPr>
              <a:t>Ouda</a:t>
            </a:r>
            <a:r>
              <a:rPr lang="en-GB" sz="1200" dirty="0">
                <a:effectLst/>
                <a:latin typeface="Times New Roman" panose="02020603050405020304" pitchFamily="18" charset="0"/>
                <a:ea typeface="Times New Roman" panose="02020603050405020304" pitchFamily="18" charset="0"/>
              </a:rPr>
              <a:t>, "Continuous authentication in the digital age: An analysis of reinforcement learning and behavioral biometrics," </a:t>
            </a:r>
            <a:r>
              <a:rPr lang="en-GB" sz="1200" i="1" dirty="0">
                <a:effectLst/>
                <a:latin typeface="Times New Roman" panose="02020603050405020304" pitchFamily="18" charset="0"/>
                <a:ea typeface="Times New Roman" panose="02020603050405020304" pitchFamily="18" charset="0"/>
              </a:rPr>
              <a:t>Computers</a:t>
            </a:r>
            <a:r>
              <a:rPr lang="en-GB" sz="1200" dirty="0">
                <a:effectLst/>
                <a:latin typeface="Times New Roman" panose="02020603050405020304" pitchFamily="18" charset="0"/>
                <a:ea typeface="Times New Roman" panose="02020603050405020304" pitchFamily="18" charset="0"/>
              </a:rPr>
              <a:t>, vol. 13, no. 6, p. 78, 2024.</a:t>
            </a:r>
          </a:p>
          <a:p>
            <a:pPr marL="0" indent="0">
              <a:lnSpc>
                <a:spcPct val="100000"/>
              </a:lnSpc>
              <a:buNone/>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[5] P. Yris, et al., "Deep features fusion for user authentication based on human activity," </a:t>
            </a:r>
            <a:r>
              <a:rPr lang="en-US" sz="1200" i="1" dirty="0">
                <a:effectLst/>
                <a:latin typeface="Times New Roman" panose="02020603050405020304" pitchFamily="18" charset="0"/>
                <a:ea typeface="Times New Roman" panose="02020603050405020304" pitchFamily="18" charset="0"/>
              </a:rPr>
              <a:t>IET Biometrics</a:t>
            </a:r>
            <a:r>
              <a:rPr lang="en-US" sz="1200" dirty="0">
                <a:effectLst/>
                <a:latin typeface="Times New Roman" panose="02020603050405020304" pitchFamily="18" charset="0"/>
                <a:ea typeface="Times New Roman" panose="02020603050405020304" pitchFamily="18" charset="0"/>
              </a:rPr>
              <a:t>, vol. 12, no. 1, pp. 45-57, 2023.</a:t>
            </a:r>
            <a:endParaRPr lang="en-GB" sz="1200" dirty="0">
              <a:latin typeface="Times New Roman" panose="02020603050405020304" pitchFamily="18" charset="0"/>
              <a:ea typeface="Times New Roman" panose="02020603050405020304" pitchFamily="18" charset="0"/>
            </a:endParaRP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[6] R. Praveen, et al., "Continuous user authentication on smartphone via behavioral biometrics: a survey," </a:t>
            </a:r>
            <a:r>
              <a:rPr lang="en-US" sz="1200" i="1" dirty="0">
                <a:effectLst/>
                <a:latin typeface="Times New Roman" panose="02020603050405020304" pitchFamily="18" charset="0"/>
                <a:ea typeface="Times New Roman" panose="02020603050405020304" pitchFamily="18" charset="0"/>
              </a:rPr>
              <a:t>Multimedia Tools and Applications</a:t>
            </a:r>
            <a:r>
              <a:rPr lang="en-US" sz="1200" dirty="0">
                <a:effectLst/>
                <a:latin typeface="Times New Roman" panose="02020603050405020304" pitchFamily="18" charset="0"/>
                <a:ea typeface="Times New Roman" panose="02020603050405020304" pitchFamily="18" charset="0"/>
              </a:rPr>
              <a:t>, Springer, 2023.</a:t>
            </a:r>
            <a:endParaRPr lang="en-GB" sz="1200" dirty="0">
              <a:effectLst/>
              <a:latin typeface="Times New Roman" panose="02020603050405020304" pitchFamily="18" charset="0"/>
              <a:ea typeface="Times New Roman" panose="02020603050405020304" pitchFamily="18" charset="0"/>
            </a:endParaRPr>
          </a:p>
          <a:p>
            <a:pPr marL="0" indent="0">
              <a:lnSpc>
                <a:spcPct val="100000"/>
              </a:lnSpc>
              <a:buNone/>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[7] G. </a:t>
            </a:r>
            <a:r>
              <a:rPr lang="en-US" sz="1200" dirty="0" err="1">
                <a:effectLst/>
                <a:latin typeface="Times New Roman" panose="02020603050405020304" pitchFamily="18" charset="0"/>
                <a:ea typeface="Times New Roman" panose="02020603050405020304" pitchFamily="18" charset="0"/>
              </a:rPr>
              <a:t>Stragapede</a:t>
            </a:r>
            <a:r>
              <a:rPr lang="en-US" sz="1200" dirty="0">
                <a:effectLst/>
                <a:latin typeface="Times New Roman" panose="02020603050405020304" pitchFamily="18" charset="0"/>
                <a:ea typeface="Times New Roman" panose="02020603050405020304" pitchFamily="18" charset="0"/>
              </a:rPr>
              <a:t>, et al., "Mobile behavioral biometrics for passive authentication," </a:t>
            </a:r>
            <a:r>
              <a:rPr lang="en-US" sz="1200" i="1" dirty="0">
                <a:effectLst/>
                <a:latin typeface="Times New Roman" panose="02020603050405020304" pitchFamily="18" charset="0"/>
                <a:ea typeface="Times New Roman" panose="02020603050405020304" pitchFamily="18" charset="0"/>
              </a:rPr>
              <a:t>Pattern Recognition Letters</a:t>
            </a:r>
            <a:r>
              <a:rPr lang="en-US" sz="1200" dirty="0">
                <a:effectLst/>
                <a:latin typeface="Times New Roman" panose="02020603050405020304" pitchFamily="18" charset="0"/>
                <a:ea typeface="Times New Roman" panose="02020603050405020304" pitchFamily="18" charset="0"/>
              </a:rPr>
              <a:t>, vol. 157, pp. 130-140, 2022.</a:t>
            </a:r>
          </a:p>
          <a:p>
            <a:pPr>
              <a:lnSpc>
                <a:spcPct val="100000"/>
              </a:lnSpc>
            </a:pPr>
            <a:endParaRPr lang="en-US" sz="1200" dirty="0">
              <a:latin typeface="Times New Roman" panose="02020603050405020304" pitchFamily="18" charset="0"/>
              <a:ea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rPr>
              <a:t>[8] Z. Shihong, et al., "A Robust Continuous Authentication System Using Smartphone Sensors and Wasserstein Generative Adversarial Networks," </a:t>
            </a:r>
            <a:r>
              <a:rPr lang="en-US" sz="1200" i="1" dirty="0">
                <a:effectLst/>
                <a:latin typeface="Times New Roman" panose="02020603050405020304" pitchFamily="18" charset="0"/>
                <a:ea typeface="Times New Roman" panose="02020603050405020304" pitchFamily="18" charset="0"/>
              </a:rPr>
              <a:t>Communication Security in </a:t>
            </a:r>
            <a:r>
              <a:rPr lang="en-US" sz="1200" i="1" dirty="0" err="1">
                <a:effectLst/>
                <a:latin typeface="Times New Roman" panose="02020603050405020304" pitchFamily="18" charset="0"/>
                <a:ea typeface="Times New Roman" panose="02020603050405020304" pitchFamily="18" charset="0"/>
              </a:rPr>
              <a:t>Socialnet</a:t>
            </a:r>
            <a:r>
              <a:rPr lang="en-US" sz="1200" i="1" dirty="0">
                <a:effectLst/>
                <a:latin typeface="Times New Roman" panose="02020603050405020304" pitchFamily="18" charset="0"/>
                <a:ea typeface="Times New Roman" panose="02020603050405020304" pitchFamily="18" charset="0"/>
              </a:rPr>
              <a:t>-Oriented Cyber Spaces</a:t>
            </a:r>
            <a:r>
              <a:rPr lang="en-US" sz="1200" dirty="0">
                <a:effectLst/>
                <a:latin typeface="Times New Roman" panose="02020603050405020304" pitchFamily="18" charset="0"/>
                <a:ea typeface="Times New Roman" panose="02020603050405020304" pitchFamily="18" charset="0"/>
              </a:rPr>
              <a:t>, 2021.</a:t>
            </a:r>
            <a:endParaRPr lang="en-GB" sz="1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GB" sz="1200" dirty="0">
              <a:effectLst/>
              <a:latin typeface="Times New Roman" panose="02020603050405020304" pitchFamily="18" charset="0"/>
              <a:ea typeface="Times New Roman" panose="02020603050405020304" pitchFamily="18" charset="0"/>
            </a:endParaRPr>
          </a:p>
          <a:p>
            <a:pPr marL="95250" indent="0" algn="just">
              <a:lnSpc>
                <a:spcPct val="150000"/>
              </a:lnSpc>
              <a:buNone/>
            </a:pPr>
            <a:endParaRPr lang="en-IN" sz="1200" dirty="0">
              <a:ea typeface="Palatino" pitchFamily="2" charset="77"/>
            </a:endParaRPr>
          </a:p>
        </p:txBody>
      </p:sp>
    </p:spTree>
    <p:extLst>
      <p:ext uri="{BB962C8B-B14F-4D97-AF65-F5344CB8AC3E}">
        <p14:creationId xmlns:p14="http://schemas.microsoft.com/office/powerpoint/2010/main" val="103522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00000"/>
              </a:lnSpc>
            </a:pPr>
            <a:r>
              <a:rPr lang="en-US" sz="1200" dirty="0">
                <a:effectLst/>
                <a:latin typeface="Times New Roman" panose="02020603050405020304" pitchFamily="18" charset="0"/>
                <a:ea typeface="Times New Roman" panose="02020603050405020304" pitchFamily="18" charset="0"/>
              </a:rPr>
              <a:t>[9] B. Lavanya, et al., "Impact of Behavioral Biometrics on Mobile Banking System," </a:t>
            </a:r>
            <a:r>
              <a:rPr lang="en-US" sz="1200" i="1" dirty="0">
                <a:effectLst/>
                <a:latin typeface="Times New Roman" panose="02020603050405020304" pitchFamily="18" charset="0"/>
                <a:ea typeface="Times New Roman" panose="02020603050405020304" pitchFamily="18" charset="0"/>
              </a:rPr>
              <a:t>Journal of Physics: Conference Series, Advances in Computational Electronics and Communication Engineering</a:t>
            </a:r>
            <a:r>
              <a:rPr lang="en-US" sz="1200" dirty="0">
                <a:effectLst/>
                <a:latin typeface="Times New Roman" panose="02020603050405020304" pitchFamily="18" charset="0"/>
                <a:ea typeface="Times New Roman" panose="02020603050405020304" pitchFamily="18" charset="0"/>
              </a:rPr>
              <a:t>, vol. 1964, 2021.</a:t>
            </a: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[10] G. </a:t>
            </a:r>
            <a:r>
              <a:rPr lang="en-US" sz="1200" dirty="0" err="1">
                <a:effectLst/>
                <a:latin typeface="Times New Roman" panose="02020603050405020304" pitchFamily="18" charset="0"/>
                <a:ea typeface="Times New Roman" panose="02020603050405020304" pitchFamily="18" charset="0"/>
              </a:rPr>
              <a:t>Jianfeng</a:t>
            </a:r>
            <a:r>
              <a:rPr lang="en-US" sz="1200" dirty="0">
                <a:effectLst/>
                <a:latin typeface="Times New Roman" panose="02020603050405020304" pitchFamily="18" charset="0"/>
                <a:ea typeface="Times New Roman" panose="02020603050405020304" pitchFamily="18" charset="0"/>
              </a:rPr>
              <a:t>, et al., "Design and Implementation of Continuous Authentication Mechanism Based on Multimodal Fusion Mechanism," </a:t>
            </a:r>
            <a:r>
              <a:rPr lang="en-US" sz="1200" i="1" dirty="0">
                <a:effectLst/>
                <a:latin typeface="Times New Roman" panose="02020603050405020304" pitchFamily="18" charset="0"/>
                <a:ea typeface="Times New Roman" panose="02020603050405020304" pitchFamily="18" charset="0"/>
              </a:rPr>
              <a:t>Communication Security in </a:t>
            </a:r>
            <a:r>
              <a:rPr lang="en-US" sz="1200" i="1" dirty="0" err="1">
                <a:effectLst/>
                <a:latin typeface="Times New Roman" panose="02020603050405020304" pitchFamily="18" charset="0"/>
                <a:ea typeface="Times New Roman" panose="02020603050405020304" pitchFamily="18" charset="0"/>
              </a:rPr>
              <a:t>Socialnet</a:t>
            </a:r>
            <a:r>
              <a:rPr lang="en-US" sz="1200" i="1" dirty="0">
                <a:effectLst/>
                <a:latin typeface="Times New Roman" panose="02020603050405020304" pitchFamily="18" charset="0"/>
                <a:ea typeface="Times New Roman" panose="02020603050405020304" pitchFamily="18" charset="0"/>
              </a:rPr>
              <a:t>-Oriented Cyber Spaces</a:t>
            </a:r>
            <a:r>
              <a:rPr lang="en-US" sz="1200" dirty="0">
                <a:effectLst/>
                <a:latin typeface="Times New Roman" panose="02020603050405020304" pitchFamily="18" charset="0"/>
                <a:ea typeface="Times New Roman" panose="02020603050405020304" pitchFamily="18" charset="0"/>
              </a:rPr>
              <a:t>, 2021.</a:t>
            </a: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[11] S. Ioannis, et al., "Behavioral biometrics &amp; continuous user authentication on mobile devices: A survey," </a:t>
            </a:r>
            <a:r>
              <a:rPr lang="en-US" sz="1200" i="1" dirty="0">
                <a:effectLst/>
                <a:latin typeface="Times New Roman" panose="02020603050405020304" pitchFamily="18" charset="0"/>
                <a:ea typeface="Times New Roman" panose="02020603050405020304" pitchFamily="18" charset="0"/>
              </a:rPr>
              <a:t>Information Fusion</a:t>
            </a:r>
            <a:r>
              <a:rPr lang="en-US" sz="1200" dirty="0">
                <a:effectLst/>
                <a:latin typeface="Times New Roman" panose="02020603050405020304" pitchFamily="18" charset="0"/>
                <a:ea typeface="Times New Roman" panose="02020603050405020304" pitchFamily="18" charset="0"/>
              </a:rPr>
              <a:t>, 2021.</a:t>
            </a: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[12] M. </a:t>
            </a:r>
            <a:r>
              <a:rPr lang="en-US" sz="1200" dirty="0" err="1">
                <a:effectLst/>
                <a:latin typeface="Times New Roman" panose="02020603050405020304" pitchFamily="18" charset="0"/>
                <a:ea typeface="Times New Roman" panose="02020603050405020304" pitchFamily="18" charset="0"/>
              </a:rPr>
              <a:t>Abuhamad</a:t>
            </a:r>
            <a:r>
              <a:rPr lang="en-US" sz="1200" dirty="0">
                <a:effectLst/>
                <a:latin typeface="Times New Roman" panose="02020603050405020304" pitchFamily="18" charset="0"/>
                <a:ea typeface="Times New Roman" panose="02020603050405020304" pitchFamily="18" charset="0"/>
              </a:rPr>
              <a:t>, et al., "Sensor-based continuous authentication of smartphones’ users using behavioral biometrics: A contemporary survey," </a:t>
            </a:r>
            <a:r>
              <a:rPr lang="en-US" sz="1200" i="1" dirty="0">
                <a:effectLst/>
                <a:latin typeface="Times New Roman" panose="02020603050405020304" pitchFamily="18" charset="0"/>
                <a:ea typeface="Times New Roman" panose="02020603050405020304" pitchFamily="18" charset="0"/>
              </a:rPr>
              <a:t>IEEE Internet of Things Journal</a:t>
            </a:r>
            <a:r>
              <a:rPr lang="en-US" sz="1200" dirty="0">
                <a:effectLst/>
                <a:latin typeface="Times New Roman" panose="02020603050405020304" pitchFamily="18" charset="0"/>
                <a:ea typeface="Times New Roman" panose="02020603050405020304" pitchFamily="18" charset="0"/>
              </a:rPr>
              <a:t>, 2021.</a:t>
            </a: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[13] I. </a:t>
            </a:r>
            <a:r>
              <a:rPr lang="en-US" sz="1200" dirty="0" err="1">
                <a:effectLst/>
                <a:latin typeface="Times New Roman" panose="02020603050405020304" pitchFamily="18" charset="0"/>
                <a:ea typeface="Times New Roman" panose="02020603050405020304" pitchFamily="18" charset="0"/>
              </a:rPr>
              <a:t>Alsaadi</a:t>
            </a:r>
            <a:r>
              <a:rPr lang="en-US" sz="1200" dirty="0">
                <a:effectLst/>
                <a:latin typeface="Times New Roman" panose="02020603050405020304" pitchFamily="18" charset="0"/>
                <a:ea typeface="Times New Roman" panose="02020603050405020304" pitchFamily="18" charset="0"/>
              </a:rPr>
              <a:t>, "Study on most popular behavioral biometrics, advantages, disadvantages and recent applications," </a:t>
            </a:r>
            <a:r>
              <a:rPr lang="en-US" sz="1200" i="1" dirty="0">
                <a:effectLst/>
                <a:latin typeface="Times New Roman" panose="02020603050405020304" pitchFamily="18" charset="0"/>
                <a:ea typeface="Times New Roman" panose="02020603050405020304" pitchFamily="18" charset="0"/>
              </a:rPr>
              <a:t>International Journal of Scientific &amp; Technology Research</a:t>
            </a:r>
            <a:r>
              <a:rPr lang="en-US" sz="1200" dirty="0">
                <a:effectLst/>
                <a:latin typeface="Times New Roman" panose="02020603050405020304" pitchFamily="18" charset="0"/>
                <a:ea typeface="Times New Roman" panose="02020603050405020304" pitchFamily="18" charset="0"/>
              </a:rPr>
              <a:t>, vol. 10, no. 12, pp. 320-326, 2021.</a:t>
            </a: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[14] T. L. Xu, K. de Barbaro, D. H. Abney, and R. F. A. Cox, "Finding structure in time: Visualizing and analyzing behavioral time series," </a:t>
            </a:r>
            <a:r>
              <a:rPr lang="en-US" sz="1200" i="1" dirty="0">
                <a:effectLst/>
                <a:latin typeface="Times New Roman" panose="02020603050405020304" pitchFamily="18" charset="0"/>
                <a:ea typeface="Times New Roman" panose="02020603050405020304" pitchFamily="18" charset="0"/>
              </a:rPr>
              <a:t>Front. Psychol.</a:t>
            </a:r>
            <a:r>
              <a:rPr lang="en-US" sz="1200" dirty="0">
                <a:effectLst/>
                <a:latin typeface="Times New Roman" panose="02020603050405020304" pitchFamily="18" charset="0"/>
                <a:ea typeface="Times New Roman" panose="02020603050405020304" pitchFamily="18" charset="0"/>
              </a:rPr>
              <a:t>, vol. 11, p. 2735, 2020.</a:t>
            </a:r>
          </a:p>
          <a:p>
            <a:pPr>
              <a:lnSpc>
                <a:spcPct val="100000"/>
              </a:lnSpc>
            </a:pPr>
            <a:endParaRPr lang="en-GB" sz="1200" dirty="0">
              <a:effectLst/>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[15] A. </a:t>
            </a:r>
            <a:r>
              <a:rPr lang="en-US" sz="1200" dirty="0" err="1">
                <a:effectLst/>
                <a:latin typeface="Times New Roman" panose="02020603050405020304" pitchFamily="18" charset="0"/>
                <a:ea typeface="Times New Roman" panose="02020603050405020304" pitchFamily="18" charset="0"/>
              </a:rPr>
              <a:t>Alzubaidi</a:t>
            </a:r>
            <a:r>
              <a:rPr lang="en-US" sz="1200" dirty="0">
                <a:effectLst/>
                <a:latin typeface="Times New Roman" panose="02020603050405020304" pitchFamily="18" charset="0"/>
                <a:ea typeface="Times New Roman" panose="02020603050405020304" pitchFamily="18" charset="0"/>
              </a:rPr>
              <a:t> and J. Kalita, "Authentication of smartphone users using behavioral biometrics," </a:t>
            </a:r>
            <a:r>
              <a:rPr lang="en-US" sz="1200" i="1" dirty="0">
                <a:effectLst/>
                <a:latin typeface="Times New Roman" panose="02020603050405020304" pitchFamily="18" charset="0"/>
                <a:ea typeface="Times New Roman" panose="02020603050405020304" pitchFamily="18" charset="0"/>
              </a:rPr>
              <a:t>IEEE Communications Surveys &amp; Tutorials</a:t>
            </a:r>
            <a:r>
              <a:rPr lang="en-US" sz="1200" dirty="0">
                <a:effectLst/>
                <a:latin typeface="Times New Roman" panose="02020603050405020304" pitchFamily="18" charset="0"/>
                <a:ea typeface="Times New Roman" panose="02020603050405020304" pitchFamily="18" charset="0"/>
              </a:rPr>
              <a:t>, vol. 18, no. 3, pp. 1998-2026, 2016.</a:t>
            </a:r>
          </a:p>
          <a:p>
            <a:pPr>
              <a:lnSpc>
                <a:spcPct val="100000"/>
              </a:lnSpc>
            </a:pPr>
            <a:endParaRPr lang="en-US" sz="1200" dirty="0">
              <a:latin typeface="Times New Roman" panose="02020603050405020304" pitchFamily="18" charset="0"/>
              <a:ea typeface="Times New Roman" panose="02020603050405020304" pitchFamily="18" charset="0"/>
            </a:endParaRPr>
          </a:p>
          <a:p>
            <a:pPr>
              <a:lnSpc>
                <a:spcPct val="100000"/>
              </a:lnSpc>
            </a:pPr>
            <a:r>
              <a:rPr lang="en-US" sz="1200" dirty="0">
                <a:effectLst/>
                <a:latin typeface="Times New Roman" panose="02020603050405020304" pitchFamily="18" charset="0"/>
                <a:ea typeface="Times New Roman" panose="02020603050405020304" pitchFamily="18" charset="0"/>
              </a:rPr>
              <a:t>[16] A. </a:t>
            </a:r>
            <a:r>
              <a:rPr lang="en-US" sz="1200" dirty="0" err="1">
                <a:effectLst/>
                <a:latin typeface="Times New Roman" panose="02020603050405020304" pitchFamily="18" charset="0"/>
                <a:ea typeface="Times New Roman" panose="02020603050405020304" pitchFamily="18" charset="0"/>
              </a:rPr>
              <a:t>Buriro</a:t>
            </a:r>
            <a:r>
              <a:rPr lang="en-US" sz="1200" dirty="0">
                <a:effectLst/>
                <a:latin typeface="Times New Roman" panose="02020603050405020304" pitchFamily="18" charset="0"/>
                <a:ea typeface="Times New Roman" panose="02020603050405020304" pitchFamily="18" charset="0"/>
              </a:rPr>
              <a:t>, B. </a:t>
            </a:r>
            <a:r>
              <a:rPr lang="en-US" sz="1200" dirty="0" err="1">
                <a:effectLst/>
                <a:latin typeface="Times New Roman" panose="02020603050405020304" pitchFamily="18" charset="0"/>
                <a:ea typeface="Times New Roman" panose="02020603050405020304" pitchFamily="18" charset="0"/>
              </a:rPr>
              <a:t>Crispo</a:t>
            </a:r>
            <a:r>
              <a:rPr lang="en-US" sz="1200" dirty="0">
                <a:effectLst/>
                <a:latin typeface="Times New Roman" panose="02020603050405020304" pitchFamily="18" charset="0"/>
                <a:ea typeface="Times New Roman" panose="02020603050405020304" pitchFamily="18" charset="0"/>
              </a:rPr>
              <a:t>, F. Del </a:t>
            </a:r>
            <a:r>
              <a:rPr lang="en-US" sz="1200" dirty="0" err="1">
                <a:effectLst/>
                <a:latin typeface="Times New Roman" panose="02020603050405020304" pitchFamily="18" charset="0"/>
                <a:ea typeface="Times New Roman" panose="02020603050405020304" pitchFamily="18" charset="0"/>
              </a:rPr>
              <a:t>Frari</a:t>
            </a:r>
            <a:r>
              <a:rPr lang="en-US" sz="1200" dirty="0">
                <a:effectLst/>
                <a:latin typeface="Times New Roman" panose="02020603050405020304" pitchFamily="18" charset="0"/>
                <a:ea typeface="Times New Roman" panose="02020603050405020304" pitchFamily="18" charset="0"/>
              </a:rPr>
              <a:t>, and K. Wrona, "</a:t>
            </a:r>
            <a:r>
              <a:rPr lang="en-US" sz="1200" dirty="0" err="1">
                <a:effectLst/>
                <a:latin typeface="Times New Roman" panose="02020603050405020304" pitchFamily="18" charset="0"/>
                <a:ea typeface="Times New Roman" panose="02020603050405020304" pitchFamily="18" charset="0"/>
              </a:rPr>
              <a:t>Touchstroke</a:t>
            </a:r>
            <a:r>
              <a:rPr lang="en-US" sz="1200" dirty="0">
                <a:effectLst/>
                <a:latin typeface="Times New Roman" panose="02020603050405020304" pitchFamily="18" charset="0"/>
                <a:ea typeface="Times New Roman" panose="02020603050405020304" pitchFamily="18" charset="0"/>
              </a:rPr>
              <a:t>: Smartphone user authentication based on touch-typing biometrics," </a:t>
            </a:r>
            <a:r>
              <a:rPr lang="en-US" sz="1200" i="1" dirty="0">
                <a:effectLst/>
                <a:latin typeface="Times New Roman" panose="02020603050405020304" pitchFamily="18" charset="0"/>
                <a:ea typeface="Times New Roman" panose="02020603050405020304" pitchFamily="18" charset="0"/>
              </a:rPr>
              <a:t>Springer International Publishing</a:t>
            </a:r>
            <a:r>
              <a:rPr lang="en-US" sz="1200" dirty="0">
                <a:effectLst/>
                <a:latin typeface="Times New Roman" panose="02020603050405020304" pitchFamily="18" charset="0"/>
                <a:ea typeface="Times New Roman" panose="02020603050405020304" pitchFamily="18" charset="0"/>
              </a:rPr>
              <a:t>, 2015.</a:t>
            </a:r>
            <a:endParaRPr lang="en-GB" sz="1200" dirty="0">
              <a:effectLst/>
              <a:latin typeface="Times New Roman" panose="02020603050405020304" pitchFamily="18" charset="0"/>
              <a:ea typeface="Times New Roman" panose="02020603050405020304" pitchFamily="18" charset="0"/>
            </a:endParaRPr>
          </a:p>
          <a:p>
            <a:pPr>
              <a:lnSpc>
                <a:spcPct val="100000"/>
              </a:lnSpc>
            </a:pPr>
            <a:endParaRPr lang="en-GB" sz="1200" dirty="0">
              <a:effectLst/>
              <a:latin typeface="Times New Roman" panose="02020603050405020304" pitchFamily="18" charset="0"/>
              <a:ea typeface="Times New Roman" panose="02020603050405020304" pitchFamily="18" charset="0"/>
            </a:endParaRPr>
          </a:p>
          <a:p>
            <a:pPr marL="95250" indent="0" algn="just">
              <a:lnSpc>
                <a:spcPct val="150000"/>
              </a:lnSpc>
              <a:buNone/>
            </a:pPr>
            <a:endParaRPr lang="en-IN" sz="1200" dirty="0">
              <a:ea typeface="Palatino" pitchFamily="2" charset="77"/>
            </a:endParaRPr>
          </a:p>
        </p:txBody>
      </p:sp>
    </p:spTree>
    <p:extLst>
      <p:ext uri="{BB962C8B-B14F-4D97-AF65-F5344CB8AC3E}">
        <p14:creationId xmlns:p14="http://schemas.microsoft.com/office/powerpoint/2010/main" val="108217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Outline</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40000"/>
              </a:lnSpc>
              <a:buFont typeface="Arial" pitchFamily="34" charset="0"/>
              <a:buChar char="•"/>
            </a:pPr>
            <a:r>
              <a:rPr lang="en-IN" dirty="0">
                <a:ea typeface="Palatino" pitchFamily="2" charset="77"/>
              </a:rPr>
              <a:t>Introduction</a:t>
            </a:r>
          </a:p>
          <a:p>
            <a:pPr marL="357188" indent="-261938" algn="just">
              <a:lnSpc>
                <a:spcPct val="140000"/>
              </a:lnSpc>
              <a:buFont typeface="Arial" pitchFamily="34" charset="0"/>
              <a:buChar char="•"/>
            </a:pPr>
            <a:r>
              <a:rPr lang="en-IN" dirty="0">
                <a:ea typeface="Palatino" pitchFamily="2" charset="77"/>
              </a:rPr>
              <a:t>Problem Statement</a:t>
            </a:r>
          </a:p>
          <a:p>
            <a:pPr marL="357188" indent="-261938" algn="just">
              <a:lnSpc>
                <a:spcPct val="140000"/>
              </a:lnSpc>
              <a:buFont typeface="Arial" pitchFamily="34" charset="0"/>
              <a:buChar char="•"/>
            </a:pPr>
            <a:r>
              <a:rPr lang="en-IN" dirty="0">
                <a:ea typeface="Palatino" pitchFamily="2" charset="77"/>
              </a:rPr>
              <a:t>Objectives</a:t>
            </a:r>
          </a:p>
          <a:p>
            <a:pPr marL="357188" indent="-261938">
              <a:lnSpc>
                <a:spcPct val="140000"/>
              </a:lnSpc>
            </a:pPr>
            <a:r>
              <a:rPr lang="en-IN" dirty="0">
                <a:ea typeface="Palatino" pitchFamily="2" charset="77"/>
              </a:rPr>
              <a:t>Work Done (after Mid-Term Evaluation)</a:t>
            </a:r>
          </a:p>
          <a:p>
            <a:pPr marL="357188" indent="-261938" algn="just">
              <a:lnSpc>
                <a:spcPct val="140000"/>
              </a:lnSpc>
              <a:buFont typeface="Arial" pitchFamily="34" charset="0"/>
              <a:buChar char="•"/>
            </a:pPr>
            <a:r>
              <a:rPr lang="en-IN" dirty="0">
                <a:ea typeface="Palatino" pitchFamily="2" charset="77"/>
              </a:rPr>
              <a:t>Project Design</a:t>
            </a:r>
          </a:p>
          <a:p>
            <a:pPr marL="357188" indent="-261938" algn="just">
              <a:lnSpc>
                <a:spcPct val="140000"/>
              </a:lnSpc>
              <a:buFont typeface="Arial" pitchFamily="34" charset="0"/>
              <a:buChar char="•"/>
            </a:pPr>
            <a:r>
              <a:rPr lang="en-IN" dirty="0">
                <a:ea typeface="Palatino" pitchFamily="2" charset="77"/>
              </a:rPr>
              <a:t>Implementation</a:t>
            </a:r>
          </a:p>
          <a:p>
            <a:pPr marL="357188" indent="-261938" algn="just">
              <a:lnSpc>
                <a:spcPct val="140000"/>
              </a:lnSpc>
              <a:buFont typeface="Arial" pitchFamily="34" charset="0"/>
              <a:buChar char="•"/>
            </a:pPr>
            <a:r>
              <a:rPr lang="en-IN" dirty="0">
                <a:ea typeface="Palatino" pitchFamily="2" charset="77"/>
              </a:rPr>
              <a:t>Experimental Results and Evaluation</a:t>
            </a:r>
          </a:p>
          <a:p>
            <a:pPr marL="357188" indent="-261938" algn="just">
              <a:lnSpc>
                <a:spcPct val="140000"/>
              </a:lnSpc>
              <a:buFont typeface="Arial" pitchFamily="34" charset="0"/>
              <a:buChar char="•"/>
            </a:pPr>
            <a:r>
              <a:rPr lang="en-IN" dirty="0">
                <a:ea typeface="Palatino" pitchFamily="2" charset="77"/>
              </a:rPr>
              <a:t>Key Learnings</a:t>
            </a:r>
          </a:p>
          <a:p>
            <a:pPr marL="357188" indent="-261938" algn="just">
              <a:lnSpc>
                <a:spcPct val="140000"/>
              </a:lnSpc>
              <a:buFont typeface="Arial" pitchFamily="34" charset="0"/>
              <a:buChar char="•"/>
            </a:pPr>
            <a:r>
              <a:rPr lang="en-IN" dirty="0">
                <a:ea typeface="Palatino" pitchFamily="2" charset="77"/>
              </a:rPr>
              <a:t>Work Plan for Next Semester</a:t>
            </a:r>
          </a:p>
          <a:p>
            <a:pPr marL="357188" indent="-261938" algn="just">
              <a:lnSpc>
                <a:spcPct val="140000"/>
              </a:lnSpc>
              <a:buFont typeface="Arial" pitchFamily="34" charset="0"/>
              <a:buChar char="•"/>
            </a:pPr>
            <a:r>
              <a:rPr lang="en-IN" dirty="0">
                <a:ea typeface="Palatino" pitchFamily="2" charset="77"/>
              </a:rPr>
              <a:t>Work Contribution of Each Member</a:t>
            </a:r>
          </a:p>
          <a:p>
            <a:pPr marL="357188" indent="-261938" algn="just">
              <a:lnSpc>
                <a:spcPct val="140000"/>
              </a:lnSpc>
              <a:buFont typeface="Arial" pitchFamily="34" charset="0"/>
              <a:buChar char="•"/>
            </a:pPr>
            <a:r>
              <a:rPr lang="en-IN" dirty="0">
                <a:ea typeface="Palatino" pitchFamily="2" charset="77"/>
              </a:rPr>
              <a:t>Supervisor Remarks</a:t>
            </a:r>
          </a:p>
          <a:p>
            <a:pPr marL="357188" indent="-261938" algn="just">
              <a:lnSpc>
                <a:spcPct val="140000"/>
              </a:lnSpc>
              <a:buFont typeface="Arial" pitchFamily="34" charset="0"/>
              <a:buChar char="•"/>
            </a:pPr>
            <a:r>
              <a:rPr lang="en-IN" dirty="0">
                <a:ea typeface="Palatino" pitchFamily="2" charset="77"/>
              </a:rPr>
              <a:t>References</a:t>
            </a:r>
          </a:p>
          <a:p>
            <a:pPr marL="0" indent="0">
              <a:buFont typeface="Arial" panose="020B0604020202020204" pitchFamily="34" charset="0"/>
              <a:buNone/>
            </a:pPr>
            <a:endParaRPr lang="en-IN" altLang="en-US" sz="1700" kern="0" dirty="0">
              <a:ea typeface="MS PGothic" panose="020B0600070205080204" pitchFamily="34" charset="-128"/>
            </a:endParaRPr>
          </a:p>
        </p:txBody>
      </p:sp>
    </p:spTree>
    <p:extLst>
      <p:ext uri="{BB962C8B-B14F-4D97-AF65-F5344CB8AC3E}">
        <p14:creationId xmlns:p14="http://schemas.microsoft.com/office/powerpoint/2010/main" val="3895501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93643" y="724544"/>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lnSpc>
                <a:spcPct val="150000"/>
              </a:lnSpc>
            </a:pPr>
            <a:r>
              <a:rPr lang="en-US" sz="1200" dirty="0">
                <a:effectLst/>
                <a:latin typeface="Times New Roman" panose="02020603050405020304" pitchFamily="18" charset="0"/>
                <a:ea typeface="Times New Roman" panose="02020603050405020304" pitchFamily="18" charset="0"/>
              </a:rPr>
              <a:t>[17] N. Zheng, K. Bai, H. Huang, and H. Wang, "You are how you touch: User verification on smartphones via tapping behaviors," </a:t>
            </a:r>
            <a:r>
              <a:rPr lang="en-US" sz="1200" i="1" dirty="0">
                <a:effectLst/>
                <a:latin typeface="Times New Roman" panose="02020603050405020304" pitchFamily="18" charset="0"/>
                <a:ea typeface="Times New Roman" panose="02020603050405020304" pitchFamily="18" charset="0"/>
              </a:rPr>
              <a:t>IEEE</a:t>
            </a:r>
            <a:r>
              <a:rPr lang="en-US" sz="1200" dirty="0">
                <a:effectLst/>
                <a:latin typeface="Times New Roman" panose="02020603050405020304" pitchFamily="18" charset="0"/>
                <a:ea typeface="Times New Roman" panose="02020603050405020304" pitchFamily="18" charset="0"/>
              </a:rPr>
              <a:t>, 2014.</a:t>
            </a:r>
            <a:endParaRPr lang="en-GB" sz="1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GB" sz="1200" dirty="0">
              <a:effectLst/>
              <a:latin typeface="Times New Roman" panose="02020603050405020304" pitchFamily="18" charset="0"/>
              <a:ea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rPr>
              <a:t>[18] H. </a:t>
            </a:r>
            <a:r>
              <a:rPr lang="en-US" sz="1200" dirty="0" err="1">
                <a:effectLst/>
                <a:latin typeface="Times New Roman" panose="02020603050405020304" pitchFamily="18" charset="0"/>
                <a:ea typeface="Times New Roman" panose="02020603050405020304" pitchFamily="18" charset="0"/>
              </a:rPr>
              <a:t>Saevanee</a:t>
            </a:r>
            <a:r>
              <a:rPr lang="en-US" sz="1200" dirty="0">
                <a:effectLst/>
                <a:latin typeface="Times New Roman" panose="02020603050405020304" pitchFamily="18" charset="0"/>
                <a:ea typeface="Times New Roman" panose="02020603050405020304" pitchFamily="18" charset="0"/>
              </a:rPr>
              <a:t> and P. </a:t>
            </a:r>
            <a:r>
              <a:rPr lang="en-US" sz="1200" dirty="0" err="1">
                <a:effectLst/>
                <a:latin typeface="Times New Roman" panose="02020603050405020304" pitchFamily="18" charset="0"/>
                <a:ea typeface="Times New Roman" panose="02020603050405020304" pitchFamily="18" charset="0"/>
              </a:rPr>
              <a:t>Bhattarakosol</a:t>
            </a:r>
            <a:r>
              <a:rPr lang="en-US" sz="1200" dirty="0">
                <a:effectLst/>
                <a:latin typeface="Times New Roman" panose="02020603050405020304" pitchFamily="18" charset="0"/>
                <a:ea typeface="Times New Roman" panose="02020603050405020304" pitchFamily="18" charset="0"/>
              </a:rPr>
              <a:t>, "Authenticating user using keystroke dynamics and finger pressure," IEEE Proceedings of the International Conference on Computing and Convergence Technology, 2009.</a:t>
            </a:r>
            <a:endParaRPr lang="en-GB" sz="1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GB" sz="1200" dirty="0">
              <a:effectLst/>
              <a:latin typeface="Times New Roman" panose="02020603050405020304" pitchFamily="18" charset="0"/>
              <a:ea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rPr>
              <a:t>[19] L. Li, X. Zhao, and G. Xue, "Unobservable re-authentication for smartphones," IEEE Transactions on Mobile Computing, vol. 12, no. 2, pp. 1-10, 2013.</a:t>
            </a:r>
          </a:p>
          <a:p>
            <a:pPr marL="0" indent="0">
              <a:lnSpc>
                <a:spcPct val="150000"/>
              </a:lnSpc>
              <a:buNone/>
            </a:pPr>
            <a:endParaRPr lang="en-GB" sz="1200" dirty="0">
              <a:effectLst/>
              <a:latin typeface="Times New Roman" panose="02020603050405020304" pitchFamily="18" charset="0"/>
              <a:ea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rPr>
              <a:t>[20] X. Zhao, T. Feng, and W. Shi, "Continuous mobile authentication using a novel graphic touch gesture feature," IEEE Transactions on Mobile Computing, vol. 12, no. 9, pp. 1-15, 2013.</a:t>
            </a:r>
            <a:endParaRPr lang="en-GB" sz="1200" dirty="0">
              <a:effectLst/>
              <a:latin typeface="Times New Roman" panose="02020603050405020304" pitchFamily="18" charset="0"/>
              <a:ea typeface="Times New Roman" panose="02020603050405020304" pitchFamily="18" charset="0"/>
            </a:endParaRPr>
          </a:p>
          <a:p>
            <a:pPr marL="0" indent="0">
              <a:lnSpc>
                <a:spcPct val="150000"/>
              </a:lnSpc>
              <a:buNone/>
            </a:pPr>
            <a:endParaRPr lang="en-GB" sz="1200" dirty="0">
              <a:effectLst/>
              <a:latin typeface="Times New Roman" panose="02020603050405020304" pitchFamily="18" charset="0"/>
              <a:ea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rPr>
              <a:t>[21] A. De Luca, A. Hang, F. </a:t>
            </a:r>
            <a:r>
              <a:rPr lang="en-US" sz="1200" dirty="0" err="1">
                <a:effectLst/>
                <a:latin typeface="Times New Roman" panose="02020603050405020304" pitchFamily="18" charset="0"/>
                <a:ea typeface="Times New Roman" panose="02020603050405020304" pitchFamily="18" charset="0"/>
              </a:rPr>
              <a:t>Brudy</a:t>
            </a:r>
            <a:r>
              <a:rPr lang="en-US" sz="1200" dirty="0">
                <a:effectLst/>
                <a:latin typeface="Times New Roman" panose="02020603050405020304" pitchFamily="18" charset="0"/>
                <a:ea typeface="Times New Roman" panose="02020603050405020304" pitchFamily="18" charset="0"/>
              </a:rPr>
              <a:t>, C. Lindner, and H. Hussmann, "Touch me once and I know it's you! Implicit authentication based on touch screen patterns," in Proceedings of the ACM Conference on Human-Computer Interaction with Mobile Devices and Services (</a:t>
            </a:r>
            <a:r>
              <a:rPr lang="en-US" sz="1200" dirty="0" err="1">
                <a:effectLst/>
                <a:latin typeface="Times New Roman" panose="02020603050405020304" pitchFamily="18" charset="0"/>
                <a:ea typeface="Times New Roman" panose="02020603050405020304" pitchFamily="18" charset="0"/>
              </a:rPr>
              <a:t>MobileHCI</a:t>
            </a:r>
            <a:r>
              <a:rPr lang="en-US" sz="1200" dirty="0">
                <a:effectLst/>
                <a:latin typeface="Times New Roman" panose="02020603050405020304" pitchFamily="18" charset="0"/>
                <a:ea typeface="Times New Roman" panose="02020603050405020304" pitchFamily="18" charset="0"/>
              </a:rPr>
              <a:t>), 2012.</a:t>
            </a:r>
            <a:endParaRPr lang="en-GB" sz="1200" dirty="0">
              <a:effectLst/>
              <a:latin typeface="Times New Roman" panose="02020603050405020304" pitchFamily="18" charset="0"/>
              <a:ea typeface="Times New Roman" panose="02020603050405020304" pitchFamily="18" charset="0"/>
            </a:endParaRPr>
          </a:p>
          <a:p>
            <a:pPr marL="95250" indent="0" algn="just">
              <a:lnSpc>
                <a:spcPct val="150000"/>
              </a:lnSpc>
              <a:buNone/>
            </a:pPr>
            <a:endParaRPr lang="en-IN" sz="1200" dirty="0">
              <a:ea typeface="Palatino" pitchFamily="2" charset="77"/>
            </a:endParaRPr>
          </a:p>
        </p:txBody>
      </p:sp>
    </p:spTree>
    <p:extLst>
      <p:ext uri="{BB962C8B-B14F-4D97-AF65-F5344CB8AC3E}">
        <p14:creationId xmlns:p14="http://schemas.microsoft.com/office/powerpoint/2010/main" val="96171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spTree>
    <p:extLst>
      <p:ext uri="{BB962C8B-B14F-4D97-AF65-F5344CB8AC3E}">
        <p14:creationId xmlns:p14="http://schemas.microsoft.com/office/powerpoint/2010/main" val="334102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just" rtl="0">
              <a:lnSpc>
                <a:spcPct val="150000"/>
              </a:lnSpc>
              <a:spcBef>
                <a:spcPts val="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Three key factors of authentication:</a:t>
            </a:r>
            <a:endParaRPr lang="en-US"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know</a:t>
            </a:r>
            <a:endParaRPr lang="en-US"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have</a:t>
            </a:r>
            <a:endParaRPr lang="en-US" dirty="0"/>
          </a:p>
          <a:p>
            <a:pPr marL="742950" marR="0" lvl="1" indent="-285750" algn="just" rtl="0">
              <a:lnSpc>
                <a:spcPct val="15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Helvetica Neue"/>
                <a:ea typeface="Helvetica Neue"/>
                <a:cs typeface="Helvetica Neue"/>
                <a:sym typeface="Helvetica Neue"/>
              </a:rPr>
              <a:t>Something you are</a:t>
            </a:r>
            <a:endParaRPr lang="en-US" dirty="0"/>
          </a:p>
          <a:p>
            <a:pPr marL="457200" marR="0" lvl="1" indent="0" algn="just" rtl="0">
              <a:lnSpc>
                <a:spcPct val="150000"/>
              </a:lnSpc>
              <a:spcBef>
                <a:spcPts val="0"/>
              </a:spcBef>
              <a:spcAft>
                <a:spcPts val="0"/>
              </a:spcAft>
              <a:buClr>
                <a:schemeClr val="dk1"/>
              </a:buClr>
              <a:buSzPts val="1800"/>
              <a:buFont typeface="Courier New"/>
              <a:buNone/>
            </a:pPr>
            <a:endParaRPr lang="en-US" sz="1800" b="0" i="0" u="none" strike="noStrike" cap="none" dirty="0">
              <a:solidFill>
                <a:schemeClr val="dk1"/>
              </a:solidFill>
              <a:latin typeface="Helvetica Neue"/>
              <a:ea typeface="Helvetica Neue"/>
              <a:cs typeface="Helvetica Neue"/>
              <a:sym typeface="Helvetica Neue"/>
            </a:endParaRPr>
          </a:p>
          <a:p>
            <a:pPr marL="342900" marR="0" lvl="0" indent="-342900" algn="just" rtl="0">
              <a:lnSpc>
                <a:spcPct val="150000"/>
              </a:lnSpc>
              <a:spcBef>
                <a:spcPts val="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Something you are : the way you behave / interact, that is, patterns in device usages</a:t>
            </a:r>
            <a:endParaRPr lang="en-US" dirty="0"/>
          </a:p>
          <a:p>
            <a:pPr marL="342900" marR="0" lvl="0" indent="-342900" algn="just" rtl="0">
              <a:lnSpc>
                <a:spcPct val="150000"/>
              </a:lnSpc>
              <a:spcBef>
                <a:spcPts val="1000"/>
              </a:spcBef>
              <a:spcAft>
                <a:spcPts val="0"/>
              </a:spcAft>
              <a:buClr>
                <a:schemeClr val="dk1"/>
              </a:buClr>
              <a:buSzPts val="2250"/>
              <a:buFont typeface="Arial"/>
              <a:buChar char="•"/>
            </a:pPr>
            <a:r>
              <a:rPr lang="en-US" sz="1800" b="0" i="0" u="none" strike="noStrike" dirty="0">
                <a:solidFill>
                  <a:schemeClr val="dk1"/>
                </a:solidFill>
                <a:latin typeface="Helvetica Neue"/>
                <a:ea typeface="Helvetica Neue"/>
                <a:cs typeface="Helvetica Neue"/>
                <a:sym typeface="Helvetica Neue"/>
              </a:rPr>
              <a:t>Base for our use : Sensor dynamics, touch strokes, keystroke patterns.</a:t>
            </a:r>
            <a:endParaRPr lang="en-US" dirty="0"/>
          </a:p>
          <a:p>
            <a:pPr marL="0" marR="0" lvl="0" indent="0" algn="just" rtl="0">
              <a:lnSpc>
                <a:spcPct val="150000"/>
              </a:lnSpc>
              <a:spcBef>
                <a:spcPts val="0"/>
              </a:spcBef>
              <a:spcAft>
                <a:spcPts val="0"/>
              </a:spcAft>
              <a:buClr>
                <a:schemeClr val="dk1"/>
              </a:buClr>
              <a:buSzPts val="2250"/>
              <a:buFont typeface="Arial"/>
              <a:buNone/>
            </a:pPr>
            <a:endParaRPr lang="en-US" sz="1800" dirty="0">
              <a:solidFill>
                <a:schemeClr val="dk1"/>
              </a:solidFill>
              <a:latin typeface="Helvetica Neue"/>
              <a:ea typeface="Helvetica Neue"/>
              <a:cs typeface="Helvetica Neue"/>
              <a:sym typeface="Helvetica Neue"/>
            </a:endParaRPr>
          </a:p>
          <a:p>
            <a:pPr marL="342900" marR="0" lvl="0" indent="-342900" algn="just" rtl="0">
              <a:lnSpc>
                <a:spcPct val="150000"/>
              </a:lnSpc>
              <a:spcBef>
                <a:spcPts val="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Our project aims to provide a </a:t>
            </a:r>
            <a:r>
              <a:rPr lang="en-US" sz="1800" b="1" dirty="0">
                <a:solidFill>
                  <a:schemeClr val="dk1"/>
                </a:solidFill>
                <a:latin typeface="Helvetica Neue"/>
                <a:ea typeface="Helvetica Neue"/>
                <a:cs typeface="Helvetica Neue"/>
                <a:sym typeface="Helvetica Neue"/>
              </a:rPr>
              <a:t>seamless</a:t>
            </a:r>
            <a:r>
              <a:rPr lang="en-US" sz="1800" dirty="0">
                <a:solidFill>
                  <a:schemeClr val="dk1"/>
                </a:solidFill>
                <a:latin typeface="Helvetica Neue"/>
                <a:ea typeface="Helvetica Neue"/>
                <a:cs typeface="Helvetica Neue"/>
                <a:sym typeface="Helvetica Neue"/>
              </a:rPr>
              <a:t> and </a:t>
            </a:r>
            <a:r>
              <a:rPr lang="en-US" sz="1800" b="1" dirty="0">
                <a:solidFill>
                  <a:schemeClr val="dk1"/>
                </a:solidFill>
                <a:latin typeface="Helvetica Neue"/>
                <a:ea typeface="Helvetica Neue"/>
                <a:cs typeface="Helvetica Neue"/>
                <a:sym typeface="Helvetica Neue"/>
              </a:rPr>
              <a:t>non-intrusive</a:t>
            </a:r>
            <a:r>
              <a:rPr lang="en-US" sz="1800" dirty="0">
                <a:solidFill>
                  <a:schemeClr val="dk1"/>
                </a:solidFill>
                <a:latin typeface="Helvetica Neue"/>
                <a:ea typeface="Helvetica Neue"/>
                <a:cs typeface="Helvetica Neue"/>
                <a:sym typeface="Helvetica Neue"/>
              </a:rPr>
              <a:t> form of </a:t>
            </a:r>
            <a:r>
              <a:rPr lang="en-US" sz="1800" b="1" dirty="0">
                <a:solidFill>
                  <a:schemeClr val="dk1"/>
                </a:solidFill>
                <a:latin typeface="Helvetica Neue"/>
                <a:ea typeface="Helvetica Neue"/>
                <a:cs typeface="Helvetica Neue"/>
                <a:sym typeface="Helvetica Neue"/>
              </a:rPr>
              <a:t>second-factor authentication. </a:t>
            </a:r>
            <a:r>
              <a:rPr lang="en-US" sz="1800" dirty="0">
                <a:solidFill>
                  <a:schemeClr val="dk1"/>
                </a:solidFill>
                <a:latin typeface="Helvetica Neue"/>
                <a:ea typeface="Helvetica Neue"/>
                <a:cs typeface="Helvetica Neue"/>
                <a:sym typeface="Helvetica Neue"/>
              </a:rPr>
              <a:t>It improves both usability and security. The project aims to authenticate a user, that is, know if the user is really him/herself, using their human behavioral traits, such as the way one holds their mobile phone. </a:t>
            </a:r>
            <a:endParaRPr lang="en-US" dirty="0"/>
          </a:p>
        </p:txBody>
      </p:sp>
    </p:spTree>
    <p:extLst>
      <p:ext uri="{BB962C8B-B14F-4D97-AF65-F5344CB8AC3E}">
        <p14:creationId xmlns:p14="http://schemas.microsoft.com/office/powerpoint/2010/main" val="359526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Problem Statement</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marR="0" lvl="0" indent="-261938" algn="just" rtl="0">
              <a:lnSpc>
                <a:spcPct val="150000"/>
              </a:lnSpc>
              <a:spcBef>
                <a:spcPts val="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Data security by means of authentication is emerging as a very prevalent challenge in today’s world.</a:t>
            </a:r>
          </a:p>
          <a:p>
            <a:pPr marL="95250" marR="0" lvl="0" indent="0" algn="just" rtl="0">
              <a:lnSpc>
                <a:spcPct val="150000"/>
              </a:lnSpc>
              <a:spcBef>
                <a:spcPts val="0"/>
              </a:spcBef>
              <a:spcAft>
                <a:spcPts val="0"/>
              </a:spcAft>
              <a:buClr>
                <a:schemeClr val="dk1"/>
              </a:buClr>
              <a:buSzPts val="2250"/>
              <a:buNone/>
            </a:pPr>
            <a:endParaRPr lang="en-US" sz="16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The need to balance usability and security is high, as by nature, we humans tend to avoid effort. </a:t>
            </a:r>
          </a:p>
          <a:p>
            <a:pPr marL="95250" marR="0" lvl="0" indent="0" algn="just" rtl="0">
              <a:lnSpc>
                <a:spcPct val="150000"/>
              </a:lnSpc>
              <a:spcBef>
                <a:spcPts val="630"/>
              </a:spcBef>
              <a:spcAft>
                <a:spcPts val="0"/>
              </a:spcAft>
              <a:buClr>
                <a:schemeClr val="dk1"/>
              </a:buClr>
              <a:buSzPts val="2250"/>
              <a:buNone/>
            </a:pPr>
            <a:endParaRPr lang="en-US" sz="1600" dirty="0">
              <a:solidFill>
                <a:schemeClr val="dk1"/>
              </a:solidFill>
              <a:latin typeface="Helvetica Neue"/>
              <a:ea typeface="Helvetica Neue"/>
              <a:cs typeface="Helvetica Neue"/>
              <a:sym typeface="Helvetica Neue"/>
            </a:endParaRPr>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To achieve this, service providers must invest in a lot to analyze user patterns in their activity, which is not only resource heavy, but also opens a door for privacy breaches on the user side. </a:t>
            </a:r>
          </a:p>
          <a:p>
            <a:pPr marL="95250" marR="0" lvl="0" indent="0" algn="just" rtl="0">
              <a:lnSpc>
                <a:spcPct val="150000"/>
              </a:lnSpc>
              <a:spcBef>
                <a:spcPts val="630"/>
              </a:spcBef>
              <a:spcAft>
                <a:spcPts val="0"/>
              </a:spcAft>
              <a:buClr>
                <a:schemeClr val="dk1"/>
              </a:buClr>
              <a:buSzPts val="2250"/>
              <a:buNone/>
            </a:pPr>
            <a:endParaRPr lang="en-US" sz="1600" dirty="0"/>
          </a:p>
          <a:p>
            <a:pPr marL="357188" marR="0" lvl="0" indent="-261938" algn="just" rtl="0">
              <a:lnSpc>
                <a:spcPct val="150000"/>
              </a:lnSpc>
              <a:spcBef>
                <a:spcPts val="630"/>
              </a:spcBef>
              <a:spcAft>
                <a:spcPts val="0"/>
              </a:spcAft>
              <a:buClr>
                <a:schemeClr val="dk1"/>
              </a:buClr>
              <a:buSzPts val="2250"/>
              <a:buFont typeface="Arial"/>
              <a:buChar char="•"/>
            </a:pPr>
            <a:r>
              <a:rPr lang="en-US" sz="1800" dirty="0">
                <a:solidFill>
                  <a:schemeClr val="dk1"/>
                </a:solidFill>
                <a:latin typeface="Helvetica Neue"/>
                <a:ea typeface="Helvetica Neue"/>
                <a:cs typeface="Helvetica Neue"/>
                <a:sym typeface="Helvetica Neue"/>
              </a:rPr>
              <a:t>Our proposed solution is to use behavioral biometrics, a relatively underexplored field, in which we use behavioral data from the user, in this case, the way he/she handles his/her phone.</a:t>
            </a:r>
            <a:endParaRPr lang="en-US" sz="1400" dirty="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92789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US" dirty="0"/>
              <a:t>Objectives</a:t>
            </a:r>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rtl="0">
              <a:lnSpc>
                <a:spcPct val="150000"/>
              </a:lnSpc>
              <a:spcBef>
                <a:spcPts val="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an application to gather a user’s natural behavioral information.</a:t>
            </a:r>
            <a:br>
              <a:rPr lang="en-US" sz="1800" dirty="0">
                <a:solidFill>
                  <a:schemeClr val="dk1"/>
                </a:solidFill>
                <a:latin typeface="Helvetica Neue"/>
                <a:ea typeface="Helvetica Neue"/>
                <a:cs typeface="Helvetica Neue"/>
                <a:sym typeface="Helvetica Neue"/>
              </a:rPr>
            </a:br>
            <a:endParaRPr lang="en-US" sz="1800" dirty="0">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and tailor a machine learning model to accurately identify a particular user.</a:t>
            </a:r>
            <a:br>
              <a:rPr lang="en-US" sz="1800" dirty="0">
                <a:solidFill>
                  <a:schemeClr val="dk1"/>
                </a:solidFill>
                <a:latin typeface="Helvetica Neue"/>
                <a:ea typeface="Helvetica Neue"/>
                <a:cs typeface="Helvetica Neue"/>
                <a:sym typeface="Helvetica Neue"/>
              </a:rPr>
            </a:br>
            <a:endParaRPr lang="en-US" sz="1800" dirty="0">
              <a:solidFill>
                <a:schemeClr val="dk1"/>
              </a:solidFill>
              <a:latin typeface="Helvetica Neue"/>
              <a:ea typeface="Helvetica Neue"/>
              <a:cs typeface="Helvetica Neue"/>
              <a:sym typeface="Helvetica Neue"/>
            </a:endParaRPr>
          </a:p>
          <a:p>
            <a:pPr marL="342900" marR="0" lvl="0" indent="-342900" algn="l" rtl="0">
              <a:lnSpc>
                <a:spcPct val="150000"/>
              </a:lnSpc>
              <a:spcBef>
                <a:spcPts val="630"/>
              </a:spcBef>
              <a:spcAft>
                <a:spcPts val="0"/>
              </a:spcAft>
              <a:buClr>
                <a:schemeClr val="dk1"/>
              </a:buClr>
              <a:buSzPts val="2250"/>
              <a:buFont typeface="Arial"/>
              <a:buAutoNum type="arabicPeriod"/>
            </a:pPr>
            <a:r>
              <a:rPr lang="en-US" sz="1800" dirty="0">
                <a:solidFill>
                  <a:schemeClr val="dk1"/>
                </a:solidFill>
                <a:latin typeface="Helvetica Neue"/>
                <a:ea typeface="Helvetica Neue"/>
                <a:cs typeface="Helvetica Neue"/>
                <a:sym typeface="Helvetica Neue"/>
              </a:rPr>
              <a:t>To develop a prototype that implements the concept of the project.</a:t>
            </a:r>
            <a:endParaRPr lang="en-US" dirty="0"/>
          </a:p>
          <a:p>
            <a:pPr marL="342900" marR="0" lvl="0" indent="-200025" algn="l" rtl="0">
              <a:lnSpc>
                <a:spcPct val="150000"/>
              </a:lnSpc>
              <a:spcBef>
                <a:spcPts val="630"/>
              </a:spcBef>
              <a:spcAft>
                <a:spcPts val="0"/>
              </a:spcAft>
              <a:buClr>
                <a:schemeClr val="dk1"/>
              </a:buClr>
              <a:buSzPts val="2250"/>
              <a:buFont typeface="Arial"/>
              <a:buNone/>
            </a:pPr>
            <a:endParaRPr lang="en-US" sz="1800" dirty="0">
              <a:solidFill>
                <a:schemeClr val="dk1"/>
              </a:solidFill>
              <a:latin typeface="Helvetica Neue"/>
              <a:ea typeface="Helvetica Neue"/>
              <a:cs typeface="Helvetica Neue"/>
              <a:sym typeface="Helvetica Neue"/>
            </a:endParaRPr>
          </a:p>
          <a:p>
            <a:pPr marL="0" marR="0" lvl="0" indent="0" rtl="0">
              <a:lnSpc>
                <a:spcPct val="150000"/>
              </a:lnSpc>
              <a:spcBef>
                <a:spcPts val="630"/>
              </a:spcBef>
              <a:spcAft>
                <a:spcPts val="0"/>
              </a:spcAft>
              <a:buClr>
                <a:schemeClr val="dk1"/>
              </a:buClr>
              <a:buSzPts val="2250"/>
              <a:buFont typeface="Arial"/>
              <a:buNone/>
            </a:pPr>
            <a:r>
              <a:rPr lang="en-US" sz="1800" dirty="0">
                <a:solidFill>
                  <a:schemeClr val="dk1"/>
                </a:solidFill>
                <a:latin typeface="Helvetica Neue"/>
                <a:ea typeface="Helvetica Neue"/>
                <a:cs typeface="Helvetica Neue"/>
                <a:sym typeface="Helvetica Neue"/>
              </a:rPr>
              <a:t>The main objective of this project is to provide a seamless and continuous second factor of authentication to users as well as services. At this stage, we are focusing on serving the mobile applications that require this security, such as banking or online shopping services, employee portals, and even parental controls on niche applications. </a:t>
            </a:r>
            <a:endParaRPr lang="en-US" dirty="0"/>
          </a:p>
        </p:txBody>
      </p:sp>
    </p:spTree>
    <p:extLst>
      <p:ext uri="{BB962C8B-B14F-4D97-AF65-F5344CB8AC3E}">
        <p14:creationId xmlns:p14="http://schemas.microsoft.com/office/powerpoint/2010/main" val="25607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Work Done </a:t>
            </a:r>
            <a:r>
              <a:rPr lang="en-IN" sz="2400" b="0" dirty="0">
                <a:ea typeface="Palatino" pitchFamily="2" charset="77"/>
              </a:rPr>
              <a:t>(after </a:t>
            </a:r>
            <a:r>
              <a:rPr lang="en-IN" b="0" dirty="0">
                <a:ea typeface="Palatino" pitchFamily="2" charset="77"/>
              </a:rPr>
              <a:t>Mi</a:t>
            </a:r>
            <a:r>
              <a:rPr lang="en-IN" sz="2400" b="0" dirty="0">
                <a:ea typeface="Palatino" pitchFamily="2" charset="77"/>
              </a:rPr>
              <a:t>d-Term Evaluation)</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IN" sz="1800" dirty="0">
                <a:ea typeface="Palatino" pitchFamily="2" charset="77"/>
              </a:rPr>
              <a:t>As per the plan in the mid-evaluation presentation, successfully completed the development of the data collection app : </a:t>
            </a:r>
            <a:r>
              <a:rPr lang="en-IN" sz="1800" dirty="0">
                <a:ea typeface="Palatino" pitchFamily="2" charset="77"/>
                <a:hlinkClick r:id="rId3"/>
              </a:rPr>
              <a:t>https://github.com/SimranBytes/Data-Collection-for-Behavioral-Biometrics.git</a:t>
            </a:r>
            <a:endParaRPr lang="en-IN" sz="1800" dirty="0">
              <a:ea typeface="Palatino" pitchFamily="2" charset="77"/>
            </a:endParaRPr>
          </a:p>
          <a:p>
            <a:pPr marL="357188" indent="-261938"/>
            <a:r>
              <a:rPr lang="en-IN" dirty="0">
                <a:ea typeface="Palatino" pitchFamily="2" charset="77"/>
              </a:rPr>
              <a:t>Added</a:t>
            </a:r>
            <a:r>
              <a:rPr lang="en-IN" sz="1800" dirty="0">
                <a:ea typeface="Palatino" pitchFamily="2" charset="77"/>
              </a:rPr>
              <a:t> the following sensors:</a:t>
            </a:r>
            <a:endParaRPr lang="en-IN" dirty="0">
              <a:ea typeface="Palatino" pitchFamily="2" charset="77"/>
            </a:endParaRPr>
          </a:p>
          <a:p>
            <a:pPr marL="757238" lvl="1" indent="-261938">
              <a:lnSpc>
                <a:spcPct val="100000"/>
              </a:lnSpc>
            </a:pPr>
            <a:r>
              <a:rPr lang="en-IN" sz="1400" dirty="0">
                <a:ea typeface="Palatino" pitchFamily="2" charset="77"/>
              </a:rPr>
              <a:t>Magnetometer (X, Y, Z)</a:t>
            </a:r>
          </a:p>
          <a:p>
            <a:pPr marL="757238" lvl="1" indent="-261938">
              <a:lnSpc>
                <a:spcPct val="100000"/>
              </a:lnSpc>
            </a:pPr>
            <a:r>
              <a:rPr lang="en-IN" sz="1400" dirty="0">
                <a:ea typeface="Palatino" pitchFamily="2" charset="77"/>
              </a:rPr>
              <a:t>Gyroscope (X, Y, Z)</a:t>
            </a:r>
          </a:p>
          <a:p>
            <a:pPr marL="757238" lvl="1" indent="-261938">
              <a:lnSpc>
                <a:spcPct val="100000"/>
              </a:lnSpc>
            </a:pPr>
            <a:r>
              <a:rPr lang="en-IN" sz="1400" dirty="0">
                <a:ea typeface="Palatino" pitchFamily="2" charset="77"/>
              </a:rPr>
              <a:t>Rotation Vector (X, Y, Z)</a:t>
            </a:r>
          </a:p>
          <a:p>
            <a:pPr marL="757238" lvl="1" indent="-261938">
              <a:lnSpc>
                <a:spcPct val="100000"/>
              </a:lnSpc>
            </a:pPr>
            <a:r>
              <a:rPr lang="en-IN" sz="1400" dirty="0">
                <a:ea typeface="Palatino" pitchFamily="2" charset="77"/>
              </a:rPr>
              <a:t>Tilt Detector (X, Y, Z)</a:t>
            </a:r>
          </a:p>
          <a:p>
            <a:pPr marL="757238" lvl="1" indent="-261938">
              <a:lnSpc>
                <a:spcPct val="100000"/>
              </a:lnSpc>
            </a:pPr>
            <a:r>
              <a:rPr lang="en-IN" sz="1400" dirty="0">
                <a:ea typeface="Palatino" pitchFamily="2" charset="77"/>
              </a:rPr>
              <a:t>Autorotation (X, Y, Z)</a:t>
            </a:r>
          </a:p>
          <a:p>
            <a:pPr marL="757238" lvl="1" indent="-261938">
              <a:lnSpc>
                <a:spcPct val="100000"/>
              </a:lnSpc>
            </a:pPr>
            <a:r>
              <a:rPr lang="en-IN" sz="1400" dirty="0">
                <a:ea typeface="Palatino" pitchFamily="2" charset="77"/>
              </a:rPr>
              <a:t>Motion (X, Y, Z)</a:t>
            </a:r>
          </a:p>
          <a:p>
            <a:pPr marL="357188" indent="-261938">
              <a:lnSpc>
                <a:spcPct val="100000"/>
              </a:lnSpc>
            </a:pPr>
            <a:endParaRPr lang="en-IN" dirty="0">
              <a:ea typeface="Palatino" pitchFamily="2" charset="77"/>
            </a:endParaRPr>
          </a:p>
          <a:p>
            <a:pPr marL="357188" indent="-261938"/>
            <a:r>
              <a:rPr lang="en-IN" dirty="0">
                <a:ea typeface="Palatino" pitchFamily="2" charset="77"/>
              </a:rPr>
              <a:t>The application now runs in the background and captures natural data. </a:t>
            </a:r>
          </a:p>
          <a:p>
            <a:pPr marL="357188" indent="-261938"/>
            <a:r>
              <a:rPr lang="en-IN" dirty="0">
                <a:ea typeface="Palatino" pitchFamily="2" charset="77"/>
              </a:rPr>
              <a:t>Implemented a sharing feature so that the data can easily be shared. </a:t>
            </a:r>
          </a:p>
          <a:p>
            <a:pPr marL="357188" indent="-261938"/>
            <a:r>
              <a:rPr lang="en-IN" dirty="0">
                <a:ea typeface="Palatino" pitchFamily="2" charset="77"/>
              </a:rPr>
              <a:t>Collected data of 25 subjects.</a:t>
            </a:r>
          </a:p>
        </p:txBody>
      </p:sp>
    </p:spTree>
    <p:extLst>
      <p:ext uri="{BB962C8B-B14F-4D97-AF65-F5344CB8AC3E}">
        <p14:creationId xmlns:p14="http://schemas.microsoft.com/office/powerpoint/2010/main" val="482551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a:t>
            </a:r>
            <a:endParaRPr lang="en-US" b="0" dirty="0"/>
          </a:p>
        </p:txBody>
      </p:sp>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1322529" y="947225"/>
            <a:ext cx="6498942" cy="518940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Start</a:t>
            </a:r>
            <a:r>
              <a:rPr lang="en-US" sz="1800" b="0" i="0" u="none" strike="noStrike" cap="none" dirty="0">
                <a:solidFill>
                  <a:schemeClr val="dk1"/>
                </a:solidFill>
                <a:latin typeface="Helvetica Neue"/>
                <a:ea typeface="Helvetica Neue"/>
                <a:cs typeface="Helvetica Neue"/>
                <a:sym typeface="Helvetica Neue"/>
              </a:rPr>
              <a:t>: The process begins.</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Sensor Collection</a:t>
            </a:r>
            <a:r>
              <a:rPr lang="en-US" sz="1800" b="0" i="0" u="none" strike="noStrike" cap="none" dirty="0">
                <a:solidFill>
                  <a:schemeClr val="dk1"/>
                </a:solidFill>
                <a:latin typeface="Helvetica Neue"/>
                <a:ea typeface="Helvetica Neue"/>
                <a:cs typeface="Helvetica Neue"/>
                <a:sym typeface="Helvetica Neue"/>
              </a:rPr>
              <a:t>: The system checks if the required sensors are enabled, and permissions are granted.</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No</a:t>
            </a:r>
            <a:r>
              <a:rPr lang="en-US" sz="1600" b="0" i="0" u="none" strike="noStrike" cap="none" dirty="0">
                <a:solidFill>
                  <a:schemeClr val="dk1"/>
                </a:solidFill>
                <a:latin typeface="Helvetica Neue"/>
                <a:ea typeface="Helvetica Neue"/>
                <a:cs typeface="Helvetica Neue"/>
                <a:sym typeface="Helvetica Neue"/>
              </a:rPr>
              <a:t>, it skips to displaying results.</a:t>
            </a:r>
            <a:endParaRPr lang="en-US" dirty="0"/>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Yes</a:t>
            </a:r>
            <a:r>
              <a:rPr lang="en-US" sz="1600" b="0" i="0" u="none" strike="noStrike" cap="none" dirty="0">
                <a:solidFill>
                  <a:schemeClr val="dk1"/>
                </a:solidFill>
                <a:latin typeface="Helvetica Neue"/>
                <a:ea typeface="Helvetica Neue"/>
                <a:cs typeface="Helvetica Neue"/>
                <a:sym typeface="Helvetica Neue"/>
              </a:rPr>
              <a:t>, it proceeds to collect data from the sensors.</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Data Collection &amp; Preprocessing</a:t>
            </a:r>
            <a:r>
              <a:rPr lang="en-US" sz="1800" b="0" i="0" u="none" strike="noStrike" cap="none" dirty="0">
                <a:solidFill>
                  <a:schemeClr val="dk1"/>
                </a:solidFill>
                <a:latin typeface="Helvetica Neue"/>
                <a:ea typeface="Helvetica Neue"/>
                <a:cs typeface="Helvetica Neue"/>
                <a:sym typeface="Helvetica Neue"/>
              </a:rPr>
              <a:t>: The collected data undergoes preprocessing to make it suitable for machine learning.</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ML Classification</a:t>
            </a:r>
            <a:r>
              <a:rPr lang="en-US" sz="1800" b="0" i="0" u="none" strike="noStrike" cap="none" dirty="0">
                <a:solidFill>
                  <a:schemeClr val="dk1"/>
                </a:solidFill>
                <a:latin typeface="Helvetica Neue"/>
                <a:ea typeface="Helvetica Neue"/>
                <a:cs typeface="Helvetica Neue"/>
                <a:sym typeface="Helvetica Neue"/>
              </a:rPr>
              <a:t>: The preprocessed data is evaluated using machine learning for classification.</a:t>
            </a:r>
            <a:endParaRPr lang="en-US" dirty="0"/>
          </a:p>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dirty="0">
              <a:solidFill>
                <a:schemeClr val="dk1"/>
              </a:solidFill>
              <a:latin typeface="Helvetica Neue"/>
              <a:ea typeface="Helvetica Neue"/>
              <a:cs typeface="Helvetica Neue"/>
              <a:sym typeface="Helvetica Neue"/>
            </a:endParaRPr>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classification is </a:t>
            </a:r>
            <a:r>
              <a:rPr lang="en-US" sz="1600" b="1" i="0" u="none" strike="noStrike" cap="none" dirty="0">
                <a:solidFill>
                  <a:schemeClr val="dk1"/>
                </a:solidFill>
                <a:latin typeface="Helvetica Neue"/>
                <a:ea typeface="Helvetica Neue"/>
                <a:cs typeface="Helvetica Neue"/>
                <a:sym typeface="Helvetica Neue"/>
              </a:rPr>
              <a:t>successful</a:t>
            </a:r>
            <a:r>
              <a:rPr lang="en-US" sz="1600" b="0" i="0" u="none" strike="noStrike" cap="none" dirty="0">
                <a:solidFill>
                  <a:schemeClr val="dk1"/>
                </a:solidFill>
                <a:latin typeface="Helvetica Neue"/>
                <a:ea typeface="Helvetica Neue"/>
                <a:cs typeface="Helvetica Neue"/>
                <a:sym typeface="Helvetica Neue"/>
              </a:rPr>
              <a:t>, results are displayed.</a:t>
            </a:r>
            <a:endParaRPr lang="en-US" dirty="0"/>
          </a:p>
          <a:p>
            <a:pPr marL="400050" marR="0" lvl="1" indent="-101600" algn="l" rtl="0">
              <a:lnSpc>
                <a:spcPct val="100000"/>
              </a:lnSpc>
              <a:spcBef>
                <a:spcPts val="0"/>
              </a:spcBef>
              <a:spcAft>
                <a:spcPts val="0"/>
              </a:spcAft>
              <a:buClr>
                <a:schemeClr val="dk1"/>
              </a:buClr>
              <a:buSzPts val="1600"/>
              <a:buFont typeface="Courier New"/>
              <a:buChar char="•"/>
            </a:pPr>
            <a:r>
              <a:rPr lang="en-US" sz="1600" b="0" i="0" u="none" strike="noStrike" cap="none" dirty="0">
                <a:solidFill>
                  <a:schemeClr val="dk1"/>
                </a:solidFill>
                <a:latin typeface="Helvetica Neue"/>
                <a:ea typeface="Helvetica Neue"/>
                <a:cs typeface="Helvetica Neue"/>
                <a:sym typeface="Helvetica Neue"/>
              </a:rPr>
              <a:t>If </a:t>
            </a:r>
            <a:r>
              <a:rPr lang="en-US" sz="1600" b="1" i="0" u="none" strike="noStrike" cap="none" dirty="0">
                <a:solidFill>
                  <a:schemeClr val="dk1"/>
                </a:solidFill>
                <a:latin typeface="Helvetica Neue"/>
                <a:ea typeface="Helvetica Neue"/>
                <a:cs typeface="Helvetica Neue"/>
                <a:sym typeface="Helvetica Neue"/>
              </a:rPr>
              <a:t>unsuccessful</a:t>
            </a:r>
            <a:r>
              <a:rPr lang="en-US" sz="1600" b="0" i="0" u="none" strike="noStrike" cap="none" dirty="0">
                <a:solidFill>
                  <a:schemeClr val="dk1"/>
                </a:solidFill>
                <a:latin typeface="Helvetica Neue"/>
                <a:ea typeface="Helvetica Neue"/>
                <a:cs typeface="Helvetica Neue"/>
                <a:sym typeface="Helvetica Neue"/>
              </a:rPr>
              <a:t>, it loops back for further processing.</a:t>
            </a:r>
            <a:endParaRPr lang="en-US" dirty="0"/>
          </a:p>
          <a:p>
            <a:pPr marL="400050" marR="0" lvl="1" indent="0" algn="l" rtl="0">
              <a:lnSpc>
                <a:spcPct val="100000"/>
              </a:lnSpc>
              <a:spcBef>
                <a:spcPts val="0"/>
              </a:spcBef>
              <a:spcAft>
                <a:spcPts val="0"/>
              </a:spcAft>
              <a:buClr>
                <a:schemeClr val="dk1"/>
              </a:buClr>
              <a:buSzPts val="1600"/>
              <a:buFont typeface="Courier New"/>
              <a:buNone/>
            </a:pPr>
            <a:endParaRPr lang="en-US" sz="1600" b="0" i="0" u="none" strike="noStrike" cap="none" dirty="0">
              <a:solidFill>
                <a:schemeClr val="dk1"/>
              </a:solidFill>
              <a:latin typeface="Helvetica Neue"/>
              <a:ea typeface="Helvetica Neue"/>
              <a:cs typeface="Helvetica Neue"/>
              <a:sym typeface="Helvetica Neue"/>
            </a:endParaRPr>
          </a:p>
          <a:p>
            <a:pPr marL="0" marR="0" lvl="0" indent="-11430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Helvetica Neue"/>
                <a:ea typeface="Helvetica Neue"/>
                <a:cs typeface="Helvetica Neue"/>
                <a:sym typeface="Helvetica Neue"/>
              </a:rPr>
              <a:t>End</a:t>
            </a:r>
            <a:r>
              <a:rPr lang="en-US" sz="1800" b="0" i="0" u="none" strike="noStrike" cap="none" dirty="0">
                <a:solidFill>
                  <a:schemeClr val="dk1"/>
                </a:solidFill>
                <a:latin typeface="Helvetica Neue"/>
                <a:ea typeface="Helvetica Neue"/>
                <a:cs typeface="Helvetica Neue"/>
                <a:sym typeface="Helvetica Neue"/>
              </a:rPr>
              <a:t>: The process ends. </a:t>
            </a:r>
            <a:endParaRPr lang="en-US" dirty="0"/>
          </a:p>
        </p:txBody>
      </p:sp>
      <p:pic>
        <p:nvPicPr>
          <p:cNvPr id="7" name="Picture 6" descr="A diagram of a software company&#10;&#10;Description automatically generated">
            <a:extLst>
              <a:ext uri="{FF2B5EF4-FFF2-40B4-BE49-F238E27FC236}">
                <a16:creationId xmlns:a16="http://schemas.microsoft.com/office/drawing/2014/main" id="{6C4CCC19-A984-41A9-0798-8C2139279901}"/>
              </a:ext>
            </a:extLst>
          </p:cNvPr>
          <p:cNvPicPr>
            <a:picLocks noChangeAspect="1"/>
          </p:cNvPicPr>
          <p:nvPr/>
        </p:nvPicPr>
        <p:blipFill>
          <a:blip r:embed="rId2"/>
          <a:stretch>
            <a:fillRect/>
          </a:stretch>
        </p:blipFill>
        <p:spPr>
          <a:xfrm>
            <a:off x="1103346" y="947225"/>
            <a:ext cx="6937308" cy="5285338"/>
          </a:xfrm>
          <a:prstGeom prst="rect">
            <a:avLst/>
          </a:prstGeom>
        </p:spPr>
      </p:pic>
      <p:sp>
        <p:nvSpPr>
          <p:cNvPr id="8" name="TextBox 7">
            <a:extLst>
              <a:ext uri="{FF2B5EF4-FFF2-40B4-BE49-F238E27FC236}">
                <a16:creationId xmlns:a16="http://schemas.microsoft.com/office/drawing/2014/main" id="{688ACF73-7054-740D-E49A-8CB5B960A0EF}"/>
              </a:ext>
            </a:extLst>
          </p:cNvPr>
          <p:cNvSpPr txBox="1"/>
          <p:nvPr/>
        </p:nvSpPr>
        <p:spPr>
          <a:xfrm>
            <a:off x="2280285" y="6136629"/>
            <a:ext cx="4583430" cy="276999"/>
          </a:xfrm>
          <a:prstGeom prst="rect">
            <a:avLst/>
          </a:prstGeom>
          <a:noFill/>
        </p:spPr>
        <p:txBody>
          <a:bodyPr wrap="square">
            <a:spAutoFit/>
          </a:bodyPr>
          <a:lstStyle/>
          <a:p>
            <a:pPr algn="ctr"/>
            <a:r>
              <a:rPr lang="en-IN" sz="1200" b="1" dirty="0">
                <a:latin typeface="+mn-lt"/>
              </a:rPr>
              <a:t>Fig.1.1: Flow graph of the project</a:t>
            </a:r>
            <a:endParaRPr lang="en-GB" sz="1200" b="1" dirty="0">
              <a:latin typeface="+mn-lt"/>
            </a:endParaRPr>
          </a:p>
        </p:txBody>
      </p:sp>
    </p:spTree>
    <p:extLst>
      <p:ext uri="{BB962C8B-B14F-4D97-AF65-F5344CB8AC3E}">
        <p14:creationId xmlns:p14="http://schemas.microsoft.com/office/powerpoint/2010/main" val="81149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E10AA4B-3410-F422-1F80-8D321A126C76}"/>
              </a:ext>
            </a:extLst>
          </p:cNvPr>
          <p:cNvSpPr txBox="1">
            <a:spLocks/>
          </p:cNvSpPr>
          <p:nvPr/>
        </p:nvSpPr>
        <p:spPr bwMode="auto">
          <a:xfrm>
            <a:off x="1289162" y="1333500"/>
            <a:ext cx="6565675" cy="5006524"/>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 App</a:t>
            </a:r>
            <a:r>
              <a:rPr kumimoji="0" lang="en-US" altLang="en-US" sz="1800" b="0" i="0" u="none" strike="noStrike" cap="none" normalizeH="0" baseline="0" dirty="0">
                <a:ln>
                  <a:noFill/>
                </a:ln>
                <a:solidFill>
                  <a:schemeClr val="tx1"/>
                </a:solidFill>
                <a:effectLst/>
                <a:latin typeface="Arial" panose="020B0604020202020204" pitchFamily="34" charset="0"/>
              </a:rPr>
              <a:t>: The process begins when the user launches the data collection application.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lnSpc>
                <a:spcPct val="100000"/>
              </a:lnSpc>
              <a:spcBef>
                <a:spcPct val="0"/>
              </a:spcBef>
              <a:buClrTx/>
              <a:buSzTx/>
            </a:pPr>
            <a:r>
              <a:rPr kumimoji="0" lang="en-US" altLang="en-US" sz="1800" b="1" i="0" u="none" strike="noStrike" cap="none" normalizeH="0" baseline="0" dirty="0">
                <a:ln>
                  <a:noFill/>
                </a:ln>
                <a:solidFill>
                  <a:schemeClr val="tx1"/>
                </a:solidFill>
                <a:effectLst/>
                <a:latin typeface="Arial" panose="020B0604020202020204" pitchFamily="34" charset="0"/>
              </a:rPr>
              <a:t>Consent Provided?</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dirty="0">
              <a:latin typeface="Arial" panose="020B0604020202020204" pitchFamily="34" charset="0"/>
            </a:endParaRPr>
          </a:p>
          <a:p>
            <a:pPr lvl="1" algn="l">
              <a:lnSpc>
                <a:spcPct val="100000"/>
              </a:lnSpc>
              <a:spcBef>
                <a:spcPct val="0"/>
              </a:spcBef>
              <a:buClrTx/>
              <a:buSzTx/>
            </a:pPr>
            <a:r>
              <a:rPr kumimoji="0" lang="en-US" altLang="en-US" b="1" i="0" u="none" strike="noStrike" cap="none" normalizeH="0" baseline="0" dirty="0">
                <a:ln>
                  <a:noFill/>
                </a:ln>
                <a:solidFill>
                  <a:schemeClr val="tx1"/>
                </a:solidFill>
                <a:effectLst/>
                <a:latin typeface="Arial" panose="020B0604020202020204" pitchFamily="34" charset="0"/>
              </a:rPr>
              <a:t>If No</a:t>
            </a:r>
            <a:r>
              <a:rPr kumimoji="0" lang="en-US" altLang="en-US" b="0" i="0" u="none" strike="noStrike" cap="none" normalizeH="0" baseline="0" dirty="0">
                <a:ln>
                  <a:noFill/>
                </a:ln>
                <a:solidFill>
                  <a:schemeClr val="tx1"/>
                </a:solidFill>
                <a:effectLst/>
                <a:latin typeface="Arial" panose="020B0604020202020204" pitchFamily="34" charset="0"/>
              </a:rPr>
              <a:t>: The app terminates the process and exits.</a:t>
            </a:r>
          </a:p>
          <a:p>
            <a:pPr lvl="1" algn="l">
              <a:lnSpc>
                <a:spcPct val="100000"/>
              </a:lnSpc>
              <a:spcBef>
                <a:spcPct val="0"/>
              </a:spcBef>
              <a:buClrTx/>
              <a:buSzTx/>
            </a:pPr>
            <a:r>
              <a:rPr kumimoji="0" lang="en-US" altLang="en-US" b="1" i="0" u="none" strike="noStrike" cap="none" normalizeH="0" baseline="0" dirty="0">
                <a:ln>
                  <a:noFill/>
                </a:ln>
                <a:solidFill>
                  <a:schemeClr val="tx1"/>
                </a:solidFill>
                <a:effectLst/>
                <a:latin typeface="Arial" panose="020B0604020202020204" pitchFamily="34" charset="0"/>
              </a:rPr>
              <a:t>If Yes</a:t>
            </a:r>
            <a:r>
              <a:rPr kumimoji="0" lang="en-US" altLang="en-US" b="0" i="0" u="none" strike="noStrike" cap="none" normalizeH="0" baseline="0" dirty="0">
                <a:ln>
                  <a:noFill/>
                </a:ln>
                <a:solidFill>
                  <a:schemeClr val="tx1"/>
                </a:solidFill>
                <a:effectLst/>
                <a:latin typeface="Arial" panose="020B0604020202020204" pitchFamily="34" charset="0"/>
              </a:rPr>
              <a:t>: The app proceeds to the next step.</a:t>
            </a:r>
          </a:p>
          <a:p>
            <a:pPr marL="457200" lvl="1" indent="0" algn="l">
              <a:lnSpc>
                <a:spcPct val="100000"/>
              </a:lnSpc>
              <a:spcBef>
                <a:spcPct val="0"/>
              </a:spcBef>
              <a:buClrTx/>
              <a:buSzTx/>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Activate Sensors</a:t>
            </a:r>
            <a:r>
              <a:rPr kumimoji="0"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Log Behavioral Data</a:t>
            </a:r>
            <a:r>
              <a:rPr kumimoji="0"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Store Data Locally</a:t>
            </a:r>
            <a:r>
              <a:rPr kumimoji="0" lang="en-US" altLang="en-US" b="1" dirty="0">
                <a:latin typeface="Arial" panose="020B0604020202020204" pitchFamily="34" charset="0"/>
              </a:rPr>
              <a:t> and Periodically upload to firebase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Display Feedback</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End Process</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IN" sz="1800" dirty="0">
              <a:ea typeface="Palatino" pitchFamily="2" charset="77"/>
            </a:endParaRPr>
          </a:p>
        </p:txBody>
      </p:sp>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Project Design </a:t>
            </a:r>
            <a:r>
              <a:rPr lang="en-IN" b="0" dirty="0">
                <a:ea typeface="Palatino" pitchFamily="2" charset="77"/>
              </a:rPr>
              <a:t>(</a:t>
            </a:r>
            <a:r>
              <a:rPr lang="en-IN" b="0" dirty="0" err="1">
                <a:ea typeface="Palatino" pitchFamily="2" charset="77"/>
              </a:rPr>
              <a:t>cont</a:t>
            </a:r>
            <a:r>
              <a:rPr lang="en-IN" b="0" dirty="0">
                <a:ea typeface="Palatino" pitchFamily="2" charset="77"/>
              </a:rPr>
              <a:t>…)</a:t>
            </a:r>
            <a:endParaRPr lang="en-US" dirty="0"/>
          </a:p>
        </p:txBody>
      </p:sp>
      <p:sp>
        <p:nvSpPr>
          <p:cNvPr id="3" name="TextBox 2">
            <a:extLst>
              <a:ext uri="{FF2B5EF4-FFF2-40B4-BE49-F238E27FC236}">
                <a16:creationId xmlns:a16="http://schemas.microsoft.com/office/drawing/2014/main" id="{FE27F630-558E-F2D0-AE52-23CD3A2E11CA}"/>
              </a:ext>
            </a:extLst>
          </p:cNvPr>
          <p:cNvSpPr txBox="1"/>
          <p:nvPr/>
        </p:nvSpPr>
        <p:spPr>
          <a:xfrm>
            <a:off x="2824566" y="6204743"/>
            <a:ext cx="3494867" cy="276999"/>
          </a:xfrm>
          <a:prstGeom prst="rect">
            <a:avLst/>
          </a:prstGeom>
          <a:noFill/>
        </p:spPr>
        <p:txBody>
          <a:bodyPr wrap="none" rtlCol="0">
            <a:spAutoFit/>
          </a:bodyPr>
          <a:lstStyle/>
          <a:p>
            <a:pPr algn="ctr"/>
            <a:r>
              <a:rPr lang="en-IN" sz="1200" b="1" dirty="0">
                <a:latin typeface="+mn-lt"/>
              </a:rPr>
              <a:t>Fig.1.2: Flow graph of the data collection app</a:t>
            </a:r>
            <a:endParaRPr lang="en-GB" sz="1200" b="1" dirty="0">
              <a:latin typeface="+mn-lt"/>
            </a:endParaRPr>
          </a:p>
        </p:txBody>
      </p:sp>
      <p:pic>
        <p:nvPicPr>
          <p:cNvPr id="6" name="Picture 5" descr="A diagram of a software company&#10;&#10;Description automatically generated">
            <a:extLst>
              <a:ext uri="{FF2B5EF4-FFF2-40B4-BE49-F238E27FC236}">
                <a16:creationId xmlns:a16="http://schemas.microsoft.com/office/drawing/2014/main" id="{72D57841-5754-E98D-60FC-887275020A0D}"/>
              </a:ext>
            </a:extLst>
          </p:cNvPr>
          <p:cNvPicPr>
            <a:picLocks noChangeAspect="1"/>
          </p:cNvPicPr>
          <p:nvPr/>
        </p:nvPicPr>
        <p:blipFill>
          <a:blip r:embed="rId2"/>
          <a:stretch>
            <a:fillRect/>
          </a:stretch>
        </p:blipFill>
        <p:spPr>
          <a:xfrm>
            <a:off x="1289162" y="729000"/>
            <a:ext cx="6231662" cy="5400000"/>
          </a:xfrm>
          <a:prstGeom prst="rect">
            <a:avLst/>
          </a:prstGeom>
        </p:spPr>
      </p:pic>
    </p:spTree>
    <p:extLst>
      <p:ext uri="{BB962C8B-B14F-4D97-AF65-F5344CB8AC3E}">
        <p14:creationId xmlns:p14="http://schemas.microsoft.com/office/powerpoint/2010/main" val="998922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CD10-75DD-2551-68D6-620DEA48EF89}"/>
              </a:ext>
            </a:extLst>
          </p:cNvPr>
          <p:cNvSpPr>
            <a:spLocks noGrp="1"/>
          </p:cNvSpPr>
          <p:nvPr>
            <p:ph type="title"/>
          </p:nvPr>
        </p:nvSpPr>
        <p:spPr/>
        <p:txBody>
          <a:bodyPr/>
          <a:lstStyle/>
          <a:p>
            <a:r>
              <a:rPr lang="en-IN" sz="2400" dirty="0">
                <a:ea typeface="Palatino" pitchFamily="2" charset="77"/>
              </a:rPr>
              <a:t>Implementation</a:t>
            </a:r>
            <a:endParaRPr lang="en-US" dirty="0"/>
          </a:p>
        </p:txBody>
      </p:sp>
      <p:pic>
        <p:nvPicPr>
          <p:cNvPr id="5" name="Picture 4">
            <a:extLst>
              <a:ext uri="{FF2B5EF4-FFF2-40B4-BE49-F238E27FC236}">
                <a16:creationId xmlns:a16="http://schemas.microsoft.com/office/drawing/2014/main" id="{938FC6A9-8B4A-8B4B-F91A-05D9ADE6001B}"/>
              </a:ext>
            </a:extLst>
          </p:cNvPr>
          <p:cNvPicPr>
            <a:picLocks noChangeAspect="1"/>
          </p:cNvPicPr>
          <p:nvPr/>
        </p:nvPicPr>
        <p:blipFill>
          <a:blip r:embed="rId2"/>
          <a:stretch>
            <a:fillRect/>
          </a:stretch>
        </p:blipFill>
        <p:spPr>
          <a:xfrm>
            <a:off x="351693" y="870120"/>
            <a:ext cx="8574258" cy="5117760"/>
          </a:xfrm>
          <a:prstGeom prst="rect">
            <a:avLst/>
          </a:prstGeom>
        </p:spPr>
      </p:pic>
      <p:sp>
        <p:nvSpPr>
          <p:cNvPr id="6" name="TextBox 5">
            <a:extLst>
              <a:ext uri="{FF2B5EF4-FFF2-40B4-BE49-F238E27FC236}">
                <a16:creationId xmlns:a16="http://schemas.microsoft.com/office/drawing/2014/main" id="{7D67F60F-EDAB-2DE2-B718-72982026CBF3}"/>
              </a:ext>
            </a:extLst>
          </p:cNvPr>
          <p:cNvSpPr txBox="1"/>
          <p:nvPr/>
        </p:nvSpPr>
        <p:spPr>
          <a:xfrm>
            <a:off x="3606836" y="6196818"/>
            <a:ext cx="1930337" cy="276999"/>
          </a:xfrm>
          <a:prstGeom prst="rect">
            <a:avLst/>
          </a:prstGeom>
          <a:noFill/>
        </p:spPr>
        <p:txBody>
          <a:bodyPr wrap="none" rtlCol="0">
            <a:spAutoFit/>
          </a:bodyPr>
          <a:lstStyle/>
          <a:p>
            <a:pPr algn="ctr"/>
            <a:r>
              <a:rPr lang="en-IN" sz="1200" b="1" dirty="0">
                <a:latin typeface="+mn-lt"/>
              </a:rPr>
              <a:t>Fig.2.1: Dataset Snippet</a:t>
            </a:r>
            <a:endParaRPr lang="en-GB" sz="1200" b="1" dirty="0">
              <a:latin typeface="+mn-lt"/>
            </a:endParaRPr>
          </a:p>
        </p:txBody>
      </p:sp>
    </p:spTree>
    <p:extLst>
      <p:ext uri="{BB962C8B-B14F-4D97-AF65-F5344CB8AC3E}">
        <p14:creationId xmlns:p14="http://schemas.microsoft.com/office/powerpoint/2010/main" val="3486653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316&quot;&gt;&lt;object type=&quot;3&quot; unique_id=&quot;10317&quot;&gt;&lt;property id=&quot;20148&quot; value=&quot;5&quot;/&gt;&lt;property id=&quot;20300&quot; value=&quot;Slide 1 - &amp;quot;A Novel Framework for Analysis of Big Data&amp;quot;&quot;/&gt;&lt;property id=&quot;20307&quot; value=&quot;325&quot;/&gt;&lt;/object&gt;&lt;object type=&quot;3&quot; unique_id=&quot;10325&quot;&gt;&lt;property id=&quot;20148&quot; value=&quot;5&quot;/&gt;&lt;property id=&quot;20300&quot; value=&quot;Slide 3 - &amp;quot;Introduction&amp;quot;&quot;/&gt;&lt;property id=&quot;20307&quot; value=&quot;392&quot;/&gt;&lt;/object&gt;&lt;object type=&quot;3&quot; unique_id=&quot;10327&quot;&gt;&lt;property id=&quot;20148&quot; value=&quot;5&quot;/&gt;&lt;property id=&quot;20300&quot; value=&quot;Slide 4 - &amp;quot;Introduction (cont…)&amp;quot;&quot;/&gt;&lt;property id=&quot;20307&quot; value=&quot;395&quot;/&gt;&lt;/object&gt;&lt;object type=&quot;3&quot; unique_id=&quot;10333&quot;&gt;&lt;property id=&quot;20148&quot; value=&quot;5&quot;/&gt;&lt;property id=&quot;20300&quot; value=&quot;Slide 5 - &amp;quot;Big Data – A Definition&amp;quot;&quot;/&gt;&lt;property id=&quot;20307&quot; value=&quot;386&quot;/&gt;&lt;/object&gt;&lt;object type=&quot;3&quot; unique_id=&quot;10334&quot;&gt;&lt;property id=&quot;20148&quot; value=&quot;5&quot;/&gt;&lt;property id=&quot;20300&quot; value=&quot;Slide 6 - &amp;quot;Characteristics of Big Data&amp;quot;&quot;/&gt;&lt;property id=&quot;20307&quot; value=&quot;355&quot;/&gt;&lt;/object&gt;&lt;object type=&quot;3&quot; unique_id=&quot;10339&quot;&gt;&lt;property id=&quot;20148&quot; value=&quot;5&quot;/&gt;&lt;property id=&quot;20300&quot; value=&quot;Slide 7 - &amp;quot;Big Data Analytics&amp;quot;&quot;/&gt;&lt;property id=&quot;20307&quot; value=&quot;387&quot;/&gt;&lt;/object&gt;&lt;object type=&quot;3&quot; unique_id=&quot;10369&quot;&gt;&lt;property id=&quot;20148&quot; value=&quot;5&quot;/&gt;&lt;property id=&quot;20300&quot; value=&quot;Slide 8 - &amp;quot;List of Development Tools&amp;quot;&quot;/&gt;&lt;property id=&quot;20307&quot; value=&quot;505&quot;/&gt;&lt;/object&gt;&lt;object type=&quot;3&quot; unique_id=&quot;10371&quot;&gt;&lt;property id=&quot;20148&quot; value=&quot;5&quot;/&gt;&lt;property id=&quot;20300&quot; value=&quot;Slide 11 - &amp;quot;Malware Classification: A Case Study&amp;quot;&quot;/&gt;&lt;property id=&quot;20307&quot; value=&quot;514&quot;/&gt;&lt;/object&gt;&lt;object type=&quot;3&quot; unique_id=&quot;10372&quot;&gt;&lt;property id=&quot;20148&quot; value=&quot;5&quot;/&gt;&lt;property id=&quot;20300&quot; value=&quot;Slide 55&quot;/&gt;&lt;property id=&quot;20307&quot; value=&quot;452&quot;/&gt;&lt;/object&gt;&lt;object type=&quot;3&quot; unique_id=&quot;11475&quot;&gt;&lt;property id=&quot;20148&quot; value=&quot;5&quot;/&gt;&lt;property id=&quot;20300&quot; value=&quot;Slide 2 - &amp;quot;Outline&amp;quot;&quot;/&gt;&lt;property id=&quot;20307&quot; value=&quot;516&quot;/&gt;&lt;/object&gt;&lt;object type=&quot;3&quot; unique_id=&quot;11477&quot;&gt;&lt;property id=&quot;20148&quot; value=&quot;5&quot;/&gt;&lt;property id=&quot;20300&quot; value=&quot;Slide 21 - &amp;quot;Research Gaps&amp;quot;&quot;/&gt;&lt;property id=&quot;20307&quot; value=&quot;517&quot;/&gt;&lt;/object&gt;&lt;object type=&quot;3&quot; unique_id=&quot;11478&quot;&gt;&lt;property id=&quot;20148&quot; value=&quot;5&quot;/&gt;&lt;property id=&quot;20300&quot; value=&quot;Slide 22 - &amp;quot;Research Gaps (Cont…)&amp;quot;&quot;/&gt;&lt;property id=&quot;20307&quot; value=&quot;528&quot;/&gt;&lt;/object&gt;&lt;object type=&quot;3&quot; unique_id=&quot;11479&quot;&gt;&lt;property id=&quot;20148&quot; value=&quot;5&quot;/&gt;&lt;property id=&quot;20300&quot; value=&quot;Slide 23 - &amp;quot;Problem Definition&amp;quot;&quot;/&gt;&lt;property id=&quot;20307&quot; value=&quot;519&quot;/&gt;&lt;/object&gt;&lt;object type=&quot;3&quot; unique_id=&quot;11480&quot;&gt;&lt;property id=&quot;20148&quot; value=&quot;5&quot;/&gt;&lt;property id=&quot;20300&quot; value=&quot;Slide 24 - &amp;quot;Research Objectives&amp;quot;&quot;/&gt;&lt;property id=&quot;20307&quot; value=&quot;518&quot;/&gt;&lt;/object&gt;&lt;object type=&quot;3&quot; unique_id=&quot;11481&quot;&gt;&lt;property id=&quot;20148&quot; value=&quot;5&quot;/&gt;&lt;property id=&quot;20300&quot; value=&quot;Slide 25 - &amp;quot;Research Objectives 1&amp;quot;&quot;/&gt;&lt;property id=&quot;20307&quot; value=&quot;520&quot;/&gt;&lt;/object&gt;&lt;object type=&quot;3&quot; unique_id=&quot;11482&quot;&gt;&lt;property id=&quot;20148&quot; value=&quot;5&quot;/&gt;&lt;property id=&quot;20300&quot; value=&quot;Slide 26 - &amp;quot;Research Objectives 2&amp;quot;&quot;/&gt;&lt;property id=&quot;20307&quot; value=&quot;530&quot;/&gt;&lt;/object&gt;&lt;object type=&quot;3&quot; unique_id=&quot;11483&quot;&gt;&lt;property id=&quot;20148&quot; value=&quot;5&quot;/&gt;&lt;property id=&quot;20300&quot; value=&quot;Slide 27 - &amp;quot;Research Objectives 3&amp;quot;&quot;/&gt;&lt;property id=&quot;20307&quot; value=&quot;531&quot;/&gt;&lt;/object&gt;&lt;object type=&quot;3&quot; unique_id=&quot;11484&quot;&gt;&lt;property id=&quot;20148&quot; value=&quot;5&quot;/&gt;&lt;property id=&quot;20300&quot; value=&quot;Slide 28 - &amp;quot;Architecture for Big Data Analytics&amp;quot;&quot;/&gt;&lt;property id=&quot;20307&quot; value=&quot;522&quot;/&gt;&lt;/object&gt;&lt;object type=&quot;3&quot; unique_id=&quot;11485&quot;&gt;&lt;property id=&quot;20148&quot; value=&quot;5&quot;/&gt;&lt;property id=&quot;20300&quot; value=&quot;Slide 50 - &amp;quot;Key Contributions&amp;quot;&quot;/&gt;&lt;property id=&quot;20307&quot; value=&quot;523&quot;/&gt;&lt;/object&gt;&lt;object type=&quot;3&quot; unique_id=&quot;11486&quot;&gt;&lt;property id=&quot;20148&quot; value=&quot;5&quot;/&gt;&lt;property id=&quot;20300&quot; value=&quot;Slide 51 - &amp;quot;Key Contributions&amp;quot;&quot;/&gt;&lt;property id=&quot;20307&quot; value=&quot;529&quot;/&gt;&lt;/object&gt;&lt;object type=&quot;3&quot; unique_id=&quot;11487&quot;&gt;&lt;property id=&quot;20148&quot; value=&quot;5&quot;/&gt;&lt;property id=&quot;20300&quot; value=&quot;Slide 52 - &amp;quot;Future Scope&amp;quot;&quot;/&gt;&lt;property id=&quot;20307&quot; value=&quot;524&quot;/&gt;&lt;/object&gt;&lt;object type=&quot;3&quot; unique_id=&quot;11488&quot;&gt;&lt;property id=&quot;20148&quot; value=&quot;5&quot;/&gt;&lt;property id=&quot;20300&quot; value=&quot;Slide 53 - &amp;quot;List of Publications&amp;quot;&quot;/&gt;&lt;property id=&quot;20307&quot; value=&quot;525&quot;/&gt;&lt;/object&gt;&lt;object type=&quot;3&quot; unique_id=&quot;11489&quot;&gt;&lt;property id=&quot;20148&quot; value=&quot;5&quot;/&gt;&lt;property id=&quot;20300&quot; value=&quot;Slide 54 - &amp;quot;References&amp;quot;&quot;/&gt;&lt;property id=&quot;20307&quot; value=&quot;526&quot;/&gt;&lt;/object&gt;&lt;object type=&quot;3&quot; unique_id=&quot;12645&quot;&gt;&lt;property id=&quot;20148&quot; value=&quot;5&quot;/&gt;&lt;property id=&quot;20300&quot; value=&quot;Slide 31&quot;/&gt;&lt;property id=&quot;20307&quot; value=&quot;533&quot;/&gt;&lt;/object&gt;&lt;object type=&quot;3&quot; unique_id=&quot;12646&quot;&gt;&lt;property id=&quot;20148&quot; value=&quot;5&quot;/&gt;&lt;property id=&quot;20300&quot; value=&quot;Slide 32&quot;/&gt;&lt;property id=&quot;20307&quot; value=&quot;534&quot;/&gt;&lt;/object&gt;&lt;object type=&quot;3&quot; unique_id=&quot;12647&quot;&gt;&lt;property id=&quot;20148&quot; value=&quot;5&quot;/&gt;&lt;property id=&quot;20300&quot; value=&quot;Slide 33&quot;/&gt;&lt;property id=&quot;20307&quot; value=&quot;535&quot;/&gt;&lt;/object&gt;&lt;object type=&quot;3&quot; unique_id=&quot;13251&quot;&gt;&lt;property id=&quot;20148&quot; value=&quot;5&quot;/&gt;&lt;property id=&quot;20300&quot; value=&quot;Slide 29 - &amp;quot;Data Preparation&amp;quot;&quot;/&gt;&lt;property id=&quot;20307&quot; value=&quot;537&quot;/&gt;&lt;/object&gt;&lt;object type=&quot;3&quot; unique_id=&quot;13252&quot;&gt;&lt;property id=&quot;20148&quot; value=&quot;5&quot;/&gt;&lt;property id=&quot;20300&quot; value=&quot;Slide 30 - &amp;quot;Functional Flow of Malware Trend Analysis&amp;quot;&quot;/&gt;&lt;property id=&quot;20307&quot; value=&quot;536&quot;/&gt;&lt;/object&gt;&lt;object type=&quot;3&quot; unique_id=&quot;13253&quot;&gt;&lt;property id=&quot;20148&quot; value=&quot;5&quot;/&gt;&lt;property id=&quot;20300&quot; value=&quot;Slide 34 - &amp;quot;Conclusion&amp;quot;&quot;/&gt;&lt;property id=&quot;20307&quot; value=&quot;538&quot;/&gt;&lt;/object&gt;&lt;object type=&quot;3&quot; unique_id=&quot;14250&quot;&gt;&lt;property id=&quot;20148&quot; value=&quot;5&quot;/&gt;&lt;property id=&quot;20300&quot; value=&quot;Slide 16 - &amp;quot;Comparison of open source big data stream processing frameworks&amp;quot;&quot;/&gt;&lt;property id=&quot;20307&quot; value=&quot;542&quot;/&gt;&lt;/object&gt;&lt;object type=&quot;3&quot; unique_id=&quot;14251&quot;&gt;&lt;property id=&quot;20148&quot; value=&quot;5&quot;/&gt;&lt;property id=&quot;20300&quot; value=&quot;Slide 17 - &amp;quot;Comparison of open source big data stream processing frameworks&amp;quot;&quot;/&gt;&lt;property id=&quot;20307&quot; value=&quot;545&quot;/&gt;&lt;/object&gt;&lt;object type=&quot;3&quot; unique_id=&quot;15004&quot;&gt;&lt;property id=&quot;20148&quot; value=&quot;5&quot;/&gt;&lt;property id=&quot;20300&quot; value=&quot;Slide 18 - &amp;quot;Malware Detection and Classification Techniques&amp;quot;&quot;/&gt;&lt;property id=&quot;20307&quot; value=&quot;548&quot;/&gt;&lt;/object&gt;&lt;object type=&quot;3&quot; unique_id=&quot;15005&quot;&gt;&lt;property id=&quot;20148&quot; value=&quot;5&quot;/&gt;&lt;property id=&quot;20300&quot; value=&quot;Slide 19 - &amp;quot;Malware Detection and Classification Techniques&amp;quot;&quot;/&gt;&lt;property id=&quot;20307&quot; value=&quot;549&quot;/&gt;&lt;/object&gt;&lt;object type=&quot;3&quot; unique_id=&quot;15006&quot;&gt;&lt;property id=&quot;20148&quot; value=&quot;5&quot;/&gt;&lt;property id=&quot;20300&quot; value=&quot;Slide 20 - &amp;quot;Malware Detection and Classification Techniques&amp;quot;&quot;/&gt;&lt;property id=&quot;20307&quot; value=&quot;550&quot;/&gt;&lt;/object&gt;&lt;object type=&quot;3&quot; unique_id=&quot;15624&quot;&gt;&lt;property id=&quot;20148&quot; value=&quot;5&quot;/&gt;&lt;property id=&quot;20300&quot; value=&quot;Slide 12 - &amp;quot;Literature Review&amp;quot;&quot;/&gt;&lt;property id=&quot;20307&quot; value=&quot;552&quot;/&gt;&lt;/object&gt;&lt;object type=&quot;3&quot; unique_id=&quot;15625&quot;&gt;&lt;property id=&quot;20148&quot; value=&quot;5&quot;/&gt;&lt;property id=&quot;20300&quot; value=&quot;Slide 13 - &amp;quot;A bibliometric study of relevant literature in academics/industry&amp;quot;&quot;/&gt;&lt;property id=&quot;20307&quot; value=&quot;553&quot;/&gt;&lt;/object&gt;&lt;object type=&quot;3&quot; unique_id=&quot;15626&quot;&gt;&lt;property id=&quot;20148&quot; value=&quot;5&quot;/&gt;&lt;property id=&quot;20300&quot; value=&quot;Slide 14 - &amp;quot;Literature Review&amp;quot;&quot;/&gt;&lt;property id=&quot;20307&quot; value=&quot;551&quot;/&gt;&lt;/object&gt;&lt;object type=&quot;3&quot; unique_id=&quot;15627&quot;&gt;&lt;property id=&quot;20148&quot; value=&quot;5&quot;/&gt;&lt;property id=&quot;20300&quot; value=&quot;Slide 15 - &amp;quot;Comparison of open source big data stream processing frameworks&amp;quot;&quot;/&gt;&lt;property id=&quot;20307&quot; value=&quot;556&quot;/&gt;&lt;/object&gt;&lt;object type=&quot;3&quot; unique_id=&quot;16029&quot;&gt;&lt;property id=&quot;20148&quot; value=&quot;5&quot;/&gt;&lt;property id=&quot;20300&quot; value=&quot;Slide 35 - &amp;quot;Big Data Framework for Zero-Day Malware Classification&amp;quot;&quot;/&gt;&lt;property id=&quot;20307&quot; value=&quot;557&quot;/&gt;&lt;/object&gt;&lt;object type=&quot;3&quot; unique_id=&quot;16030&quot;&gt;&lt;property id=&quot;20148&quot; value=&quot;5&quot;/&gt;&lt;property id=&quot;20300&quot; value=&quot;Slide 42 - &amp;quot;Improving Malware Detection using Big Data and EL&amp;quot;&quot;/&gt;&lt;property id=&quot;20307&quot; value=&quot;558&quot;/&gt;&lt;/object&gt;&lt;object type=&quot;3&quot; unique_id=&quot;16031&quot;&gt;&lt;property id=&quot;20148&quot; value=&quot;5&quot;/&gt;&lt;property id=&quot;20300&quot; value=&quot;Slide 49 - &amp;quot;Malware Classification using Big Data and Deep Neural Network&amp;quot;&quot;/&gt;&lt;property id=&quot;20307&quot; value=&quot;559&quot;/&gt;&lt;/object&gt;&lt;object type=&quot;3&quot; unique_id=&quot;16282&quot;&gt;&lt;property id=&quot;20148&quot; value=&quot;5&quot;/&gt;&lt;property id=&quot;20300&quot; value=&quot;Slide 44 - &amp;quot;Proposed Schemes&amp;quot;&quot;/&gt;&lt;property id=&quot;20307&quot; value=&quot;560&quot;/&gt;&lt;/object&gt;&lt;object type=&quot;3&quot; unique_id=&quot;16872&quot;&gt;&lt;property id=&quot;20148&quot; value=&quot;5&quot;/&gt;&lt;property id=&quot;20300&quot; value=&quot;Slide 43 - &amp;quot;Feature Vectorization&amp;quot;&quot;/&gt;&lt;property id=&quot;20307&quot; value=&quot;562&quot;/&gt;&lt;/object&gt;&lt;object type=&quot;3&quot; unique_id=&quot;16873&quot;&gt;&lt;property id=&quot;20148&quot; value=&quot;5&quot;/&gt;&lt;property id=&quot;20300&quot; value=&quot;Slide 45 - &amp;quot;Experimental Results and Evaluation&amp;quot;&quot;/&gt;&lt;property id=&quot;20307&quot; value=&quot;561&quot;/&gt;&lt;/object&gt;&lt;object type=&quot;3&quot; unique_id=&quot;16874&quot;&gt;&lt;property id=&quot;20148&quot; value=&quot;5&quot;/&gt;&lt;property id=&quot;20300&quot; value=&quot;Slide 46 - &amp;quot;Evaluation Results&amp;quot;&quot;/&gt;&lt;property id=&quot;20307&quot; value=&quot;563&quot;/&gt;&lt;/object&gt;&lt;object type=&quot;3&quot; unique_id=&quot;16875&quot;&gt;&lt;property id=&quot;20148&quot; value=&quot;5&quot;/&gt;&lt;property id=&quot;20300&quot; value=&quot;Slide 47 - &amp;quot;Evaluation Results&amp;quot;&quot;/&gt;&lt;property id=&quot;20307&quot; value=&quot;564&quot;/&gt;&lt;/object&gt;&lt;object type=&quot;3&quot; unique_id=&quot;16876&quot;&gt;&lt;property id=&quot;20148&quot; value=&quot;5&quot;/&gt;&lt;property id=&quot;20300&quot; value=&quot;Slide 48 - &amp;quot;Conclusion&amp;quot;&quot;/&gt;&lt;property id=&quot;20307&quot; value=&quot;565&quot;/&gt;&lt;/object&gt;&lt;object type=&quot;3&quot; unique_id=&quot;17661&quot;&gt;&lt;property id=&quot;20148&quot; value=&quot;5&quot;/&gt;&lt;property id=&quot;20300&quot; value=&quot;Slide 36 - &amp;quot;Data Preparation&amp;quot;&quot;/&gt;&lt;property id=&quot;20307&quot; value=&quot;566&quot;/&gt;&lt;/object&gt;&lt;object type=&quot;3&quot; unique_id=&quot;17662&quot;&gt;&lt;property id=&quot;20148&quot; value=&quot;5&quot;/&gt;&lt;property id=&quot;20300&quot; value=&quot;Slide 37 - &amp;quot;Big Data Framework for Malware Classification&amp;quot;&quot;/&gt;&lt;property id=&quot;20307&quot; value=&quot;568&quot;/&gt;&lt;/object&gt;&lt;object type=&quot;3&quot; unique_id=&quot;17663&quot;&gt;&lt;property id=&quot;20148&quot; value=&quot;5&quot;/&gt;&lt;property id=&quot;20300&quot; value=&quot;Slide 38 - &amp;quot;Feature Extraction&amp;quot;&quot;/&gt;&lt;property id=&quot;20307&quot; value=&quot;571&quot;/&gt;&lt;/object&gt;&lt;object type=&quot;3&quot; unique_id=&quot;17664&quot;&gt;&lt;property id=&quot;20148&quot; value=&quot;5&quot;/&gt;&lt;property id=&quot;20300&quot; value=&quot;Slide 39 - &amp;quot;Impact of Features on Malware Classification&amp;quot;&quot;/&gt;&lt;property id=&quot;20307&quot; value=&quot;569&quot;/&gt;&lt;/object&gt;&lt;object type=&quot;3&quot; unique_id=&quot;17665&quot;&gt;&lt;property id=&quot;20148&quot; value=&quot;5&quot;/&gt;&lt;property id=&quot;20300&quot; value=&quot;Slide 40 - &amp;quot;Experimental Results&amp;quot;&quot;/&gt;&lt;property id=&quot;20307&quot; value=&quot;570&quot;/&gt;&lt;/object&gt;&lt;object type=&quot;3&quot; unique_id=&quot;18034&quot;&gt;&lt;property id=&quot;20148&quot; value=&quot;5&quot;/&gt;&lt;property id=&quot;20300&quot; value=&quot;Slide 41 - &amp;quot;Conclusion&amp;quot;&quot;/&gt;&lt;property id=&quot;20307&quot; value=&quot;572&quot;/&gt;&lt;/object&gt;&lt;object type=&quot;3&quot; unique_id=&quot;20918&quot;&gt;&lt;property id=&quot;20148&quot; value=&quot;5&quot;/&gt;&lt;property id=&quot;20300&quot; value=&quot;Slide 9 - &amp;quot;Scalable Machine Learning Libraries&amp;quot;&quot;/&gt;&lt;property id=&quot;20307&quot; value=&quot;575&quot;/&gt;&lt;/object&gt;&lt;object type=&quot;3&quot; unique_id=&quot;20919&quot;&gt;&lt;property id=&quot;20148&quot; value=&quot;5&quot;/&gt;&lt;property id=&quot;20300&quot; value=&quot;Slide 10 - &amp;quot;High Level Conceptual Architecture of Big Data Security Analytics&amp;quot;&quot;/&gt;&lt;property id=&quot;20307&quot; value=&quot;576&quot;/&gt;&lt;/object&gt;&lt;/object&gt;&lt;object type=&quot;8&quot; unique_id=&quot;10430&quot;&gt;&lt;/object&gt;&lt;/object&gt;&lt;/database&gt;"/>
  <p:tag name="SECTOMILLISECCONVERTED" val="1"/>
</p:tagLst>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21156</TotalTime>
  <Words>2120</Words>
  <Application>Microsoft Office PowerPoint</Application>
  <PresentationFormat>On-screen Show (4:3)</PresentationFormat>
  <Paragraphs>247</Paragraphs>
  <Slides>21</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MS PGothic</vt:lpstr>
      <vt:lpstr>Arial</vt:lpstr>
      <vt:lpstr>Calibri</vt:lpstr>
      <vt:lpstr>Calibri Light</vt:lpstr>
      <vt:lpstr>Courier New</vt:lpstr>
      <vt:lpstr>Helvetica</vt:lpstr>
      <vt:lpstr>Helvetica Neue</vt:lpstr>
      <vt:lpstr>Palatino</vt:lpstr>
      <vt:lpstr>Tahoma</vt:lpstr>
      <vt:lpstr>Times New Roman</vt:lpstr>
      <vt:lpstr>Verdana</vt:lpstr>
      <vt:lpstr>Webdings</vt:lpstr>
      <vt:lpstr>1_os-8</vt:lpstr>
      <vt:lpstr>Custom Design</vt:lpstr>
      <vt:lpstr>Authentication using Behavioral Biometrics </vt:lpstr>
      <vt:lpstr>Outline</vt:lpstr>
      <vt:lpstr>Introduction</vt:lpstr>
      <vt:lpstr>Problem Statement</vt:lpstr>
      <vt:lpstr>Objectives</vt:lpstr>
      <vt:lpstr>Work Done (after Mid-Term Evaluation)</vt:lpstr>
      <vt:lpstr>Project Design</vt:lpstr>
      <vt:lpstr>Project Design (cont…)</vt:lpstr>
      <vt:lpstr>Implementation</vt:lpstr>
      <vt:lpstr>Implementation (cont…)</vt:lpstr>
      <vt:lpstr>Implementation (cont…)</vt:lpstr>
      <vt:lpstr>Experimental Results and Evaluation</vt:lpstr>
      <vt:lpstr>Experimental Results and Evaluation (cont…)</vt:lpstr>
      <vt:lpstr>Key Learnings</vt:lpstr>
      <vt:lpstr>Work Plan for Next Semester</vt:lpstr>
      <vt:lpstr>Work Contribution of Each Member</vt:lpstr>
      <vt:lpstr>Supervisor Remarks</vt:lpstr>
      <vt:lpstr>References</vt:lpstr>
      <vt:lpstr>References (cont…)</vt:lpstr>
      <vt:lpstr>References (cont…)</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Akshit Sharma</cp:lastModifiedBy>
  <cp:revision>1483</cp:revision>
  <cp:lastPrinted>2024-03-13T06:46:55Z</cp:lastPrinted>
  <dcterms:created xsi:type="dcterms:W3CDTF">2008-07-20T15:16:37Z</dcterms:created>
  <dcterms:modified xsi:type="dcterms:W3CDTF">2024-12-04T05:50:55Z</dcterms:modified>
</cp:coreProperties>
</file>