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9942513" cy="6761163"/>
  <p:embeddedFontLst>
    <p:embeddedFont>
      <p:font typeface="Helvetica Neue" panose="020B0604020202020204" charset="0"/>
      <p:regular r:id="rId32"/>
      <p:bold r:id="rId33"/>
      <p:italic r:id="rId34"/>
      <p:boldItalic r:id="rId35"/>
    </p:embeddedFont>
    <p:embeddedFont>
      <p:font typeface="Lato" panose="020F0502020204030203" pitchFamily="34" charset="0"/>
      <p:regular r:id="rId36"/>
      <p:bold r:id="rId37"/>
      <p:italic r:id="rId38"/>
      <p:boldItalic r:id="rId39"/>
    </p:embeddedFont>
    <p:embeddedFont>
      <p:font typeface="Tahoma" panose="020B0604030504040204" pitchFamily="34" charset="0"/>
      <p:regular r:id="rId40"/>
      <p:bold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6">
          <p15:clr>
            <a:srgbClr val="A4A3A4"/>
          </p15:clr>
        </p15:guide>
        <p15:guide id="2" pos="521">
          <p15:clr>
            <a:srgbClr val="A4A3A4"/>
          </p15:clr>
        </p15:guide>
      </p15:sldGuideLst>
    </p:ext>
    <p:ext uri="{2D200454-40CA-4A62-9FC3-DE9A4176ACB9}">
      <p15:notesGuideLst xmlns:p15="http://schemas.microsoft.com/office/powerpoint/2012/main">
        <p15:guide id="1" orient="horz" pos="2130">
          <p15:clr>
            <a:srgbClr val="A4A3A4"/>
          </p15:clr>
        </p15:guide>
        <p15:guide id="2" pos="3133">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iWXHlcl4J2LxdYLWfxDzY807rc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97343C-81EF-45E6-9409-F3185C60546B}">
  <a:tblStyle styleId="{6C97343C-81EF-45E6-9409-F3185C60546B}" styleName="Table_0">
    <a:wholeTbl>
      <a:tcTxStyle b="off" i="off">
        <a:font>
          <a:latin typeface="Helvetica"/>
          <a:ea typeface="Helvetica"/>
          <a:cs typeface="Helvetic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Helvetica"/>
          <a:ea typeface="Helvetica"/>
          <a:cs typeface="Helvetica"/>
        </a:font>
        <a:schemeClr val="lt1"/>
      </a:tcTxStyle>
      <a:tcStyle>
        <a:tcBdr/>
        <a:fill>
          <a:solidFill>
            <a:schemeClr val="accent4"/>
          </a:solidFill>
        </a:fill>
      </a:tcStyle>
    </a:lastCol>
    <a:firstCol>
      <a:tcTxStyle b="on" i="off">
        <a:font>
          <a:latin typeface="Helvetica"/>
          <a:ea typeface="Helvetica"/>
          <a:cs typeface="Helvetica"/>
        </a:font>
        <a:schemeClr val="lt1"/>
      </a:tcTxStyle>
      <a:tcStyle>
        <a:tcBdr/>
        <a:fill>
          <a:solidFill>
            <a:schemeClr val="accent4"/>
          </a:solidFill>
        </a:fill>
      </a:tcStyle>
    </a:firstCol>
    <a:lastRow>
      <a:tcTxStyle b="on" i="off">
        <a:font>
          <a:latin typeface="Helvetica"/>
          <a:ea typeface="Helvetica"/>
          <a:cs typeface="Helvetica"/>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AF2FEFD6-342E-4021-A729-B21A45E9EB69}" styleName="Table_1">
    <a:wholeTbl>
      <a:tcTxStyle b="off" i="off">
        <a:font>
          <a:latin typeface="Helvetica"/>
          <a:ea typeface="Helvetica"/>
          <a:cs typeface="Helvetic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3E9"/>
          </a:solidFill>
        </a:fill>
      </a:tcStyle>
    </a:wholeTbl>
    <a:band1H>
      <a:tcTxStyle/>
      <a:tcStyle>
        <a:tcBdr/>
        <a:fill>
          <a:solidFill>
            <a:srgbClr val="E6E6D1"/>
          </a:solidFill>
        </a:fill>
      </a:tcStyle>
    </a:band1H>
    <a:band2H>
      <a:tcTxStyle/>
      <a:tcStyle>
        <a:tcBdr/>
      </a:tcStyle>
    </a:band2H>
    <a:band1V>
      <a:tcTxStyle/>
      <a:tcStyle>
        <a:tcBdr/>
        <a:fill>
          <a:solidFill>
            <a:srgbClr val="E6E6D1"/>
          </a:solidFill>
        </a:fill>
      </a:tcStyle>
    </a:band1V>
    <a:band2V>
      <a:tcTxStyle/>
      <a:tcStyle>
        <a:tcBdr/>
      </a:tcStyle>
    </a:band2V>
    <a:lastCol>
      <a:tcTxStyle b="on" i="off">
        <a:font>
          <a:latin typeface="Helvetica"/>
          <a:ea typeface="Helvetica"/>
          <a:cs typeface="Helvetica"/>
        </a:font>
        <a:schemeClr val="lt1"/>
      </a:tcTxStyle>
      <a:tcStyle>
        <a:tcBdr/>
        <a:fill>
          <a:solidFill>
            <a:schemeClr val="accent6"/>
          </a:solidFill>
        </a:fill>
      </a:tcStyle>
    </a:lastCol>
    <a:firstCol>
      <a:tcTxStyle b="on" i="off">
        <a:font>
          <a:latin typeface="Helvetica"/>
          <a:ea typeface="Helvetica"/>
          <a:cs typeface="Helvetica"/>
        </a:font>
        <a:schemeClr val="lt1"/>
      </a:tcTxStyle>
      <a:tcStyle>
        <a:tcBdr/>
        <a:fill>
          <a:solidFill>
            <a:schemeClr val="accent6"/>
          </a:solidFill>
        </a:fill>
      </a:tcStyle>
    </a:firstCol>
    <a:lastRow>
      <a:tcTxStyle b="on" i="off">
        <a:font>
          <a:latin typeface="Helvetica"/>
          <a:ea typeface="Helvetica"/>
          <a:cs typeface="Helvetica"/>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4660"/>
  </p:normalViewPr>
  <p:slideViewPr>
    <p:cSldViewPr snapToGrid="0">
      <p:cViewPr varScale="1">
        <p:scale>
          <a:sx n="100" d="100"/>
          <a:sy n="100" d="100"/>
        </p:scale>
        <p:origin x="1412" y="88"/>
      </p:cViewPr>
      <p:guideLst>
        <p:guide orient="horz" pos="816"/>
        <p:guide pos="521"/>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30"/>
        <p:guide pos="313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customschemas.google.com/relationships/presentationmetadata" Target="metadata"/><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32288" cy="3333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5635625" y="0"/>
            <a:ext cx="4333875" cy="33337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1300163" y="3221038"/>
            <a:ext cx="7369175" cy="305117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00"/>
              </a:spcBef>
              <a:spcAft>
                <a:spcPts val="0"/>
              </a:spcAft>
              <a:buSzPts val="1400"/>
              <a:buNone/>
              <a:defRPr sz="1000" b="0" i="0" u="none" strike="noStrike" cap="none">
                <a:solidFill>
                  <a:srgbClr val="E36C0A"/>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38900"/>
            <a:ext cx="4332288" cy="3333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5635625" y="6438900"/>
            <a:ext cx="4333875" cy="3333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a:t>
            </a:fld>
            <a:endParaRPr sz="1200" b="0" i="0" u="none" strike="noStrike" cap="none">
              <a:solidFill>
                <a:schemeClr val="dk1"/>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 name="Google Shape;105;p1:notes"/>
          <p:cNvSpPr txBox="1">
            <a:spLocks noGrp="1"/>
          </p:cNvSpPr>
          <p:nvPr>
            <p:ph type="body" idx="1"/>
          </p:nvPr>
        </p:nvSpPr>
        <p:spPr>
          <a:xfrm>
            <a:off x="1300163" y="3221038"/>
            <a:ext cx="7369175" cy="30511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70" name="Google Shape;170;p10: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77" name="Google Shape;177;p11: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84" name="Google Shape;184;p12: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90" name="Google Shape;190;p13: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97" name="Google Shape;197;p14: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03" name="Google Shape;203;p15: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09" name="Google Shape;209;p16: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15" name="Google Shape;215;p17: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21" name="Google Shape;221;p18: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9: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28" name="Google Shape;228;p19: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7" name="Google Shape;117;p2:notes"/>
          <p:cNvSpPr txBox="1">
            <a:spLocks noGrp="1"/>
          </p:cNvSpPr>
          <p:nvPr>
            <p:ph type="body" idx="1"/>
          </p:nvPr>
        </p:nvSpPr>
        <p:spPr>
          <a:xfrm>
            <a:off x="1300163" y="3221038"/>
            <a:ext cx="7369175" cy="30511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18" name="Google Shape;118;p2:notes"/>
          <p:cNvSpPr txBox="1">
            <a:spLocks noGrp="1"/>
          </p:cNvSpPr>
          <p:nvPr>
            <p:ph type="sldNum" idx="12"/>
          </p:nvPr>
        </p:nvSpPr>
        <p:spPr>
          <a:xfrm>
            <a:off x="5635625" y="6438900"/>
            <a:ext cx="4333875" cy="3333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0: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34" name="Google Shape;234;p20: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1: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40" name="Google Shape;240;p21: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46" name="Google Shape;246;p22: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53" name="Google Shape;253;p23: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60" name="Google Shape;260;p24: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5: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67" name="Google Shape;267;p25: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6: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73" name="Google Shape;273;p26: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7: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79" name="Google Shape;279;p27: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8: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85" name="Google Shape;285;p28: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24" name="Google Shape;124;p3: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30" name="Google Shape;130;p4: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36" name="Google Shape;136;p5: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42" name="Google Shape;142;p6: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49" name="Google Shape;149;p7: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56" name="Google Shape;156;p8: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63" name="Google Shape;163;p9: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30"/>
          <p:cNvSpPr txBox="1">
            <a:spLocks noGrp="1"/>
          </p:cNvSpPr>
          <p:nvPr>
            <p:ph type="ctrTitle"/>
          </p:nvPr>
        </p:nvSpPr>
        <p:spPr>
          <a:xfrm>
            <a:off x="755373" y="685800"/>
            <a:ext cx="7901609" cy="1615966"/>
          </a:xfrm>
          <a:prstGeom prst="rect">
            <a:avLst/>
          </a:prstGeom>
          <a:solidFill>
            <a:srgbClr val="D2691E"/>
          </a:solidFill>
          <a:ln w="9525" cap="flat" cmpd="sng">
            <a:solidFill>
              <a:srgbClr val="D2691E"/>
            </a:solidFill>
            <a:prstDash val="solid"/>
            <a:round/>
            <a:headEnd type="none" w="sm" len="sm"/>
            <a:tailEnd type="none" w="sm" len="sm"/>
          </a:ln>
        </p:spPr>
        <p:txBody>
          <a:bodyPr spcFirstLastPara="1" wrap="square" lIns="91425" tIns="45700" rIns="91425" bIns="45700" anchor="ctr" anchorCtr="0">
            <a:noAutofit/>
          </a:bodyPr>
          <a:lstStyle>
            <a:lvl1pPr lvl="0" algn="ctr">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5" name="Google Shape;75;p40"/>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4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1"/>
          <p:cNvSpPr>
            <a:spLocks noGrp="1"/>
          </p:cNvSpPr>
          <p:nvPr>
            <p:ph type="pic" idx="2"/>
          </p:nvPr>
        </p:nvSpPr>
        <p:spPr>
          <a:xfrm>
            <a:off x="3887788" y="987425"/>
            <a:ext cx="4629150" cy="4873625"/>
          </a:xfrm>
          <a:prstGeom prst="rect">
            <a:avLst/>
          </a:prstGeom>
          <a:noFill/>
          <a:ln>
            <a:noFill/>
          </a:ln>
        </p:spPr>
      </p:sp>
      <p:sp>
        <p:nvSpPr>
          <p:cNvPr id="82" name="Google Shape;82;p41"/>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3" name="Google Shape;83;p4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4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4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43"/>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4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8"/>
        <p:cNvGrpSpPr/>
        <p:nvPr/>
      </p:nvGrpSpPr>
      <p:grpSpPr>
        <a:xfrm>
          <a:off x="0" y="0"/>
          <a:ext cx="0" cy="0"/>
          <a:chOff x="0" y="0"/>
          <a:chExt cx="0" cy="0"/>
        </a:xfrm>
      </p:grpSpPr>
      <p:sp>
        <p:nvSpPr>
          <p:cNvPr id="99" name="Google Shape;99;p4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4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9"/>
        <p:cNvGrpSpPr/>
        <p:nvPr/>
      </p:nvGrpSpPr>
      <p:grpSpPr>
        <a:xfrm>
          <a:off x="0" y="0"/>
          <a:ext cx="0" cy="0"/>
          <a:chOff x="0" y="0"/>
          <a:chExt cx="0" cy="0"/>
        </a:xfrm>
      </p:grpSpPr>
      <p:sp>
        <p:nvSpPr>
          <p:cNvPr id="20" name="Google Shape;20;p31"/>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31"/>
          <p:cNvSpPr txBox="1">
            <a:spLocks noGrp="1"/>
          </p:cNvSpPr>
          <p:nvPr>
            <p:ph type="body" idx="1"/>
          </p:nvPr>
        </p:nvSpPr>
        <p:spPr>
          <a:xfrm>
            <a:off x="86197" y="782321"/>
            <a:ext cx="8953500" cy="5976288"/>
          </a:xfrm>
          <a:prstGeom prst="rect">
            <a:avLst/>
          </a:prstGeom>
          <a:noFill/>
          <a:ln>
            <a:noFill/>
          </a:ln>
        </p:spPr>
        <p:txBody>
          <a:bodyPr spcFirstLastPara="1" wrap="square" lIns="91425" tIns="45700" rIns="91425" bIns="45700" anchor="t" anchorCtr="0">
            <a:noAutofit/>
          </a:bodyPr>
          <a:lstStyle>
            <a:lvl1pPr marL="457200" lvl="0" indent="-371475" algn="just">
              <a:lnSpc>
                <a:spcPct val="150000"/>
              </a:lnSpc>
              <a:spcBef>
                <a:spcPts val="630"/>
              </a:spcBef>
              <a:spcAft>
                <a:spcPts val="0"/>
              </a:spcAft>
              <a:buSzPts val="2250"/>
              <a:buChar char="•"/>
              <a:defRPr sz="1800">
                <a:latin typeface="Helvetica Neue"/>
                <a:ea typeface="Helvetica Neue"/>
                <a:cs typeface="Helvetica Neue"/>
                <a:sym typeface="Helvetica Neue"/>
              </a:defRPr>
            </a:lvl1pPr>
            <a:lvl2pPr marL="914400" lvl="1" indent="-330200" algn="just">
              <a:lnSpc>
                <a:spcPct val="150000"/>
              </a:lnSpc>
              <a:spcBef>
                <a:spcPts val="560"/>
              </a:spcBef>
              <a:spcAft>
                <a:spcPts val="0"/>
              </a:spcAft>
              <a:buSzPts val="1600"/>
              <a:buChar char="o"/>
              <a:defRPr sz="1600">
                <a:latin typeface="Helvetica Neue"/>
                <a:ea typeface="Helvetica Neue"/>
                <a:cs typeface="Helvetica Neue"/>
                <a:sym typeface="Helvetica Neue"/>
              </a:defRPr>
            </a:lvl2pPr>
            <a:lvl3pPr marL="1371600" lvl="2" indent="-304800" algn="just">
              <a:lnSpc>
                <a:spcPct val="150000"/>
              </a:lnSpc>
              <a:spcBef>
                <a:spcPts val="560"/>
              </a:spcBef>
              <a:spcAft>
                <a:spcPts val="0"/>
              </a:spcAft>
              <a:buSzPts val="1200"/>
              <a:buChar char="4"/>
              <a:defRPr sz="1600">
                <a:latin typeface="Helvetica Neue"/>
                <a:ea typeface="Helvetica Neue"/>
                <a:cs typeface="Helvetica Neue"/>
                <a:sym typeface="Helvetica Neue"/>
              </a:defRPr>
            </a:lvl3pPr>
            <a:lvl4pPr marL="1828800" lvl="3" indent="-304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4pPr>
            <a:lvl5pPr marL="2286000" lvl="4" indent="-304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cxnSp>
        <p:nvCxnSpPr>
          <p:cNvPr id="22" name="Google Shape;22;p31"/>
          <p:cNvCxnSpPr/>
          <p:nvPr/>
        </p:nvCxnSpPr>
        <p:spPr>
          <a:xfrm>
            <a:off x="579120" y="6654800"/>
            <a:ext cx="7934960" cy="0"/>
          </a:xfrm>
          <a:prstGeom prst="straightConnector1">
            <a:avLst/>
          </a:prstGeom>
          <a:solidFill>
            <a:schemeClr val="accent1"/>
          </a:solidFill>
          <a:ln w="9525" cap="flat" cmpd="sng">
            <a:solidFill>
              <a:srgbClr val="005493"/>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3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3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3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5"/>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5"/>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3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3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6"/>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6"/>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37"/>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7"/>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37"/>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37"/>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3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3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30480" y="27846"/>
            <a:ext cx="8328751"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R="0" lvl="0" algn="l" rtl="0">
              <a:spcBef>
                <a:spcPts val="0"/>
              </a:spcBef>
              <a:spcAft>
                <a:spcPts val="0"/>
              </a:spcAft>
              <a:buSzPts val="1400"/>
              <a:buNone/>
              <a:defRPr sz="2400" b="1" i="0" u="none" strike="noStrike" cap="none">
                <a:solidFill>
                  <a:schemeClr val="lt1"/>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lt1"/>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lt1"/>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lt1"/>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lt1"/>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006699"/>
                </a:solidFill>
                <a:latin typeface="Arial"/>
                <a:ea typeface="Arial"/>
                <a:cs typeface="Arial"/>
                <a:sym typeface="Arial"/>
              </a:defRPr>
            </a:lvl6pPr>
            <a:lvl7pPr marR="0" lvl="6" algn="ctr" rtl="0">
              <a:spcBef>
                <a:spcPts val="0"/>
              </a:spcBef>
              <a:spcAft>
                <a:spcPts val="0"/>
              </a:spcAft>
              <a:buSzPts val="1400"/>
              <a:buNone/>
              <a:defRPr sz="3200" b="1" i="0" u="none" strike="noStrike" cap="none">
                <a:solidFill>
                  <a:srgbClr val="006699"/>
                </a:solidFill>
                <a:latin typeface="Arial"/>
                <a:ea typeface="Arial"/>
                <a:cs typeface="Arial"/>
                <a:sym typeface="Arial"/>
              </a:defRPr>
            </a:lvl7pPr>
            <a:lvl8pPr marR="0" lvl="7" algn="ctr" rtl="0">
              <a:spcBef>
                <a:spcPts val="0"/>
              </a:spcBef>
              <a:spcAft>
                <a:spcPts val="0"/>
              </a:spcAft>
              <a:buSzPts val="1400"/>
              <a:buNone/>
              <a:defRPr sz="3200" b="1" i="0" u="none" strike="noStrike" cap="none">
                <a:solidFill>
                  <a:srgbClr val="006699"/>
                </a:solidFill>
                <a:latin typeface="Arial"/>
                <a:ea typeface="Arial"/>
                <a:cs typeface="Arial"/>
                <a:sym typeface="Arial"/>
              </a:defRPr>
            </a:lvl8pPr>
            <a:lvl9pPr marR="0" lvl="8" algn="ctr" rtl="0">
              <a:spcBef>
                <a:spcPts val="0"/>
              </a:spcBef>
              <a:spcAft>
                <a:spcPts val="0"/>
              </a:spcAft>
              <a:buSzPts val="1400"/>
              <a:buNone/>
              <a:defRPr sz="3200" b="1" i="0" u="none" strike="noStrike" cap="none">
                <a:solidFill>
                  <a:srgbClr val="006699"/>
                </a:solidFill>
                <a:latin typeface="Arial"/>
                <a:ea typeface="Arial"/>
                <a:cs typeface="Arial"/>
                <a:sym typeface="Arial"/>
              </a:defRPr>
            </a:lvl9pPr>
          </a:lstStyle>
          <a:p>
            <a:endParaRPr/>
          </a:p>
        </p:txBody>
      </p:sp>
      <p:sp>
        <p:nvSpPr>
          <p:cNvPr id="11" name="Google Shape;11;p29"/>
          <p:cNvSpPr txBox="1">
            <a:spLocks noGrp="1"/>
          </p:cNvSpPr>
          <p:nvPr>
            <p:ph type="body" idx="1"/>
          </p:nvPr>
        </p:nvSpPr>
        <p:spPr>
          <a:xfrm>
            <a:off x="86197" y="782321"/>
            <a:ext cx="8953500" cy="5831590"/>
          </a:xfrm>
          <a:prstGeom prst="rect">
            <a:avLst/>
          </a:prstGeom>
          <a:noFill/>
          <a:ln>
            <a:noFill/>
          </a:ln>
        </p:spPr>
        <p:txBody>
          <a:bodyPr spcFirstLastPara="1" wrap="square" lIns="91425" tIns="45700" rIns="91425" bIns="45700" anchor="t" anchorCtr="0">
            <a:noAutofit/>
          </a:bodyPr>
          <a:lstStyle>
            <a:lvl1pPr marL="457200" marR="0" lvl="0" indent="-371475" algn="just" rtl="0">
              <a:lnSpc>
                <a:spcPct val="150000"/>
              </a:lnSpc>
              <a:spcBef>
                <a:spcPts val="630"/>
              </a:spcBef>
              <a:spcAft>
                <a:spcPts val="0"/>
              </a:spcAft>
              <a:buClr>
                <a:schemeClr val="dk1"/>
              </a:buClr>
              <a:buSzPts val="225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30200" algn="just" rtl="0">
              <a:lnSpc>
                <a:spcPct val="150000"/>
              </a:lnSpc>
              <a:spcBef>
                <a:spcPts val="560"/>
              </a:spcBef>
              <a:spcAft>
                <a:spcPts val="0"/>
              </a:spcAft>
              <a:buClr>
                <a:schemeClr val="dk1"/>
              </a:buClr>
              <a:buSzPts val="1600"/>
              <a:buFont typeface="Courier New"/>
              <a:buChar char="o"/>
              <a:defRPr sz="1600" b="0" i="0" u="none" strike="noStrike" cap="none">
                <a:solidFill>
                  <a:schemeClr val="dk1"/>
                </a:solidFill>
                <a:latin typeface="Helvetica Neue"/>
                <a:ea typeface="Helvetica Neue"/>
                <a:cs typeface="Helvetica Neue"/>
                <a:sym typeface="Helvetica Neue"/>
              </a:defRPr>
            </a:lvl2pPr>
            <a:lvl3pPr marL="1371600" marR="0" lvl="2" indent="-304800" algn="just" rtl="0">
              <a:lnSpc>
                <a:spcPct val="150000"/>
              </a:lnSpc>
              <a:spcBef>
                <a:spcPts val="560"/>
              </a:spcBef>
              <a:spcAft>
                <a:spcPts val="0"/>
              </a:spcAft>
              <a:buClr>
                <a:srgbClr val="009900"/>
              </a:buClr>
              <a:buSzPts val="1200"/>
              <a:buFont typeface="Arimo"/>
              <a:buChar char="4"/>
              <a:defRPr sz="1600" b="0" i="0" u="none" strike="noStrike" cap="none">
                <a:solidFill>
                  <a:schemeClr val="dk1"/>
                </a:solidFill>
                <a:latin typeface="Helvetica Neue"/>
                <a:ea typeface="Helvetica Neue"/>
                <a:cs typeface="Helvetica Neue"/>
                <a:sym typeface="Helvetica Neue"/>
              </a:defRPr>
            </a:lvl3pPr>
            <a:lvl4pPr marL="1828800" marR="0" lvl="3" indent="-304800" algn="just" rtl="0">
              <a:lnSpc>
                <a:spcPct val="150000"/>
              </a:lnSpc>
              <a:spcBef>
                <a:spcPts val="560"/>
              </a:spcBef>
              <a:spcAft>
                <a:spcPts val="0"/>
              </a:spcAft>
              <a:buClr>
                <a:schemeClr val="hlink"/>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04800" algn="just" rtl="0">
              <a:lnSpc>
                <a:spcPct val="150000"/>
              </a:lnSpc>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2" name="Google Shape;12;p29"/>
          <p:cNvSpPr txBox="1"/>
          <p:nvPr/>
        </p:nvSpPr>
        <p:spPr>
          <a:xfrm>
            <a:off x="4259263" y="6126163"/>
            <a:ext cx="1928812" cy="24606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i="0" u="none" strike="noStrike" cap="none">
                <a:solidFill>
                  <a:schemeClr val="lt1"/>
                </a:solidFill>
                <a:latin typeface="Helvetica Neue"/>
                <a:ea typeface="Helvetica Neue"/>
                <a:cs typeface="Helvetica Neue"/>
                <a:sym typeface="Helvetica Neue"/>
              </a:rPr>
              <a:t>Saturday, September 28, 2024</a:t>
            </a:r>
            <a:endParaRPr sz="1000" b="1" i="0" u="none" strike="noStrike" cap="none">
              <a:solidFill>
                <a:schemeClr val="lt1"/>
              </a:solidFill>
              <a:latin typeface="Helvetica Neue"/>
              <a:ea typeface="Helvetica Neue"/>
              <a:cs typeface="Helvetica Neue"/>
              <a:sym typeface="Helvetica Neue"/>
            </a:endParaRPr>
          </a:p>
        </p:txBody>
      </p:sp>
      <p:pic>
        <p:nvPicPr>
          <p:cNvPr id="13" name="Google Shape;13;p29" descr="JUIT Office Photos | Glassdoor"/>
          <p:cNvPicPr preferRelativeResize="0"/>
          <p:nvPr/>
        </p:nvPicPr>
        <p:blipFill rotWithShape="1">
          <a:blip r:embed="rId4">
            <a:alphaModFix/>
          </a:blip>
          <a:srcRect/>
          <a:stretch/>
        </p:blipFill>
        <p:spPr>
          <a:xfrm>
            <a:off x="8328752" y="15054"/>
            <a:ext cx="815248" cy="679009"/>
          </a:xfrm>
          <a:prstGeom prst="rect">
            <a:avLst/>
          </a:prstGeom>
          <a:noFill/>
          <a:ln>
            <a:noFill/>
          </a:ln>
        </p:spPr>
      </p:pic>
      <p:sp>
        <p:nvSpPr>
          <p:cNvPr id="14" name="Google Shape;14;p29"/>
          <p:cNvSpPr txBox="1"/>
          <p:nvPr/>
        </p:nvSpPr>
        <p:spPr>
          <a:xfrm>
            <a:off x="123673" y="6634232"/>
            <a:ext cx="8694256" cy="24606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2060"/>
              </a:buClr>
              <a:buSzPts val="950"/>
              <a:buFont typeface="Palatino"/>
              <a:buNone/>
            </a:pPr>
            <a:r>
              <a:rPr lang="en-US" sz="950" b="0" i="0" u="none" strike="noStrike" cap="none">
                <a:solidFill>
                  <a:srgbClr val="002060"/>
                </a:solidFill>
                <a:latin typeface="Palatino"/>
                <a:ea typeface="Palatino"/>
                <a:cs typeface="Palatino"/>
                <a:sym typeface="Palatino"/>
              </a:rPr>
              <a:t>      Major Project – I (18B19CI791) Mid-Term Evaluation | Department of CSE &amp; IT | AY 2024-25. </a:t>
            </a:r>
            <a:endParaRPr/>
          </a:p>
        </p:txBody>
      </p:sp>
      <p:sp>
        <p:nvSpPr>
          <p:cNvPr id="15" name="Google Shape;15;p29"/>
          <p:cNvSpPr txBox="1"/>
          <p:nvPr/>
        </p:nvSpPr>
        <p:spPr>
          <a:xfrm>
            <a:off x="8798560" y="6613912"/>
            <a:ext cx="259243" cy="246062"/>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950" b="0" i="0" u="none" strike="noStrike" cap="none">
              <a:solidFill>
                <a:srgbClr val="002060"/>
              </a:solidFill>
              <a:latin typeface="Palatino"/>
              <a:ea typeface="Palatino"/>
              <a:cs typeface="Palatino"/>
              <a:sym typeface="Palatino"/>
            </a:endParaRPr>
          </a:p>
        </p:txBody>
      </p:sp>
      <p:sp>
        <p:nvSpPr>
          <p:cNvPr id="16" name="Google Shape;16;p29"/>
          <p:cNvSpPr txBox="1"/>
          <p:nvPr/>
        </p:nvSpPr>
        <p:spPr>
          <a:xfrm>
            <a:off x="8798560" y="6644391"/>
            <a:ext cx="365760"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900" b="0" i="0" u="none" strike="noStrike" cap="none">
                <a:solidFill>
                  <a:srgbClr val="005493"/>
                </a:solidFill>
                <a:latin typeface="Palatino"/>
                <a:ea typeface="Palatino"/>
                <a:cs typeface="Palatino"/>
                <a:sym typeface="Palatino"/>
              </a:rPr>
              <a:t>‹#›</a:t>
            </a:fld>
            <a:r>
              <a:rPr lang="en-US" sz="900" b="0" i="0" u="none" strike="noStrike" cap="none">
                <a:solidFill>
                  <a:srgbClr val="005493"/>
                </a:solidFill>
                <a:latin typeface="Palatino"/>
                <a:ea typeface="Palatino"/>
                <a:cs typeface="Palatino"/>
                <a:sym typeface="Palatino"/>
              </a:rPr>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3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3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7" name="Google Shape;27;p3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8" name="Google Shape;28;p3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Verdana"/>
                <a:ea typeface="Verdana"/>
                <a:cs typeface="Verdana"/>
                <a:sym typeface="Verdana"/>
              </a:defRPr>
            </a:lvl1pPr>
            <a:lvl2pPr marL="0" marR="0" lvl="1" indent="0" algn="r" rtl="0">
              <a:spcBef>
                <a:spcPts val="0"/>
              </a:spcBef>
              <a:spcAft>
                <a:spcPts val="0"/>
              </a:spcAft>
              <a:buNone/>
              <a:defRPr sz="1200">
                <a:solidFill>
                  <a:srgbClr val="888888"/>
                </a:solidFill>
                <a:latin typeface="Verdana"/>
                <a:ea typeface="Verdana"/>
                <a:cs typeface="Verdana"/>
                <a:sym typeface="Verdana"/>
              </a:defRPr>
            </a:lvl2pPr>
            <a:lvl3pPr marL="0" marR="0" lvl="2" indent="0" algn="r" rtl="0">
              <a:spcBef>
                <a:spcPts val="0"/>
              </a:spcBef>
              <a:spcAft>
                <a:spcPts val="0"/>
              </a:spcAft>
              <a:buNone/>
              <a:defRPr sz="1200">
                <a:solidFill>
                  <a:srgbClr val="888888"/>
                </a:solidFill>
                <a:latin typeface="Verdana"/>
                <a:ea typeface="Verdana"/>
                <a:cs typeface="Verdana"/>
                <a:sym typeface="Verdana"/>
              </a:defRPr>
            </a:lvl3pPr>
            <a:lvl4pPr marL="0" marR="0" lvl="3" indent="0" algn="r" rtl="0">
              <a:spcBef>
                <a:spcPts val="0"/>
              </a:spcBef>
              <a:spcAft>
                <a:spcPts val="0"/>
              </a:spcAft>
              <a:buNone/>
              <a:defRPr sz="1200">
                <a:solidFill>
                  <a:srgbClr val="888888"/>
                </a:solidFill>
                <a:latin typeface="Verdana"/>
                <a:ea typeface="Verdana"/>
                <a:cs typeface="Verdana"/>
                <a:sym typeface="Verdana"/>
              </a:defRPr>
            </a:lvl4pPr>
            <a:lvl5pPr marL="0" marR="0" lvl="4" indent="0" algn="r" rtl="0">
              <a:spcBef>
                <a:spcPts val="0"/>
              </a:spcBef>
              <a:spcAft>
                <a:spcPts val="0"/>
              </a:spcAft>
              <a:buNone/>
              <a:defRPr sz="1200">
                <a:solidFill>
                  <a:srgbClr val="888888"/>
                </a:solidFill>
                <a:latin typeface="Verdana"/>
                <a:ea typeface="Verdana"/>
                <a:cs typeface="Verdana"/>
                <a:sym typeface="Verdana"/>
              </a:defRPr>
            </a:lvl5pPr>
            <a:lvl6pPr marL="0" marR="0" lvl="5" indent="0" algn="r" rtl="0">
              <a:spcBef>
                <a:spcPts val="0"/>
              </a:spcBef>
              <a:spcAft>
                <a:spcPts val="0"/>
              </a:spcAft>
              <a:buNone/>
              <a:defRPr sz="1200">
                <a:solidFill>
                  <a:srgbClr val="888888"/>
                </a:solidFill>
                <a:latin typeface="Verdana"/>
                <a:ea typeface="Verdana"/>
                <a:cs typeface="Verdana"/>
                <a:sym typeface="Verdana"/>
              </a:defRPr>
            </a:lvl6pPr>
            <a:lvl7pPr marL="0" marR="0" lvl="6" indent="0" algn="r" rtl="0">
              <a:spcBef>
                <a:spcPts val="0"/>
              </a:spcBef>
              <a:spcAft>
                <a:spcPts val="0"/>
              </a:spcAft>
              <a:buNone/>
              <a:defRPr sz="1200">
                <a:solidFill>
                  <a:srgbClr val="888888"/>
                </a:solidFill>
                <a:latin typeface="Verdana"/>
                <a:ea typeface="Verdana"/>
                <a:cs typeface="Verdana"/>
                <a:sym typeface="Verdana"/>
              </a:defRPr>
            </a:lvl7pPr>
            <a:lvl8pPr marL="0" marR="0" lvl="7" indent="0" algn="r" rtl="0">
              <a:spcBef>
                <a:spcPts val="0"/>
              </a:spcBef>
              <a:spcAft>
                <a:spcPts val="0"/>
              </a:spcAft>
              <a:buNone/>
              <a:defRPr sz="1200">
                <a:solidFill>
                  <a:srgbClr val="888888"/>
                </a:solidFill>
                <a:latin typeface="Verdana"/>
                <a:ea typeface="Verdana"/>
                <a:cs typeface="Verdana"/>
                <a:sym typeface="Verdana"/>
              </a:defRPr>
            </a:lvl8pPr>
            <a:lvl9pPr marL="0" marR="0" lvl="8" indent="0" algn="r" rtl="0">
              <a:spcBef>
                <a:spcPts val="0"/>
              </a:spcBef>
              <a:spcAft>
                <a:spcPts val="0"/>
              </a:spcAft>
              <a:buNone/>
              <a:defRPr sz="1200">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
          <p:cNvSpPr txBox="1">
            <a:spLocks noGrp="1"/>
          </p:cNvSpPr>
          <p:nvPr>
            <p:ph type="ctrTitle"/>
          </p:nvPr>
        </p:nvSpPr>
        <p:spPr>
          <a:xfrm>
            <a:off x="0" y="3401210"/>
            <a:ext cx="9144000" cy="759871"/>
          </a:xfrm>
          <a:prstGeom prst="rect">
            <a:avLst/>
          </a:prstGeom>
          <a:solidFill>
            <a:srgbClr val="0037A4"/>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lnSpc>
                <a:spcPct val="150000"/>
              </a:lnSpc>
              <a:spcBef>
                <a:spcPts val="0"/>
              </a:spcBef>
              <a:spcAft>
                <a:spcPts val="0"/>
              </a:spcAft>
              <a:buNone/>
            </a:pPr>
            <a:r>
              <a:rPr lang="en-US" sz="2800"/>
              <a:t>Authentication Using Behavioral Biometrics</a:t>
            </a:r>
            <a:endParaRPr sz="1400" b="1"/>
          </a:p>
        </p:txBody>
      </p:sp>
      <p:sp>
        <p:nvSpPr>
          <p:cNvPr id="108" name="Google Shape;108;p1"/>
          <p:cNvSpPr txBox="1"/>
          <p:nvPr/>
        </p:nvSpPr>
        <p:spPr>
          <a:xfrm>
            <a:off x="959983" y="635844"/>
            <a:ext cx="7429520" cy="980728"/>
          </a:xfrm>
          <a:prstGeom prst="rect">
            <a:avLst/>
          </a:prstGeom>
          <a:noFill/>
          <a:ln>
            <a:noFill/>
          </a:ln>
        </p:spPr>
        <p:txBody>
          <a:bodyPr spcFirstLastPara="1" wrap="square" lIns="91425" tIns="45700" rIns="91425" bIns="45700" anchor="b" anchorCtr="0">
            <a:noAutofit/>
          </a:bodyPr>
          <a:lstStyle/>
          <a:p>
            <a:pPr marL="0" marR="0" lvl="0" indent="0" algn="ctr" rtl="0">
              <a:lnSpc>
                <a:spcPct val="128571"/>
              </a:lnSpc>
              <a:spcBef>
                <a:spcPts val="0"/>
              </a:spcBef>
              <a:spcAft>
                <a:spcPts val="0"/>
              </a:spcAft>
              <a:buClr>
                <a:srgbClr val="000099"/>
              </a:buClr>
              <a:buSzPts val="2800"/>
              <a:buFont typeface="Palatino"/>
              <a:buNone/>
            </a:pPr>
            <a:r>
              <a:rPr lang="en-US" sz="2800" b="1" i="0" u="none" strike="noStrike" cap="none">
                <a:solidFill>
                  <a:srgbClr val="000099"/>
                </a:solidFill>
                <a:latin typeface="Palatino"/>
                <a:ea typeface="Palatino"/>
                <a:cs typeface="Palatino"/>
                <a:sym typeface="Palatino"/>
              </a:rPr>
              <a:t>Jaypee University of Information Technology, Waknaghat - 173234 (India)</a:t>
            </a:r>
            <a:endParaRPr/>
          </a:p>
        </p:txBody>
      </p:sp>
      <p:sp>
        <p:nvSpPr>
          <p:cNvPr id="109" name="Google Shape;109;p1"/>
          <p:cNvSpPr/>
          <p:nvPr/>
        </p:nvSpPr>
        <p:spPr>
          <a:xfrm>
            <a:off x="2066273" y="1841236"/>
            <a:ext cx="5216941" cy="1092607"/>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000" b="1" i="0" u="none" strike="noStrike" cap="none">
                <a:solidFill>
                  <a:schemeClr val="dk1"/>
                </a:solidFill>
                <a:latin typeface="Palatino"/>
                <a:ea typeface="Palatino"/>
                <a:cs typeface="Palatino"/>
                <a:sym typeface="Palatino"/>
              </a:rPr>
              <a:t>Major Project - I (18B19CI791) | AY 2024-25</a:t>
            </a:r>
            <a:endParaRPr/>
          </a:p>
          <a:p>
            <a:pPr marL="0" marR="0" lvl="0" indent="0" algn="ctr" rtl="0">
              <a:lnSpc>
                <a:spcPct val="200000"/>
              </a:lnSpc>
              <a:spcBef>
                <a:spcPts val="0"/>
              </a:spcBef>
              <a:spcAft>
                <a:spcPts val="0"/>
              </a:spcAft>
              <a:buNone/>
            </a:pPr>
            <a:r>
              <a:rPr lang="en-US" sz="2000" b="1" i="0" u="none" strike="noStrike" cap="none">
                <a:solidFill>
                  <a:schemeClr val="dk1"/>
                </a:solidFill>
                <a:latin typeface="Palatino"/>
                <a:ea typeface="Palatino"/>
                <a:cs typeface="Palatino"/>
                <a:sym typeface="Palatino"/>
              </a:rPr>
              <a:t>Mid - Term Presentation</a:t>
            </a:r>
            <a:endParaRPr/>
          </a:p>
        </p:txBody>
      </p:sp>
      <p:sp>
        <p:nvSpPr>
          <p:cNvPr id="110" name="Google Shape;110;p1"/>
          <p:cNvSpPr txBox="1"/>
          <p:nvPr/>
        </p:nvSpPr>
        <p:spPr>
          <a:xfrm>
            <a:off x="517798" y="4465555"/>
            <a:ext cx="3620582" cy="18426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dk1"/>
                </a:solidFill>
                <a:latin typeface="Helvetica Neue"/>
                <a:ea typeface="Helvetica Neue"/>
                <a:cs typeface="Helvetica Neue"/>
                <a:sym typeface="Helvetica Neue"/>
              </a:rPr>
              <a:t>Group No. : 36</a:t>
            </a:r>
            <a:endParaRPr/>
          </a:p>
          <a:p>
            <a:pPr marL="0" marR="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114000"/>
              </a:lnSpc>
              <a:spcBef>
                <a:spcPts val="0"/>
              </a:spcBef>
              <a:spcAft>
                <a:spcPts val="0"/>
              </a:spcAft>
              <a:buNone/>
            </a:pPr>
            <a:r>
              <a:rPr lang="en-US" sz="1600" b="1">
                <a:solidFill>
                  <a:schemeClr val="dk1"/>
                </a:solidFill>
                <a:latin typeface="Helvetica Neue"/>
                <a:ea typeface="Helvetica Neue"/>
                <a:cs typeface="Helvetica Neue"/>
                <a:sym typeface="Helvetica Neue"/>
              </a:rPr>
              <a:t>Team Member (s)</a:t>
            </a:r>
            <a:endParaRPr sz="1600" b="1">
              <a:solidFill>
                <a:schemeClr val="dk1"/>
              </a:solidFill>
              <a:latin typeface="Helvetica Neue"/>
              <a:ea typeface="Helvetica Neue"/>
              <a:cs typeface="Helvetica Neue"/>
              <a:sym typeface="Helvetica Neue"/>
            </a:endParaRPr>
          </a:p>
          <a:p>
            <a:pPr marL="285750" marR="0" lvl="0" indent="-285750" algn="l" rtl="0">
              <a:lnSpc>
                <a:spcPct val="125000"/>
              </a:lnSpc>
              <a:spcBef>
                <a:spcPts val="1200"/>
              </a:spcBef>
              <a:spcAft>
                <a:spcPts val="0"/>
              </a:spcAft>
              <a:buClr>
                <a:schemeClr val="dk1"/>
              </a:buClr>
              <a:buSzPts val="1500"/>
              <a:buFont typeface="Arial"/>
              <a:buChar char="•"/>
            </a:pPr>
            <a:r>
              <a:rPr lang="en-US" sz="1500">
                <a:solidFill>
                  <a:schemeClr val="dk1"/>
                </a:solidFill>
                <a:latin typeface="Tahoma"/>
                <a:ea typeface="Tahoma"/>
                <a:cs typeface="Tahoma"/>
                <a:sym typeface="Tahoma"/>
              </a:rPr>
              <a:t>Akshit Sharma (211435)</a:t>
            </a:r>
            <a:endParaRPr/>
          </a:p>
          <a:p>
            <a:pPr marL="285750" marR="0" lvl="0" indent="-285750" algn="l" rtl="0">
              <a:lnSpc>
                <a:spcPct val="125000"/>
              </a:lnSpc>
              <a:spcBef>
                <a:spcPts val="0"/>
              </a:spcBef>
              <a:spcAft>
                <a:spcPts val="0"/>
              </a:spcAft>
              <a:buClr>
                <a:schemeClr val="dk1"/>
              </a:buClr>
              <a:buSzPts val="1500"/>
              <a:buFont typeface="Arial"/>
              <a:buChar char="•"/>
            </a:pPr>
            <a:r>
              <a:rPr lang="en-US" sz="1500">
                <a:solidFill>
                  <a:schemeClr val="dk1"/>
                </a:solidFill>
                <a:latin typeface="Tahoma"/>
                <a:ea typeface="Tahoma"/>
                <a:cs typeface="Tahoma"/>
                <a:sym typeface="Tahoma"/>
              </a:rPr>
              <a:t>Simran (211442)</a:t>
            </a:r>
            <a:endParaRPr/>
          </a:p>
          <a:p>
            <a:pPr marL="0" marR="0" lvl="0" indent="0" algn="ctr" rtl="0">
              <a:spcBef>
                <a:spcPts val="0"/>
              </a:spcBef>
              <a:spcAft>
                <a:spcPts val="0"/>
              </a:spcAft>
              <a:buNone/>
            </a:pPr>
            <a:endParaRPr sz="1600">
              <a:solidFill>
                <a:schemeClr val="dk1"/>
              </a:solidFill>
              <a:latin typeface="Helvetica Neue"/>
              <a:ea typeface="Helvetica Neue"/>
              <a:cs typeface="Helvetica Neue"/>
              <a:sym typeface="Helvetica Neue"/>
            </a:endParaRPr>
          </a:p>
        </p:txBody>
      </p:sp>
      <p:sp>
        <p:nvSpPr>
          <p:cNvPr id="111" name="Google Shape;111;p1"/>
          <p:cNvSpPr txBox="1"/>
          <p:nvPr/>
        </p:nvSpPr>
        <p:spPr>
          <a:xfrm>
            <a:off x="4674743" y="4369495"/>
            <a:ext cx="4332400" cy="16107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Tahoma"/>
                <a:ea typeface="Tahoma"/>
                <a:cs typeface="Tahoma"/>
                <a:sym typeface="Tahoma"/>
              </a:rPr>
              <a:t>Supervisor (s)</a:t>
            </a:r>
            <a:endParaRPr/>
          </a:p>
          <a:p>
            <a:pPr marL="342900" marR="0" lvl="0" indent="-342900" algn="l" rtl="0">
              <a:lnSpc>
                <a:spcPct val="125000"/>
              </a:lnSpc>
              <a:spcBef>
                <a:spcPts val="1200"/>
              </a:spcBef>
              <a:spcAft>
                <a:spcPts val="0"/>
              </a:spcAft>
              <a:buClr>
                <a:schemeClr val="dk1"/>
              </a:buClr>
              <a:buSzPts val="1500"/>
              <a:buFont typeface="Arial"/>
              <a:buChar char="•"/>
            </a:pPr>
            <a:r>
              <a:rPr lang="en-US" sz="1500">
                <a:solidFill>
                  <a:schemeClr val="dk1"/>
                </a:solidFill>
                <a:latin typeface="Tahoma"/>
                <a:ea typeface="Tahoma"/>
                <a:cs typeface="Tahoma"/>
                <a:sym typeface="Tahoma"/>
              </a:rPr>
              <a:t>Name: Dr. Kushal Kanwar</a:t>
            </a:r>
            <a:endParaRPr/>
          </a:p>
          <a:p>
            <a:pPr marL="357188" marR="0" lvl="0" indent="0" algn="l" rtl="0">
              <a:lnSpc>
                <a:spcPct val="125000"/>
              </a:lnSpc>
              <a:spcBef>
                <a:spcPts val="0"/>
              </a:spcBef>
              <a:spcAft>
                <a:spcPts val="0"/>
              </a:spcAft>
              <a:buNone/>
            </a:pPr>
            <a:r>
              <a:rPr lang="en-US" sz="1500">
                <a:solidFill>
                  <a:schemeClr val="dk1"/>
                </a:solidFill>
                <a:latin typeface="Tahoma"/>
                <a:ea typeface="Tahoma"/>
                <a:cs typeface="Tahoma"/>
                <a:sym typeface="Tahoma"/>
              </a:rPr>
              <a:t>Designation: Assistant Professor (SG)</a:t>
            </a:r>
            <a:endParaRPr/>
          </a:p>
          <a:p>
            <a:pPr marL="357188" marR="0" lvl="0" indent="0" algn="l" rtl="0">
              <a:lnSpc>
                <a:spcPct val="125000"/>
              </a:lnSpc>
              <a:spcBef>
                <a:spcPts val="0"/>
              </a:spcBef>
              <a:spcAft>
                <a:spcPts val="0"/>
              </a:spcAft>
              <a:buNone/>
            </a:pPr>
            <a:r>
              <a:rPr lang="en-US" sz="1500">
                <a:solidFill>
                  <a:schemeClr val="dk1"/>
                </a:solidFill>
                <a:latin typeface="Tahoma"/>
                <a:ea typeface="Tahoma"/>
                <a:cs typeface="Tahoma"/>
                <a:sym typeface="Tahoma"/>
              </a:rPr>
              <a:t>Department: CSE &amp; IT</a:t>
            </a:r>
            <a:endParaRPr/>
          </a:p>
          <a:p>
            <a:pPr marL="357188" marR="0" lvl="0" indent="0" algn="l" rtl="0">
              <a:lnSpc>
                <a:spcPct val="114000"/>
              </a:lnSpc>
              <a:spcBef>
                <a:spcPts val="0"/>
              </a:spcBef>
              <a:spcAft>
                <a:spcPts val="0"/>
              </a:spcAft>
              <a:buNone/>
            </a:pPr>
            <a:endParaRPr sz="1600">
              <a:solidFill>
                <a:schemeClr val="dk1"/>
              </a:solidFill>
              <a:latin typeface="Tahoma"/>
              <a:ea typeface="Tahoma"/>
              <a:cs typeface="Tahoma"/>
              <a:sym typeface="Tahoma"/>
            </a:endParaRPr>
          </a:p>
        </p:txBody>
      </p:sp>
      <p:pic>
        <p:nvPicPr>
          <p:cNvPr id="112" name="Google Shape;112;p1"/>
          <p:cNvPicPr preferRelativeResize="0"/>
          <p:nvPr/>
        </p:nvPicPr>
        <p:blipFill rotWithShape="1">
          <a:blip r:embed="rId3">
            <a:alphaModFix/>
          </a:blip>
          <a:srcRect/>
          <a:stretch/>
        </p:blipFill>
        <p:spPr>
          <a:xfrm>
            <a:off x="6852492" y="-165253"/>
            <a:ext cx="1178805" cy="895833"/>
          </a:xfrm>
          <a:prstGeom prst="rect">
            <a:avLst/>
          </a:prstGeom>
          <a:noFill/>
          <a:ln>
            <a:noFill/>
          </a:ln>
        </p:spPr>
      </p:pic>
      <p:pic>
        <p:nvPicPr>
          <p:cNvPr id="113" name="Google Shape;113;p1"/>
          <p:cNvPicPr preferRelativeResize="0"/>
          <p:nvPr/>
        </p:nvPicPr>
        <p:blipFill rotWithShape="1">
          <a:blip r:embed="rId4">
            <a:alphaModFix/>
          </a:blip>
          <a:srcRect/>
          <a:stretch/>
        </p:blipFill>
        <p:spPr>
          <a:xfrm>
            <a:off x="8054901" y="160424"/>
            <a:ext cx="1015707" cy="345492"/>
          </a:xfrm>
          <a:prstGeom prst="rect">
            <a:avLst/>
          </a:prstGeom>
          <a:noFill/>
          <a:ln>
            <a:noFill/>
          </a:ln>
        </p:spPr>
      </p:pic>
      <p:pic>
        <p:nvPicPr>
          <p:cNvPr id="114" name="Google Shape;114;p1" descr="JUIT Office Photos | Glassdoor"/>
          <p:cNvPicPr preferRelativeResize="0"/>
          <p:nvPr/>
        </p:nvPicPr>
        <p:blipFill rotWithShape="1">
          <a:blip r:embed="rId5">
            <a:alphaModFix/>
          </a:blip>
          <a:srcRect/>
          <a:stretch/>
        </p:blipFill>
        <p:spPr>
          <a:xfrm>
            <a:off x="11017" y="93342"/>
            <a:ext cx="815248" cy="6790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Literature Review (cont…)</a:t>
            </a:r>
            <a:endParaRPr b="0"/>
          </a:p>
        </p:txBody>
      </p:sp>
      <p:sp>
        <p:nvSpPr>
          <p:cNvPr id="173" name="Google Shape;173;p10"/>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174" name="Google Shape;174;p10"/>
          <p:cNvGraphicFramePr/>
          <p:nvPr/>
        </p:nvGraphicFramePr>
        <p:xfrm>
          <a:off x="110168" y="724544"/>
          <a:ext cx="8923675" cy="5593875"/>
        </p:xfrm>
        <a:graphic>
          <a:graphicData uri="http://schemas.openxmlformats.org/drawingml/2006/table">
            <a:tbl>
              <a:tblPr firstRow="1" bandRow="1">
                <a:noFill/>
                <a:tableStyleId>{6C97343C-81EF-45E6-9409-F3185C60546B}</a:tableStyleId>
              </a:tblPr>
              <a:tblGrid>
                <a:gridCol w="542250">
                  <a:extLst>
                    <a:ext uri="{9D8B030D-6E8A-4147-A177-3AD203B41FA5}">
                      <a16:colId xmlns:a16="http://schemas.microsoft.com/office/drawing/2014/main" val="20000"/>
                    </a:ext>
                  </a:extLst>
                </a:gridCol>
                <a:gridCol w="1662800">
                  <a:extLst>
                    <a:ext uri="{9D8B030D-6E8A-4147-A177-3AD203B41FA5}">
                      <a16:colId xmlns:a16="http://schemas.microsoft.com/office/drawing/2014/main" val="20001"/>
                    </a:ext>
                  </a:extLst>
                </a:gridCol>
                <a:gridCol w="1797050">
                  <a:extLst>
                    <a:ext uri="{9D8B030D-6E8A-4147-A177-3AD203B41FA5}">
                      <a16:colId xmlns:a16="http://schemas.microsoft.com/office/drawing/2014/main" val="20002"/>
                    </a:ext>
                  </a:extLst>
                </a:gridCol>
                <a:gridCol w="1196325">
                  <a:extLst>
                    <a:ext uri="{9D8B030D-6E8A-4147-A177-3AD203B41FA5}">
                      <a16:colId xmlns:a16="http://schemas.microsoft.com/office/drawing/2014/main" val="20003"/>
                    </a:ext>
                  </a:extLst>
                </a:gridCol>
                <a:gridCol w="1819325">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760175">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Paper Title </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[Citation]</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Conference</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(Year)</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Dataset</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Results</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Gaps Identified</a:t>
                      </a:r>
                      <a:endParaRPr/>
                    </a:p>
                  </a:txBody>
                  <a:tcPr marL="91450" marR="91450" marT="45725" marB="45725">
                    <a:solidFill>
                      <a:srgbClr val="606029"/>
                    </a:solidFill>
                  </a:tcPr>
                </a:tc>
                <a:extLst>
                  <a:ext uri="{0D108BD9-81ED-4DB2-BD59-A6C34878D82A}">
                    <a16:rowId xmlns:a16="http://schemas.microsoft.com/office/drawing/2014/main" val="10000"/>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17.</a:t>
                      </a:r>
                      <a:endParaRPr/>
                    </a:p>
                  </a:txBody>
                  <a:tcPr marL="91450" marR="91450" marT="45725" marB="45725">
                    <a:solidFill>
                      <a:srgbClr val="D5D59B"/>
                    </a:solidFill>
                  </a:tcPr>
                </a:tc>
                <a:tc>
                  <a:txBody>
                    <a:bodyPr/>
                    <a:lstStyle/>
                    <a:p>
                      <a:pPr marL="0" marR="0" lvl="0" indent="0" algn="l" rtl="0">
                        <a:spcBef>
                          <a:spcPts val="0"/>
                        </a:spcBef>
                        <a:spcAft>
                          <a:spcPts val="0"/>
                        </a:spcAft>
                        <a:buNone/>
                      </a:pP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l" rtl="0">
                        <a:spcBef>
                          <a:spcPts val="0"/>
                        </a:spcBef>
                        <a:spcAft>
                          <a:spcPts val="0"/>
                        </a:spcAft>
                        <a:buNone/>
                      </a:pP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ctr" rtl="0">
                        <a:spcBef>
                          <a:spcPts val="0"/>
                        </a:spcBef>
                        <a:spcAft>
                          <a:spcPts val="0"/>
                        </a:spcAft>
                        <a:buNone/>
                      </a:pPr>
                      <a:endParaRPr sz="1000" b="0" i="0">
                        <a:latin typeface="Helvetica Neue"/>
                        <a:ea typeface="Helvetica Neue"/>
                        <a:cs typeface="Helvetica Neue"/>
                        <a:sym typeface="Helvetica Neue"/>
                      </a:endParaRPr>
                    </a:p>
                  </a:txBody>
                  <a:tcPr marL="91450" marR="91450" marT="45725" marB="45725" anchor="ctr">
                    <a:solidFill>
                      <a:srgbClr val="D5D59B"/>
                    </a:solidFill>
                  </a:tcPr>
                </a:tc>
                <a:tc>
                  <a:txBody>
                    <a:bodyPr/>
                    <a:lstStyle/>
                    <a:p>
                      <a:pPr marL="171450" marR="0" lvl="0" indent="-107950" algn="l" rtl="0">
                        <a:spcBef>
                          <a:spcPts val="0"/>
                        </a:spcBef>
                        <a:spcAft>
                          <a:spcPts val="0"/>
                        </a:spcAft>
                        <a:buClr>
                          <a:schemeClr val="dk1"/>
                        </a:buClr>
                        <a:buSzPts val="1000"/>
                        <a:buFont typeface="Arial"/>
                        <a:buNone/>
                      </a:pP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07950" algn="l" rtl="0">
                        <a:spcBef>
                          <a:spcPts val="0"/>
                        </a:spcBef>
                        <a:spcAft>
                          <a:spcPts val="0"/>
                        </a:spcAft>
                        <a:buClr>
                          <a:schemeClr val="dk1"/>
                        </a:buClr>
                        <a:buSzPts val="1000"/>
                        <a:buFont typeface="Arial"/>
                        <a:buNone/>
                      </a:pPr>
                      <a:endParaRPr sz="1000" b="0" i="0">
                        <a:latin typeface="Helvetica Neue"/>
                        <a:ea typeface="Helvetica Neue"/>
                        <a:cs typeface="Helvetica Neue"/>
                        <a:sym typeface="Helvetica Neue"/>
                      </a:endParaRPr>
                    </a:p>
                  </a:txBody>
                  <a:tcPr marL="91450" marR="91450" marT="45725" marB="45725">
                    <a:solidFill>
                      <a:srgbClr val="D5D59B"/>
                    </a:solidFill>
                  </a:tcPr>
                </a:tc>
                <a:extLst>
                  <a:ext uri="{0D108BD9-81ED-4DB2-BD59-A6C34878D82A}">
                    <a16:rowId xmlns:a16="http://schemas.microsoft.com/office/drawing/2014/main" val="10001"/>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18.</a:t>
                      </a:r>
                      <a:endParaRPr/>
                    </a:p>
                  </a:txBody>
                  <a:tcPr marL="91450" marR="91450" marT="45725" marB="45725">
                    <a:solidFill>
                      <a:srgbClr val="F0F0DD"/>
                    </a:solidFill>
                  </a:tcPr>
                </a:tc>
                <a:tc>
                  <a:txBody>
                    <a:bodyPr/>
                    <a:lstStyle/>
                    <a:p>
                      <a:pPr marL="0" marR="0" lvl="0" indent="0" algn="l" rtl="0">
                        <a:spcBef>
                          <a:spcPts val="0"/>
                        </a:spcBef>
                        <a:spcAft>
                          <a:spcPts val="0"/>
                        </a:spcAft>
                        <a:buNone/>
                      </a:pP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l" rtl="0">
                        <a:spcBef>
                          <a:spcPts val="0"/>
                        </a:spcBef>
                        <a:spcAft>
                          <a:spcPts val="0"/>
                        </a:spcAft>
                        <a:buNone/>
                      </a:pP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ctr" rtl="0">
                        <a:lnSpc>
                          <a:spcPct val="100000"/>
                        </a:lnSpc>
                        <a:spcBef>
                          <a:spcPts val="0"/>
                        </a:spcBef>
                        <a:spcAft>
                          <a:spcPts val="0"/>
                        </a:spcAft>
                        <a:buClr>
                          <a:schemeClr val="dk1"/>
                        </a:buClr>
                        <a:buSzPts val="1000"/>
                        <a:buFont typeface="Helvetica Neue"/>
                        <a:buNone/>
                      </a:pPr>
                      <a:endParaRPr sz="1000" b="0" i="0">
                        <a:latin typeface="Helvetica Neue"/>
                        <a:ea typeface="Helvetica Neue"/>
                        <a:cs typeface="Helvetica Neue"/>
                        <a:sym typeface="Helvetica Neue"/>
                      </a:endParaRPr>
                    </a:p>
                  </a:txBody>
                  <a:tcPr marL="91450" marR="91450" marT="45725" marB="45725" anchor="ctr">
                    <a:solidFill>
                      <a:srgbClr val="F0F0DD"/>
                    </a:solidFill>
                  </a:tcPr>
                </a:tc>
                <a:tc>
                  <a:txBody>
                    <a:bodyPr/>
                    <a:lstStyle/>
                    <a:p>
                      <a:pPr marL="171450" marR="0" lvl="0" indent="-107950" algn="l" rtl="0">
                        <a:spcBef>
                          <a:spcPts val="0"/>
                        </a:spcBef>
                        <a:spcAft>
                          <a:spcPts val="0"/>
                        </a:spcAft>
                        <a:buClr>
                          <a:schemeClr val="dk1"/>
                        </a:buClr>
                        <a:buSzPts val="1000"/>
                        <a:buFont typeface="Arial"/>
                        <a:buNone/>
                      </a:pP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171450" marR="0" lvl="0" indent="-107950" algn="l" rtl="0">
                        <a:spcBef>
                          <a:spcPts val="0"/>
                        </a:spcBef>
                        <a:spcAft>
                          <a:spcPts val="0"/>
                        </a:spcAft>
                        <a:buClr>
                          <a:schemeClr val="dk1"/>
                        </a:buClr>
                        <a:buSzPts val="1000"/>
                        <a:buFont typeface="Arial"/>
                        <a:buNone/>
                      </a:pPr>
                      <a:endParaRPr sz="1000" b="0" i="0">
                        <a:latin typeface="Helvetica Neue"/>
                        <a:ea typeface="Helvetica Neue"/>
                        <a:cs typeface="Helvetica Neue"/>
                        <a:sym typeface="Helvetica Neue"/>
                      </a:endParaRPr>
                    </a:p>
                  </a:txBody>
                  <a:tcPr marL="91450" marR="91450" marT="45725" marB="45725">
                    <a:solidFill>
                      <a:srgbClr val="F0F0DD"/>
                    </a:solidFill>
                  </a:tcPr>
                </a:tc>
                <a:extLst>
                  <a:ext uri="{0D108BD9-81ED-4DB2-BD59-A6C34878D82A}">
                    <a16:rowId xmlns:a16="http://schemas.microsoft.com/office/drawing/2014/main" val="10002"/>
                  </a:ext>
                </a:extLst>
              </a:tr>
              <a:tr h="12228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19.</a:t>
                      </a:r>
                      <a:endParaRPr/>
                    </a:p>
                  </a:txBody>
                  <a:tcPr marL="91450" marR="91450" marT="45725" marB="45725">
                    <a:solidFill>
                      <a:srgbClr val="D5D59B"/>
                    </a:solidFill>
                  </a:tcPr>
                </a:tc>
                <a:tc>
                  <a:txBody>
                    <a:bodyPr/>
                    <a:lstStyle/>
                    <a:p>
                      <a:pPr marL="0" marR="0" lvl="0" indent="0" algn="l" rtl="0">
                        <a:spcBef>
                          <a:spcPts val="0"/>
                        </a:spcBef>
                        <a:spcAft>
                          <a:spcPts val="0"/>
                        </a:spcAft>
                        <a:buNone/>
                      </a:pP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l" rtl="0">
                        <a:spcBef>
                          <a:spcPts val="0"/>
                        </a:spcBef>
                        <a:spcAft>
                          <a:spcPts val="0"/>
                        </a:spcAft>
                        <a:buNone/>
                      </a:pP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l" rtl="0">
                        <a:spcBef>
                          <a:spcPts val="0"/>
                        </a:spcBef>
                        <a:spcAft>
                          <a:spcPts val="0"/>
                        </a:spcAft>
                        <a:buNone/>
                      </a:pPr>
                      <a:endParaRPr sz="1000" b="0" i="0">
                        <a:latin typeface="Helvetica Neue"/>
                        <a:ea typeface="Helvetica Neue"/>
                        <a:cs typeface="Helvetica Neue"/>
                        <a:sym typeface="Helvetica Neue"/>
                      </a:endParaRPr>
                    </a:p>
                  </a:txBody>
                  <a:tcPr marL="91450" marR="91450" marT="45725" marB="45725" anchor="ctr">
                    <a:solidFill>
                      <a:srgbClr val="D5D59B"/>
                    </a:solidFill>
                  </a:tcPr>
                </a:tc>
                <a:tc>
                  <a:txBody>
                    <a:bodyPr/>
                    <a:lstStyle/>
                    <a:p>
                      <a:pPr marL="171450" marR="0" lvl="0" indent="-107950" algn="l" rtl="0">
                        <a:spcBef>
                          <a:spcPts val="0"/>
                        </a:spcBef>
                        <a:spcAft>
                          <a:spcPts val="0"/>
                        </a:spcAft>
                        <a:buClr>
                          <a:schemeClr val="dk1"/>
                        </a:buClr>
                        <a:buSzPts val="1000"/>
                        <a:buFont typeface="Arial"/>
                        <a:buNone/>
                      </a:pP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07950" algn="l" rtl="0">
                        <a:spcBef>
                          <a:spcPts val="0"/>
                        </a:spcBef>
                        <a:spcAft>
                          <a:spcPts val="0"/>
                        </a:spcAft>
                        <a:buClr>
                          <a:schemeClr val="dk1"/>
                        </a:buClr>
                        <a:buSzPts val="1000"/>
                        <a:buFont typeface="Arial"/>
                        <a:buNone/>
                      </a:pPr>
                      <a:endParaRPr sz="1000" b="0" i="0">
                        <a:latin typeface="Helvetica Neue"/>
                        <a:ea typeface="Helvetica Neue"/>
                        <a:cs typeface="Helvetica Neue"/>
                        <a:sym typeface="Helvetica Neue"/>
                      </a:endParaRPr>
                    </a:p>
                  </a:txBody>
                  <a:tcPr marL="91450" marR="91450" marT="45725" marB="45725">
                    <a:solidFill>
                      <a:srgbClr val="D5D59B"/>
                    </a:solidFill>
                  </a:tcPr>
                </a:tc>
                <a:extLst>
                  <a:ext uri="{0D108BD9-81ED-4DB2-BD59-A6C34878D82A}">
                    <a16:rowId xmlns:a16="http://schemas.microsoft.com/office/drawing/2014/main" val="10003"/>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20.</a:t>
                      </a:r>
                      <a:endParaRPr/>
                    </a:p>
                  </a:txBody>
                  <a:tcPr marL="91450" marR="91450" marT="45725" marB="45725">
                    <a:solidFill>
                      <a:srgbClr val="F0F0DD"/>
                    </a:solidFill>
                  </a:tcPr>
                </a:tc>
                <a:tc>
                  <a:txBody>
                    <a:bodyPr/>
                    <a:lstStyle/>
                    <a:p>
                      <a:pPr marL="0" marR="0" lvl="0" indent="0" algn="l" rtl="0">
                        <a:spcBef>
                          <a:spcPts val="0"/>
                        </a:spcBef>
                        <a:spcAft>
                          <a:spcPts val="0"/>
                        </a:spcAft>
                        <a:buNone/>
                      </a:pP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l" rtl="0">
                        <a:spcBef>
                          <a:spcPts val="0"/>
                        </a:spcBef>
                        <a:spcAft>
                          <a:spcPts val="0"/>
                        </a:spcAft>
                        <a:buNone/>
                      </a:pP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ctr" rtl="0">
                        <a:spcBef>
                          <a:spcPts val="0"/>
                        </a:spcBef>
                        <a:spcAft>
                          <a:spcPts val="0"/>
                        </a:spcAft>
                        <a:buNone/>
                      </a:pPr>
                      <a:endParaRPr sz="1000" b="0" i="0">
                        <a:latin typeface="Helvetica Neue"/>
                        <a:ea typeface="Helvetica Neue"/>
                        <a:cs typeface="Helvetica Neue"/>
                        <a:sym typeface="Helvetica Neue"/>
                      </a:endParaRPr>
                    </a:p>
                  </a:txBody>
                  <a:tcPr marL="91450" marR="91450" marT="45725" marB="45725" anchor="ctr">
                    <a:solidFill>
                      <a:srgbClr val="F0F0DD"/>
                    </a:solidFill>
                  </a:tcPr>
                </a:tc>
                <a:tc>
                  <a:txBody>
                    <a:bodyPr/>
                    <a:lstStyle/>
                    <a:p>
                      <a:pPr marL="171450" marR="0" lvl="0" indent="-107950" algn="l" rtl="0">
                        <a:spcBef>
                          <a:spcPts val="0"/>
                        </a:spcBef>
                        <a:spcAft>
                          <a:spcPts val="0"/>
                        </a:spcAft>
                        <a:buClr>
                          <a:schemeClr val="dk1"/>
                        </a:buClr>
                        <a:buSzPts val="1000"/>
                        <a:buFont typeface="Arial"/>
                        <a:buNone/>
                      </a:pP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171450" marR="0" lvl="0" indent="-107950" algn="l" rtl="0">
                        <a:spcBef>
                          <a:spcPts val="0"/>
                        </a:spcBef>
                        <a:spcAft>
                          <a:spcPts val="0"/>
                        </a:spcAft>
                        <a:buClr>
                          <a:schemeClr val="dk1"/>
                        </a:buClr>
                        <a:buSzPts val="1000"/>
                        <a:buFont typeface="Arial"/>
                        <a:buNone/>
                      </a:pPr>
                      <a:endParaRPr sz="1000" b="0" i="0">
                        <a:latin typeface="Helvetica Neue"/>
                        <a:ea typeface="Helvetica Neue"/>
                        <a:cs typeface="Helvetica Neue"/>
                        <a:sym typeface="Helvetica Neue"/>
                      </a:endParaRPr>
                    </a:p>
                  </a:txBody>
                  <a:tcPr marL="91450" marR="91450" marT="45725" marB="45725">
                    <a:solidFill>
                      <a:srgbClr val="F0F0D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Project Design and Architecture</a:t>
            </a:r>
            <a:endParaRPr b="0"/>
          </a:p>
        </p:txBody>
      </p:sp>
      <p:sp>
        <p:nvSpPr>
          <p:cNvPr id="180" name="Google Shape;180;p11"/>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ctr" rtl="0">
              <a:lnSpc>
                <a:spcPct val="150000"/>
              </a:lnSpc>
              <a:spcBef>
                <a:spcPts val="0"/>
              </a:spcBef>
              <a:spcAft>
                <a:spcPts val="0"/>
              </a:spcAft>
              <a:buClr>
                <a:schemeClr val="dk1"/>
              </a:buClr>
              <a:buSzPts val="2250"/>
              <a:buFont typeface="Arial"/>
              <a:buNone/>
            </a:pPr>
            <a:r>
              <a:rPr lang="en-US" sz="1800" b="1">
                <a:solidFill>
                  <a:schemeClr val="dk1"/>
                </a:solidFill>
                <a:latin typeface="Helvetica Neue"/>
                <a:ea typeface="Helvetica Neue"/>
                <a:cs typeface="Helvetica Neue"/>
                <a:sym typeface="Helvetica Neue"/>
              </a:rPr>
              <a:t>Flow graph of the project problem</a:t>
            </a:r>
            <a:endParaRPr/>
          </a:p>
        </p:txBody>
      </p:sp>
      <p:pic>
        <p:nvPicPr>
          <p:cNvPr id="181" name="Google Shape;181;p11"/>
          <p:cNvPicPr preferRelativeResize="0"/>
          <p:nvPr/>
        </p:nvPicPr>
        <p:blipFill rotWithShape="1">
          <a:blip r:embed="rId3">
            <a:alphaModFix/>
          </a:blip>
          <a:srcRect/>
          <a:stretch/>
        </p:blipFill>
        <p:spPr>
          <a:xfrm>
            <a:off x="2240452" y="1528092"/>
            <a:ext cx="4663095" cy="431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Project Design and Architecture (cont…)</a:t>
            </a:r>
            <a:endParaRPr b="0"/>
          </a:p>
        </p:txBody>
      </p:sp>
      <p:sp>
        <p:nvSpPr>
          <p:cNvPr id="187" name="Google Shape;187;p12"/>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Start</a:t>
            </a:r>
            <a:r>
              <a:rPr lang="en-US" sz="1800" b="0" i="0" u="none" strike="noStrike" cap="none" dirty="0">
                <a:solidFill>
                  <a:schemeClr val="dk1"/>
                </a:solidFill>
                <a:latin typeface="Helvetica Neue"/>
                <a:ea typeface="Helvetica Neue"/>
                <a:cs typeface="Helvetica Neue"/>
                <a:sym typeface="Helvetica Neue"/>
              </a:rPr>
              <a:t>: The process begins.</a:t>
            </a:r>
            <a:endParaRPr dirty="0"/>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Sensor Collection</a:t>
            </a:r>
            <a:r>
              <a:rPr lang="en-US" sz="1800" b="0" i="0" u="none" strike="noStrike" cap="none" dirty="0">
                <a:solidFill>
                  <a:schemeClr val="dk1"/>
                </a:solidFill>
                <a:latin typeface="Helvetica Neue"/>
                <a:ea typeface="Helvetica Neue"/>
                <a:cs typeface="Helvetica Neue"/>
                <a:sym typeface="Helvetica Neue"/>
              </a:rPr>
              <a:t>: The system checks if the required sensors are enabled and permissions are granted.</a:t>
            </a:r>
            <a:endParaRPr dirty="0"/>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Helvetica Neue"/>
              <a:ea typeface="Helvetica Neue"/>
              <a:cs typeface="Helvetica Neue"/>
              <a:sym typeface="Helvetica Neue"/>
            </a:endParaRPr>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a:t>
            </a:r>
            <a:r>
              <a:rPr lang="en-US" sz="1600" b="1" i="0" u="none" strike="noStrike" cap="none" dirty="0">
                <a:solidFill>
                  <a:schemeClr val="dk1"/>
                </a:solidFill>
                <a:latin typeface="Helvetica Neue"/>
                <a:ea typeface="Helvetica Neue"/>
                <a:cs typeface="Helvetica Neue"/>
                <a:sym typeface="Helvetica Neue"/>
              </a:rPr>
              <a:t>No</a:t>
            </a:r>
            <a:r>
              <a:rPr lang="en-US" sz="1600" b="0" i="0" u="none" strike="noStrike" cap="none" dirty="0">
                <a:solidFill>
                  <a:schemeClr val="dk1"/>
                </a:solidFill>
                <a:latin typeface="Helvetica Neue"/>
                <a:ea typeface="Helvetica Neue"/>
                <a:cs typeface="Helvetica Neue"/>
                <a:sym typeface="Helvetica Neue"/>
              </a:rPr>
              <a:t>, it skips to displaying results.</a:t>
            </a:r>
            <a:endParaRPr dirty="0"/>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a:t>
            </a:r>
            <a:r>
              <a:rPr lang="en-US" sz="1600" b="1" i="0" u="none" strike="noStrike" cap="none" dirty="0">
                <a:solidFill>
                  <a:schemeClr val="dk1"/>
                </a:solidFill>
                <a:latin typeface="Helvetica Neue"/>
                <a:ea typeface="Helvetica Neue"/>
                <a:cs typeface="Helvetica Neue"/>
                <a:sym typeface="Helvetica Neue"/>
              </a:rPr>
              <a:t>Yes</a:t>
            </a:r>
            <a:r>
              <a:rPr lang="en-US" sz="1600" b="0" i="0" u="none" strike="noStrike" cap="none" dirty="0">
                <a:solidFill>
                  <a:schemeClr val="dk1"/>
                </a:solidFill>
                <a:latin typeface="Helvetica Neue"/>
                <a:ea typeface="Helvetica Neue"/>
                <a:cs typeface="Helvetica Neue"/>
                <a:sym typeface="Helvetica Neue"/>
              </a:rPr>
              <a:t>, it proceeds to collect data from the sensors.</a:t>
            </a:r>
            <a:endParaRPr dirty="0"/>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Data Collection &amp; Preprocessing</a:t>
            </a:r>
            <a:r>
              <a:rPr lang="en-US" sz="1800" b="0" i="0" u="none" strike="noStrike" cap="none" dirty="0">
                <a:solidFill>
                  <a:schemeClr val="dk1"/>
                </a:solidFill>
                <a:latin typeface="Helvetica Neue"/>
                <a:ea typeface="Helvetica Neue"/>
                <a:cs typeface="Helvetica Neue"/>
                <a:sym typeface="Helvetica Neue"/>
              </a:rPr>
              <a:t>: The collected data undergoes preprocessing to make it suitable for machine learning.</a:t>
            </a:r>
            <a:endParaRPr dirty="0"/>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ML Classification</a:t>
            </a:r>
            <a:r>
              <a:rPr lang="en-US" sz="1800" b="0" i="0" u="none" strike="noStrike" cap="none" dirty="0">
                <a:solidFill>
                  <a:schemeClr val="dk1"/>
                </a:solidFill>
                <a:latin typeface="Helvetica Neue"/>
                <a:ea typeface="Helvetica Neue"/>
                <a:cs typeface="Helvetica Neue"/>
                <a:sym typeface="Helvetica Neue"/>
              </a:rPr>
              <a:t>: The preprocessed data is evaluated using machine learning for classification.</a:t>
            </a:r>
            <a:endParaRPr dirty="0"/>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Helvetica Neue"/>
              <a:ea typeface="Helvetica Neue"/>
              <a:cs typeface="Helvetica Neue"/>
              <a:sym typeface="Helvetica Neue"/>
            </a:endParaRPr>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classification is </a:t>
            </a:r>
            <a:r>
              <a:rPr lang="en-US" sz="1600" b="1" i="0" u="none" strike="noStrike" cap="none" dirty="0">
                <a:solidFill>
                  <a:schemeClr val="dk1"/>
                </a:solidFill>
                <a:latin typeface="Helvetica Neue"/>
                <a:ea typeface="Helvetica Neue"/>
                <a:cs typeface="Helvetica Neue"/>
                <a:sym typeface="Helvetica Neue"/>
              </a:rPr>
              <a:t>successful</a:t>
            </a:r>
            <a:r>
              <a:rPr lang="en-US" sz="1600" b="0" i="0" u="none" strike="noStrike" cap="none" dirty="0">
                <a:solidFill>
                  <a:schemeClr val="dk1"/>
                </a:solidFill>
                <a:latin typeface="Helvetica Neue"/>
                <a:ea typeface="Helvetica Neue"/>
                <a:cs typeface="Helvetica Neue"/>
                <a:sym typeface="Helvetica Neue"/>
              </a:rPr>
              <a:t>, results are displayed.</a:t>
            </a:r>
            <a:endParaRPr dirty="0"/>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a:t>
            </a:r>
            <a:r>
              <a:rPr lang="en-US" sz="1600" b="1" i="0" u="none" strike="noStrike" cap="none" dirty="0">
                <a:solidFill>
                  <a:schemeClr val="dk1"/>
                </a:solidFill>
                <a:latin typeface="Helvetica Neue"/>
                <a:ea typeface="Helvetica Neue"/>
                <a:cs typeface="Helvetica Neue"/>
                <a:sym typeface="Helvetica Neue"/>
              </a:rPr>
              <a:t>unsuccessful</a:t>
            </a:r>
            <a:r>
              <a:rPr lang="en-US" sz="1600" b="0" i="0" u="none" strike="noStrike" cap="none" dirty="0">
                <a:solidFill>
                  <a:schemeClr val="dk1"/>
                </a:solidFill>
                <a:latin typeface="Helvetica Neue"/>
                <a:ea typeface="Helvetica Neue"/>
                <a:cs typeface="Helvetica Neue"/>
                <a:sym typeface="Helvetica Neue"/>
              </a:rPr>
              <a:t>, it loops back for further processing.</a:t>
            </a:r>
            <a:endParaRPr dirty="0"/>
          </a:p>
          <a:p>
            <a:pPr marL="400050" marR="0" lvl="1" indent="0" algn="l" rtl="0">
              <a:lnSpc>
                <a:spcPct val="100000"/>
              </a:lnSpc>
              <a:spcBef>
                <a:spcPts val="0"/>
              </a:spcBef>
              <a:spcAft>
                <a:spcPts val="0"/>
              </a:spcAft>
              <a:buClr>
                <a:schemeClr val="dk1"/>
              </a:buClr>
              <a:buSzPts val="1600"/>
              <a:buFont typeface="Courier New"/>
              <a:buNone/>
            </a:pPr>
            <a:endParaRPr sz="16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End</a:t>
            </a:r>
            <a:r>
              <a:rPr lang="en-US" sz="1800" b="0" i="0" u="none" strike="noStrike" cap="none" dirty="0">
                <a:solidFill>
                  <a:schemeClr val="dk1"/>
                </a:solidFill>
                <a:latin typeface="Helvetica Neue"/>
                <a:ea typeface="Helvetica Neue"/>
                <a:cs typeface="Helvetica Neue"/>
                <a:sym typeface="Helvetica Neue"/>
              </a:rPr>
              <a:t>: The process ends. </a:t>
            </a:r>
            <a:endParaRPr dirty="0"/>
          </a:p>
          <a:p>
            <a:pPr marL="95250" marR="0" lvl="0" indent="0" algn="just" rtl="0">
              <a:lnSpc>
                <a:spcPct val="150000"/>
              </a:lnSpc>
              <a:spcBef>
                <a:spcPts val="630"/>
              </a:spcBef>
              <a:spcAft>
                <a:spcPts val="0"/>
              </a:spcAft>
              <a:buClr>
                <a:schemeClr val="dk1"/>
              </a:buClr>
              <a:buSzPts val="2250"/>
              <a:buFont typeface="Arial"/>
              <a:buNone/>
            </a:pPr>
            <a:endParaRPr sz="1800" dirty="0">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Project Design and Architecture</a:t>
            </a:r>
            <a:endParaRPr b="0"/>
          </a:p>
        </p:txBody>
      </p:sp>
      <p:sp>
        <p:nvSpPr>
          <p:cNvPr id="193" name="Google Shape;193;p13"/>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ctr" rtl="0">
              <a:lnSpc>
                <a:spcPct val="150000"/>
              </a:lnSpc>
              <a:spcBef>
                <a:spcPts val="0"/>
              </a:spcBef>
              <a:spcAft>
                <a:spcPts val="0"/>
              </a:spcAft>
              <a:buClr>
                <a:schemeClr val="dk1"/>
              </a:buClr>
              <a:buSzPts val="2250"/>
              <a:buFont typeface="Arial"/>
              <a:buNone/>
            </a:pPr>
            <a:r>
              <a:rPr lang="en-US" sz="1800" b="1">
                <a:solidFill>
                  <a:schemeClr val="dk1"/>
                </a:solidFill>
                <a:latin typeface="Helvetica Neue"/>
                <a:ea typeface="Helvetica Neue"/>
                <a:cs typeface="Helvetica Neue"/>
                <a:sym typeface="Helvetica Neue"/>
              </a:rPr>
              <a:t>Data Flow Diagram (DFD)</a:t>
            </a:r>
            <a:endParaRPr/>
          </a:p>
        </p:txBody>
      </p:sp>
      <p:pic>
        <p:nvPicPr>
          <p:cNvPr id="194" name="Google Shape;194;p13"/>
          <p:cNvPicPr preferRelativeResize="0"/>
          <p:nvPr/>
        </p:nvPicPr>
        <p:blipFill rotWithShape="1">
          <a:blip r:embed="rId3">
            <a:alphaModFix/>
          </a:blip>
          <a:srcRect/>
          <a:stretch/>
        </p:blipFill>
        <p:spPr>
          <a:xfrm>
            <a:off x="1315705" y="1958340"/>
            <a:ext cx="6479540" cy="35890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4"/>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Project Design and Architecture (cont…)</a:t>
            </a:r>
            <a:endParaRPr b="0"/>
          </a:p>
        </p:txBody>
      </p:sp>
      <p:sp>
        <p:nvSpPr>
          <p:cNvPr id="200" name="Google Shape;200;p14"/>
          <p:cNvSpPr txBox="1"/>
          <p:nvPr/>
        </p:nvSpPr>
        <p:spPr>
          <a:xfrm>
            <a:off x="77118" y="804231"/>
            <a:ext cx="8956714" cy="5666419"/>
          </a:xfrm>
          <a:prstGeom prst="rect">
            <a:avLst/>
          </a:prstGeom>
          <a:noFill/>
          <a:ln>
            <a:noFill/>
          </a:ln>
        </p:spPr>
        <p:txBody>
          <a:bodyPr spcFirstLastPara="1" wrap="square" lIns="91425" tIns="45700" rIns="91425" bIns="45700" anchor="t" anchorCtr="0">
            <a:noAutofit/>
          </a:bodyPr>
          <a:lstStyle/>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Helvetica Neue"/>
                <a:ea typeface="Helvetica Neue"/>
                <a:cs typeface="Helvetica Neue"/>
                <a:sym typeface="Helvetica Neue"/>
              </a:rPr>
              <a:t>User Interaction</a:t>
            </a:r>
            <a:r>
              <a:rPr lang="en-US" sz="1800" b="0" i="0" u="none" strike="noStrike" cap="none">
                <a:solidFill>
                  <a:schemeClr val="dk1"/>
                </a:solidFill>
                <a:latin typeface="Helvetica Neue"/>
                <a:ea typeface="Helvetica Neue"/>
                <a:cs typeface="Helvetica Neue"/>
                <a:sym typeface="Helvetica Neue"/>
              </a:rPr>
              <a:t>: The user interacts with two types of sensors:</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a:p>
            <a:pPr marL="400050" marR="0" lvl="1" indent="-114300" algn="l" rtl="0">
              <a:lnSpc>
                <a:spcPct val="100000"/>
              </a:lnSpc>
              <a:spcBef>
                <a:spcPts val="0"/>
              </a:spcBef>
              <a:spcAft>
                <a:spcPts val="0"/>
              </a:spcAft>
              <a:buClr>
                <a:schemeClr val="dk1"/>
              </a:buClr>
              <a:buSzPts val="1800"/>
              <a:buFont typeface="Courier New"/>
              <a:buChar char="•"/>
            </a:pPr>
            <a:r>
              <a:rPr lang="en-US" sz="1800" b="1" i="0" u="none" strike="noStrike" cap="none">
                <a:solidFill>
                  <a:schemeClr val="dk1"/>
                </a:solidFill>
                <a:latin typeface="Helvetica Neue"/>
                <a:ea typeface="Helvetica Neue"/>
                <a:cs typeface="Helvetica Neue"/>
                <a:sym typeface="Helvetica Neue"/>
              </a:rPr>
              <a:t>Accelerometer Sensor</a:t>
            </a:r>
            <a:r>
              <a:rPr lang="en-US" sz="1800" b="0" i="0" u="none" strike="noStrike" cap="none">
                <a:solidFill>
                  <a:schemeClr val="dk1"/>
                </a:solidFill>
                <a:latin typeface="Helvetica Neue"/>
                <a:ea typeface="Helvetica Neue"/>
                <a:cs typeface="Helvetica Neue"/>
                <a:sym typeface="Helvetica Neue"/>
              </a:rPr>
              <a:t>: Captures motion-based data from the user.</a:t>
            </a:r>
            <a:endParaRPr/>
          </a:p>
          <a:p>
            <a:pPr marL="400050" marR="0" lvl="1" indent="-114300" algn="l" rtl="0">
              <a:lnSpc>
                <a:spcPct val="100000"/>
              </a:lnSpc>
              <a:spcBef>
                <a:spcPts val="0"/>
              </a:spcBef>
              <a:spcAft>
                <a:spcPts val="0"/>
              </a:spcAft>
              <a:buClr>
                <a:schemeClr val="dk1"/>
              </a:buClr>
              <a:buSzPts val="1800"/>
              <a:buFont typeface="Courier New"/>
              <a:buChar char="•"/>
            </a:pPr>
            <a:r>
              <a:rPr lang="en-US" sz="1800" b="1" i="0" u="none" strike="noStrike" cap="none">
                <a:solidFill>
                  <a:schemeClr val="dk1"/>
                </a:solidFill>
                <a:latin typeface="Helvetica Neue"/>
                <a:ea typeface="Helvetica Neue"/>
                <a:cs typeface="Helvetica Neue"/>
                <a:sym typeface="Helvetica Neue"/>
              </a:rPr>
              <a:t>Touch Sensor</a:t>
            </a:r>
            <a:r>
              <a:rPr lang="en-US" sz="1800" b="0" i="0" u="none" strike="noStrike" cap="none">
                <a:solidFill>
                  <a:schemeClr val="dk1"/>
                </a:solidFill>
                <a:latin typeface="Helvetica Neue"/>
                <a:ea typeface="Helvetica Neue"/>
                <a:cs typeface="Helvetica Neue"/>
                <a:sym typeface="Helvetica Neue"/>
              </a:rPr>
              <a:t>: Captures touch-based input from the user.</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Helvetica Neue"/>
                <a:ea typeface="Helvetica Neue"/>
                <a:cs typeface="Helvetica Neue"/>
                <a:sym typeface="Helvetica Neue"/>
              </a:rPr>
              <a:t>Application</a:t>
            </a:r>
            <a:r>
              <a:rPr lang="en-US" sz="1800" b="0" i="0" u="none" strike="noStrike" cap="none">
                <a:solidFill>
                  <a:schemeClr val="dk1"/>
                </a:solidFill>
                <a:latin typeface="Helvetica Neue"/>
                <a:ea typeface="Helvetica Neue"/>
                <a:cs typeface="Helvetica Neue"/>
                <a:sym typeface="Helvetica Neue"/>
              </a:rPr>
              <a:t>:</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a:p>
            <a:pPr marL="400050" marR="0" lvl="1" indent="-114300" algn="l" rtl="0">
              <a:lnSpc>
                <a:spcPct val="100000"/>
              </a:lnSpc>
              <a:spcBef>
                <a:spcPts val="0"/>
              </a:spcBef>
              <a:spcAft>
                <a:spcPts val="0"/>
              </a:spcAft>
              <a:buClr>
                <a:schemeClr val="dk1"/>
              </a:buClr>
              <a:buSzPts val="1800"/>
              <a:buFont typeface="Courier New"/>
              <a:buChar char="•"/>
            </a:pPr>
            <a:r>
              <a:rPr lang="en-US" sz="1800" b="1" i="0" u="none" strike="noStrike" cap="none">
                <a:solidFill>
                  <a:schemeClr val="dk1"/>
                </a:solidFill>
                <a:latin typeface="Helvetica Neue"/>
                <a:ea typeface="Helvetica Neue"/>
                <a:cs typeface="Helvetica Neue"/>
                <a:sym typeface="Helvetica Neue"/>
              </a:rPr>
              <a:t>Collect Data</a:t>
            </a:r>
            <a:r>
              <a:rPr lang="en-US" sz="1800" b="0" i="0" u="none" strike="noStrike" cap="none">
                <a:solidFill>
                  <a:schemeClr val="dk1"/>
                </a:solidFill>
                <a:latin typeface="Helvetica Neue"/>
                <a:ea typeface="Helvetica Neue"/>
                <a:cs typeface="Helvetica Neue"/>
                <a:sym typeface="Helvetica Neue"/>
              </a:rPr>
              <a:t>: The application gathers raw sensor data from the sensors.</a:t>
            </a:r>
            <a:endParaRPr/>
          </a:p>
          <a:p>
            <a:pPr marL="400050" marR="0" lvl="1" indent="-114300" algn="l" rtl="0">
              <a:lnSpc>
                <a:spcPct val="100000"/>
              </a:lnSpc>
              <a:spcBef>
                <a:spcPts val="0"/>
              </a:spcBef>
              <a:spcAft>
                <a:spcPts val="0"/>
              </a:spcAft>
              <a:buClr>
                <a:schemeClr val="dk1"/>
              </a:buClr>
              <a:buSzPts val="1800"/>
              <a:buFont typeface="Courier New"/>
              <a:buChar char="•"/>
            </a:pPr>
            <a:r>
              <a:rPr lang="en-US" sz="1800" b="1" i="0" u="none" strike="noStrike" cap="none">
                <a:solidFill>
                  <a:schemeClr val="dk1"/>
                </a:solidFill>
                <a:latin typeface="Helvetica Neue"/>
                <a:ea typeface="Helvetica Neue"/>
                <a:cs typeface="Helvetica Neue"/>
                <a:sym typeface="Helvetica Neue"/>
              </a:rPr>
              <a:t>Save Data</a:t>
            </a:r>
            <a:r>
              <a:rPr lang="en-US" sz="1800" b="0" i="0" u="none" strike="noStrike" cap="none">
                <a:solidFill>
                  <a:schemeClr val="dk1"/>
                </a:solidFill>
                <a:latin typeface="Helvetica Neue"/>
                <a:ea typeface="Helvetica Neue"/>
                <a:cs typeface="Helvetica Neue"/>
                <a:sym typeface="Helvetica Neue"/>
              </a:rPr>
              <a:t>: The collected data is saved as a raw .csv file.</a:t>
            </a:r>
            <a:endParaRPr/>
          </a:p>
          <a:p>
            <a:pPr marL="400050" marR="0" lvl="1" indent="0" algn="l" rtl="0">
              <a:lnSpc>
                <a:spcPct val="100000"/>
              </a:lnSpc>
              <a:spcBef>
                <a:spcPts val="0"/>
              </a:spcBef>
              <a:spcAft>
                <a:spcPts val="0"/>
              </a:spcAft>
              <a:buClr>
                <a:schemeClr val="dk1"/>
              </a:buClr>
              <a:buSzPts val="1800"/>
              <a:buFont typeface="Courier New"/>
              <a:buNone/>
            </a:pPr>
            <a:endParaRPr sz="1800" b="0" i="0" u="none" strike="noStrike" cap="none">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Helvetica Neue"/>
                <a:ea typeface="Helvetica Neue"/>
                <a:cs typeface="Helvetica Neue"/>
                <a:sym typeface="Helvetica Neue"/>
              </a:rPr>
              <a:t>Preprocessing Model</a:t>
            </a:r>
            <a:r>
              <a:rPr lang="en-US" sz="1800" b="0" i="0" u="none" strike="noStrike" cap="none">
                <a:solidFill>
                  <a:schemeClr val="dk1"/>
                </a:solidFill>
                <a:latin typeface="Helvetica Neue"/>
                <a:ea typeface="Helvetica Neue"/>
                <a:cs typeface="Helvetica Neue"/>
                <a:sym typeface="Helvetica Neue"/>
              </a:rPr>
              <a:t>: The raw .csv file is passed to the Preprocessing Model to clean and organize the data. This outputs pre-processed data that is more suitable for machine learning.</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Helvetica Neue"/>
                <a:ea typeface="Helvetica Neue"/>
                <a:cs typeface="Helvetica Neue"/>
                <a:sym typeface="Helvetica Neue"/>
              </a:rPr>
              <a:t>ML Training Model</a:t>
            </a:r>
            <a:r>
              <a:rPr lang="en-US" sz="1800" b="0" i="0" u="none" strike="noStrike" cap="none">
                <a:solidFill>
                  <a:schemeClr val="dk1"/>
                </a:solidFill>
                <a:latin typeface="Helvetica Neue"/>
                <a:ea typeface="Helvetica Neue"/>
                <a:cs typeface="Helvetica Neue"/>
                <a:sym typeface="Helvetica Neue"/>
              </a:rPr>
              <a:t>: The pre-processed data is fed into the ML training model. This model learns from the data to create a </a:t>
            </a:r>
            <a:r>
              <a:rPr lang="en-US" sz="1800" b="1" i="0" u="none" strike="noStrike" cap="none">
                <a:solidFill>
                  <a:schemeClr val="dk1"/>
                </a:solidFill>
                <a:latin typeface="Helvetica Neue"/>
                <a:ea typeface="Helvetica Neue"/>
                <a:cs typeface="Helvetica Neue"/>
                <a:sym typeface="Helvetica Neue"/>
              </a:rPr>
              <a:t>Trained Model</a:t>
            </a:r>
            <a:r>
              <a:rPr lang="en-US" sz="1800" b="0" i="0" u="none" strike="noStrike" cap="none">
                <a:solidFill>
                  <a:schemeClr val="dk1"/>
                </a:solidFill>
                <a:latin typeface="Helvetica Neue"/>
                <a:ea typeface="Helvetica Neue"/>
                <a:cs typeface="Helvetica Neue"/>
                <a:sym typeface="Helvetica Neue"/>
              </a:rPr>
              <a:t>.</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Helvetica Neue"/>
                <a:ea typeface="Helvetica Neue"/>
                <a:cs typeface="Helvetica Neue"/>
                <a:sym typeface="Helvetica Neue"/>
              </a:rPr>
              <a:t>Trained Model</a:t>
            </a:r>
            <a:r>
              <a:rPr lang="en-US" sz="1800" b="0" i="0" u="none" strike="noStrike" cap="none">
                <a:solidFill>
                  <a:schemeClr val="dk1"/>
                </a:solidFill>
                <a:latin typeface="Helvetica Neue"/>
                <a:ea typeface="Helvetica Neue"/>
                <a:cs typeface="Helvetica Neue"/>
                <a:sym typeface="Helvetica Neue"/>
              </a:rPr>
              <a:t>: The trained model is returned to the application for use in tasks like predictions or further processing.</a:t>
            </a:r>
            <a:endParaRPr/>
          </a:p>
          <a:p>
            <a:pPr marL="95250" marR="0" lvl="0" indent="0" algn="just"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Tools, Technologies and Languages</a:t>
            </a:r>
            <a:endParaRPr b="0"/>
          </a:p>
        </p:txBody>
      </p:sp>
      <p:sp>
        <p:nvSpPr>
          <p:cNvPr id="206" name="Google Shape;206;p15"/>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250"/>
              <a:buFont typeface="Arial"/>
              <a:buChar char="•"/>
            </a:pPr>
            <a:r>
              <a:rPr lang="en-US" sz="1800" b="1">
                <a:solidFill>
                  <a:schemeClr val="dk1"/>
                </a:solidFill>
                <a:latin typeface="Helvetica Neue"/>
                <a:ea typeface="Helvetica Neue"/>
                <a:cs typeface="Helvetica Neue"/>
                <a:sym typeface="Helvetica Neue"/>
              </a:rPr>
              <a:t>Tools and Platforms</a:t>
            </a:r>
            <a:endParaRPr/>
          </a:p>
          <a:p>
            <a:pPr marL="742950" marR="0" lvl="1" indent="-285750" algn="l" rtl="0">
              <a:lnSpc>
                <a:spcPct val="150000"/>
              </a:lnSpc>
              <a:spcBef>
                <a:spcPts val="560"/>
              </a:spcBef>
              <a:spcAft>
                <a:spcPts val="0"/>
              </a:spcAft>
              <a:buClr>
                <a:schemeClr val="dk1"/>
              </a:buClr>
              <a:buSzPts val="1600"/>
              <a:buFont typeface="Arial"/>
              <a:buChar char="•"/>
            </a:pPr>
            <a:r>
              <a:rPr lang="en-US" sz="1600" b="1" i="0" u="none" strike="noStrike" cap="none">
                <a:solidFill>
                  <a:schemeClr val="dk1"/>
                </a:solidFill>
                <a:latin typeface="Helvetica Neue"/>
                <a:ea typeface="Helvetica Neue"/>
                <a:cs typeface="Helvetica Neue"/>
                <a:sym typeface="Helvetica Neue"/>
              </a:rPr>
              <a:t>Firebase : </a:t>
            </a:r>
            <a:r>
              <a:rPr lang="en-US" sz="1600" b="0" i="0" u="none" strike="noStrike" cap="none">
                <a:solidFill>
                  <a:schemeClr val="dk1"/>
                </a:solidFill>
                <a:latin typeface="Helvetica Neue"/>
                <a:ea typeface="Helvetica Neue"/>
                <a:cs typeface="Helvetica Neue"/>
                <a:sym typeface="Helvetica Neue"/>
              </a:rPr>
              <a:t>For authentication management and cloud storage.</a:t>
            </a:r>
            <a:endParaRPr/>
          </a:p>
          <a:p>
            <a:pPr marL="742950" marR="0" lvl="1" indent="-285750" algn="l" rtl="0">
              <a:lnSpc>
                <a:spcPct val="150000"/>
              </a:lnSpc>
              <a:spcBef>
                <a:spcPts val="560"/>
              </a:spcBef>
              <a:spcAft>
                <a:spcPts val="0"/>
              </a:spcAft>
              <a:buClr>
                <a:schemeClr val="dk1"/>
              </a:buClr>
              <a:buSzPts val="1600"/>
              <a:buFont typeface="Arial"/>
              <a:buChar char="•"/>
            </a:pPr>
            <a:r>
              <a:rPr lang="en-US" sz="1600" b="1" i="0" u="none" strike="noStrike" cap="none">
                <a:solidFill>
                  <a:schemeClr val="dk1"/>
                </a:solidFill>
                <a:latin typeface="Helvetica Neue"/>
                <a:ea typeface="Helvetica Neue"/>
                <a:cs typeface="Helvetica Neue"/>
                <a:sym typeface="Helvetica Neue"/>
              </a:rPr>
              <a:t>Flutter : </a:t>
            </a:r>
            <a:r>
              <a:rPr lang="en-US" sz="1600" b="0" i="0" u="none" strike="noStrike" cap="none">
                <a:solidFill>
                  <a:schemeClr val="dk1"/>
                </a:solidFill>
                <a:latin typeface="Helvetica Neue"/>
                <a:ea typeface="Helvetica Neue"/>
                <a:cs typeface="Helvetica Neue"/>
                <a:sym typeface="Helvetica Neue"/>
              </a:rPr>
              <a:t>Mobile app development framework.</a:t>
            </a:r>
            <a:endParaRPr/>
          </a:p>
          <a:p>
            <a:pPr marL="742950" marR="0" lvl="1" indent="-285750" algn="l" rtl="0">
              <a:lnSpc>
                <a:spcPct val="150000"/>
              </a:lnSpc>
              <a:spcBef>
                <a:spcPts val="560"/>
              </a:spcBef>
              <a:spcAft>
                <a:spcPts val="0"/>
              </a:spcAft>
              <a:buClr>
                <a:schemeClr val="dk1"/>
              </a:buClr>
              <a:buSzPts val="1600"/>
              <a:buFont typeface="Arial"/>
              <a:buChar char="•"/>
            </a:pPr>
            <a:r>
              <a:rPr lang="en-US" sz="1600" b="1" i="0" u="none" strike="noStrike" cap="none">
                <a:solidFill>
                  <a:schemeClr val="dk1"/>
                </a:solidFill>
                <a:latin typeface="Helvetica Neue"/>
                <a:ea typeface="Helvetica Neue"/>
                <a:cs typeface="Helvetica Neue"/>
                <a:sym typeface="Helvetica Neue"/>
              </a:rPr>
              <a:t>Android Studio : </a:t>
            </a:r>
            <a:r>
              <a:rPr lang="en-US" sz="1600" b="0" i="0" u="none" strike="noStrike" cap="none">
                <a:solidFill>
                  <a:schemeClr val="dk1"/>
                </a:solidFill>
                <a:latin typeface="Helvetica Neue"/>
                <a:ea typeface="Helvetica Neue"/>
                <a:cs typeface="Helvetica Neue"/>
                <a:sym typeface="Helvetica Neue"/>
              </a:rPr>
              <a:t>Integrated Development Environment (IDE) for testing and deployment.</a:t>
            </a:r>
            <a:endParaRPr/>
          </a:p>
          <a:p>
            <a:pPr marL="742950" marR="0" lvl="1" indent="-285750" algn="l" rtl="0">
              <a:lnSpc>
                <a:spcPct val="150000"/>
              </a:lnSpc>
              <a:spcBef>
                <a:spcPts val="560"/>
              </a:spcBef>
              <a:spcAft>
                <a:spcPts val="0"/>
              </a:spcAft>
              <a:buClr>
                <a:schemeClr val="dk1"/>
              </a:buClr>
              <a:buSzPts val="1600"/>
              <a:buFont typeface="Arial"/>
              <a:buChar char="•"/>
            </a:pPr>
            <a:r>
              <a:rPr lang="en-US" sz="1600" b="1" i="0" u="none" strike="noStrike" cap="none">
                <a:solidFill>
                  <a:schemeClr val="dk1"/>
                </a:solidFill>
                <a:latin typeface="Helvetica Neue"/>
                <a:ea typeface="Helvetica Neue"/>
                <a:cs typeface="Helvetica Neue"/>
                <a:sym typeface="Helvetica Neue"/>
              </a:rPr>
              <a:t>GitHub : </a:t>
            </a:r>
            <a:r>
              <a:rPr lang="en-US" sz="1600" b="0" i="0" u="none" strike="noStrike" cap="none">
                <a:solidFill>
                  <a:schemeClr val="dk1"/>
                </a:solidFill>
                <a:latin typeface="Helvetica Neue"/>
                <a:ea typeface="Helvetica Neue"/>
                <a:cs typeface="Helvetica Neue"/>
                <a:sym typeface="Helvetica Neue"/>
              </a:rPr>
              <a:t>Version control and collaboration platform.</a:t>
            </a:r>
            <a:endParaRPr/>
          </a:p>
          <a:p>
            <a:pPr marL="742950" marR="0" lvl="1" indent="-184150" algn="l" rtl="0">
              <a:lnSpc>
                <a:spcPct val="150000"/>
              </a:lnSpc>
              <a:spcBef>
                <a:spcPts val="560"/>
              </a:spcBef>
              <a:spcAft>
                <a:spcPts val="0"/>
              </a:spcAft>
              <a:buClr>
                <a:schemeClr val="dk1"/>
              </a:buClr>
              <a:buSzPts val="1600"/>
              <a:buFont typeface="Arial"/>
              <a:buNone/>
            </a:pPr>
            <a:endParaRPr sz="1600" b="0" i="0" u="none" strike="noStrike" cap="none">
              <a:solidFill>
                <a:schemeClr val="dk1"/>
              </a:solidFill>
              <a:latin typeface="Helvetica Neue"/>
              <a:ea typeface="Helvetica Neue"/>
              <a:cs typeface="Helvetica Neue"/>
              <a:sym typeface="Helvetica Neue"/>
            </a:endParaRPr>
          </a:p>
          <a:p>
            <a:pPr marL="342900" marR="0" lvl="0" indent="-342900" algn="l" rtl="0">
              <a:lnSpc>
                <a:spcPct val="150000"/>
              </a:lnSpc>
              <a:spcBef>
                <a:spcPts val="630"/>
              </a:spcBef>
              <a:spcAft>
                <a:spcPts val="0"/>
              </a:spcAft>
              <a:buClr>
                <a:schemeClr val="dk1"/>
              </a:buClr>
              <a:buSzPts val="2250"/>
              <a:buFont typeface="Arial"/>
              <a:buChar char="•"/>
            </a:pPr>
            <a:r>
              <a:rPr lang="en-US" sz="1800" b="1">
                <a:solidFill>
                  <a:schemeClr val="dk1"/>
                </a:solidFill>
                <a:latin typeface="Helvetica Neue"/>
                <a:ea typeface="Helvetica Neue"/>
                <a:cs typeface="Helvetica Neue"/>
                <a:sym typeface="Helvetica Neue"/>
              </a:rPr>
              <a:t>Technologies</a:t>
            </a:r>
            <a:endParaRPr/>
          </a:p>
          <a:p>
            <a:pPr marL="742950" marR="0" lvl="1" indent="-285750" algn="l" rtl="0">
              <a:lnSpc>
                <a:spcPct val="150000"/>
              </a:lnSpc>
              <a:spcBef>
                <a:spcPts val="560"/>
              </a:spcBef>
              <a:spcAft>
                <a:spcPts val="0"/>
              </a:spcAft>
              <a:buClr>
                <a:schemeClr val="dk1"/>
              </a:buClr>
              <a:buSzPts val="1600"/>
              <a:buFont typeface="Arial"/>
              <a:buChar char="•"/>
            </a:pPr>
            <a:r>
              <a:rPr lang="en-US" sz="1600" b="1" i="0" u="none" strike="noStrike" cap="none">
                <a:solidFill>
                  <a:schemeClr val="dk1"/>
                </a:solidFill>
                <a:latin typeface="Helvetica Neue"/>
                <a:ea typeface="Helvetica Neue"/>
                <a:cs typeface="Helvetica Neue"/>
                <a:sym typeface="Helvetica Neue"/>
              </a:rPr>
              <a:t>Machine Learning : </a:t>
            </a:r>
            <a:r>
              <a:rPr lang="en-US" sz="1600" b="0" i="0" u="none" strike="noStrike" cap="none">
                <a:solidFill>
                  <a:schemeClr val="dk1"/>
                </a:solidFill>
                <a:latin typeface="Helvetica Neue"/>
                <a:ea typeface="Helvetica Neue"/>
                <a:cs typeface="Helvetica Neue"/>
                <a:sym typeface="Helvetica Neue"/>
              </a:rPr>
              <a:t>Behavioral data analysis to identify unique patterns.</a:t>
            </a:r>
            <a:endParaRPr/>
          </a:p>
          <a:p>
            <a:pPr marL="742950" marR="0" lvl="1" indent="-285750" algn="l" rtl="0">
              <a:lnSpc>
                <a:spcPct val="150000"/>
              </a:lnSpc>
              <a:spcBef>
                <a:spcPts val="560"/>
              </a:spcBef>
              <a:spcAft>
                <a:spcPts val="0"/>
              </a:spcAft>
              <a:buClr>
                <a:schemeClr val="dk1"/>
              </a:buClr>
              <a:buSzPts val="1600"/>
              <a:buFont typeface="Arial"/>
              <a:buChar char="•"/>
            </a:pPr>
            <a:r>
              <a:rPr lang="en-US" sz="1600" b="1" i="0" u="none" strike="noStrike" cap="none">
                <a:solidFill>
                  <a:schemeClr val="dk1"/>
                </a:solidFill>
                <a:latin typeface="Helvetica Neue"/>
                <a:ea typeface="Helvetica Neue"/>
                <a:cs typeface="Helvetica Neue"/>
                <a:sym typeface="Helvetica Neue"/>
              </a:rPr>
              <a:t>Cloud Computing : </a:t>
            </a:r>
            <a:r>
              <a:rPr lang="en-US" sz="1600" b="0" i="0" u="none" strike="noStrike" cap="none">
                <a:solidFill>
                  <a:schemeClr val="dk1"/>
                </a:solidFill>
                <a:latin typeface="Helvetica Neue"/>
                <a:ea typeface="Helvetica Neue"/>
                <a:cs typeface="Helvetica Neue"/>
                <a:sym typeface="Helvetica Neue"/>
              </a:rPr>
              <a:t>Scalable storage and processing via Firebase.</a:t>
            </a:r>
            <a:endParaRPr/>
          </a:p>
          <a:p>
            <a:pPr marL="742950" marR="0" lvl="1" indent="-285750" algn="l" rtl="0">
              <a:lnSpc>
                <a:spcPct val="150000"/>
              </a:lnSpc>
              <a:spcBef>
                <a:spcPts val="560"/>
              </a:spcBef>
              <a:spcAft>
                <a:spcPts val="0"/>
              </a:spcAft>
              <a:buClr>
                <a:schemeClr val="dk1"/>
              </a:buClr>
              <a:buSzPts val="1600"/>
              <a:buFont typeface="Arial"/>
              <a:buChar char="•"/>
            </a:pPr>
            <a:r>
              <a:rPr lang="en-US" sz="1600" b="1" i="0" u="none" strike="noStrike" cap="none">
                <a:solidFill>
                  <a:schemeClr val="dk1"/>
                </a:solidFill>
                <a:latin typeface="Helvetica Neue"/>
                <a:ea typeface="Helvetica Neue"/>
                <a:cs typeface="Helvetica Neue"/>
                <a:sym typeface="Helvetica Neue"/>
              </a:rPr>
              <a:t>Mobile Sensors : </a:t>
            </a:r>
            <a:r>
              <a:rPr lang="en-US" sz="1600" b="0" i="0" u="none" strike="noStrike" cap="none">
                <a:solidFill>
                  <a:schemeClr val="dk1"/>
                </a:solidFill>
                <a:latin typeface="Helvetica Neue"/>
                <a:ea typeface="Helvetica Neue"/>
                <a:cs typeface="Helvetica Neue"/>
                <a:sym typeface="Helvetica Neue"/>
              </a:rPr>
              <a:t>Leverages accelerometer, gyroscope, and touch sensors.</a:t>
            </a:r>
            <a:endParaRPr/>
          </a:p>
          <a:p>
            <a:pPr marL="342900" marR="0" lvl="0" indent="-200025" algn="l"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a:p>
            <a:pPr marL="342900" marR="0" lvl="0" indent="-200025" algn="l"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6"/>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Tools, Technologies and Languages (cont…)</a:t>
            </a:r>
            <a:endParaRPr b="0"/>
          </a:p>
        </p:txBody>
      </p:sp>
      <p:sp>
        <p:nvSpPr>
          <p:cNvPr id="212" name="Google Shape;212;p16"/>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250"/>
              <a:buFont typeface="Arial"/>
              <a:buChar char="•"/>
            </a:pPr>
            <a:r>
              <a:rPr lang="en-US" sz="1800" b="1">
                <a:solidFill>
                  <a:schemeClr val="dk1"/>
                </a:solidFill>
                <a:latin typeface="Helvetica Neue"/>
                <a:ea typeface="Helvetica Neue"/>
                <a:cs typeface="Helvetica Neue"/>
                <a:sym typeface="Helvetica Neue"/>
              </a:rPr>
              <a:t>Programming Languages</a:t>
            </a:r>
            <a:endParaRPr/>
          </a:p>
          <a:p>
            <a:pPr marL="742950" marR="0" lvl="1" indent="-285750" algn="l" rtl="0">
              <a:lnSpc>
                <a:spcPct val="150000"/>
              </a:lnSpc>
              <a:spcBef>
                <a:spcPts val="560"/>
              </a:spcBef>
              <a:spcAft>
                <a:spcPts val="0"/>
              </a:spcAft>
              <a:buClr>
                <a:schemeClr val="dk1"/>
              </a:buClr>
              <a:buSzPts val="1600"/>
              <a:buFont typeface="Arial"/>
              <a:buChar char="•"/>
            </a:pPr>
            <a:r>
              <a:rPr lang="en-US" sz="1600" b="1" i="0" u="none" strike="noStrike" cap="none">
                <a:solidFill>
                  <a:schemeClr val="dk1"/>
                </a:solidFill>
                <a:latin typeface="Helvetica Neue"/>
                <a:ea typeface="Helvetica Neue"/>
                <a:cs typeface="Helvetica Neue"/>
                <a:sym typeface="Helvetica Neue"/>
              </a:rPr>
              <a:t>Dart : </a:t>
            </a:r>
            <a:r>
              <a:rPr lang="en-US" sz="1600" b="0" i="0" u="none" strike="noStrike" cap="none">
                <a:solidFill>
                  <a:schemeClr val="dk1"/>
                </a:solidFill>
                <a:latin typeface="Helvetica Neue"/>
                <a:ea typeface="Helvetica Neue"/>
                <a:cs typeface="Helvetica Neue"/>
                <a:sym typeface="Helvetica Neue"/>
              </a:rPr>
              <a:t>Primary language for app development with Flutter.</a:t>
            </a:r>
            <a:endParaRPr/>
          </a:p>
          <a:p>
            <a:pPr marL="742950" marR="0" lvl="1" indent="-285750" algn="l" rtl="0">
              <a:lnSpc>
                <a:spcPct val="150000"/>
              </a:lnSpc>
              <a:spcBef>
                <a:spcPts val="560"/>
              </a:spcBef>
              <a:spcAft>
                <a:spcPts val="0"/>
              </a:spcAft>
              <a:buClr>
                <a:schemeClr val="dk1"/>
              </a:buClr>
              <a:buSzPts val="1600"/>
              <a:buFont typeface="Arial"/>
              <a:buChar char="•"/>
            </a:pPr>
            <a:r>
              <a:rPr lang="en-US" sz="1600" b="1" i="0" u="none" strike="noStrike" cap="none">
                <a:solidFill>
                  <a:schemeClr val="dk1"/>
                </a:solidFill>
                <a:latin typeface="Helvetica Neue"/>
                <a:ea typeface="Helvetica Neue"/>
                <a:cs typeface="Helvetica Neue"/>
                <a:sym typeface="Helvetica Neue"/>
              </a:rPr>
              <a:t>Python : </a:t>
            </a:r>
            <a:r>
              <a:rPr lang="en-US" sz="1600" b="0" i="0" u="none" strike="noStrike" cap="none">
                <a:solidFill>
                  <a:schemeClr val="dk1"/>
                </a:solidFill>
                <a:latin typeface="Helvetica Neue"/>
                <a:ea typeface="Helvetica Neue"/>
                <a:cs typeface="Helvetica Neue"/>
                <a:sym typeface="Helvetica Neue"/>
              </a:rPr>
              <a:t>For implementing machine learning models and algorithms.</a:t>
            </a:r>
            <a:endParaRPr/>
          </a:p>
          <a:p>
            <a:pPr marL="742950" marR="0" lvl="1" indent="-285750" algn="l" rtl="0">
              <a:lnSpc>
                <a:spcPct val="150000"/>
              </a:lnSpc>
              <a:spcBef>
                <a:spcPts val="560"/>
              </a:spcBef>
              <a:spcAft>
                <a:spcPts val="0"/>
              </a:spcAft>
              <a:buClr>
                <a:schemeClr val="dk1"/>
              </a:buClr>
              <a:buSzPts val="1600"/>
              <a:buFont typeface="Arial"/>
              <a:buChar char="•"/>
            </a:pPr>
            <a:r>
              <a:rPr lang="en-US" sz="1600" b="1" i="0" u="none" strike="noStrike" cap="none">
                <a:solidFill>
                  <a:schemeClr val="dk1"/>
                </a:solidFill>
                <a:latin typeface="Helvetica Neue"/>
                <a:ea typeface="Helvetica Neue"/>
                <a:cs typeface="Helvetica Neue"/>
                <a:sym typeface="Helvetica Neue"/>
              </a:rPr>
              <a:t>JavaScript : </a:t>
            </a:r>
            <a:r>
              <a:rPr lang="en-US" sz="1600" b="0" i="0" u="none" strike="noStrike" cap="none">
                <a:solidFill>
                  <a:schemeClr val="dk1"/>
                </a:solidFill>
                <a:latin typeface="Helvetica Neue"/>
                <a:ea typeface="Helvetica Neue"/>
                <a:cs typeface="Helvetica Neue"/>
                <a:sym typeface="Helvetica Neue"/>
              </a:rPr>
              <a:t>Used in backend operations and Firebase integration.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Dataset</a:t>
            </a:r>
            <a:endParaRPr/>
          </a:p>
        </p:txBody>
      </p:sp>
      <p:sp>
        <p:nvSpPr>
          <p:cNvPr id="218" name="Google Shape;218;p17"/>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50000"/>
              </a:lnSpc>
              <a:spcBef>
                <a:spcPts val="0"/>
              </a:spcBef>
              <a:spcAft>
                <a:spcPts val="0"/>
              </a:spcAft>
              <a:buClr>
                <a:schemeClr val="dk1"/>
              </a:buClr>
              <a:buSzPts val="2250"/>
              <a:buFont typeface="Arial"/>
              <a:buChar char="•"/>
            </a:pPr>
            <a:r>
              <a:rPr lang="en-US" sz="1800">
                <a:solidFill>
                  <a:schemeClr val="dk1"/>
                </a:solidFill>
                <a:latin typeface="Helvetica Neue"/>
                <a:ea typeface="Helvetica Neue"/>
                <a:cs typeface="Helvetica Neue"/>
                <a:sym typeface="Helvetica Neue"/>
              </a:rPr>
              <a:t>Currently, the dataset, which combines .csv files from different test subjects, has the following parameters:</a:t>
            </a:r>
            <a:endParaRPr/>
          </a:p>
          <a:p>
            <a:pPr marL="742950" marR="0" lvl="1" indent="-342900" algn="just" rtl="0">
              <a:lnSpc>
                <a:spcPct val="150000"/>
              </a:lnSpc>
              <a:spcBef>
                <a:spcPts val="1360"/>
              </a:spcBef>
              <a:spcAft>
                <a:spcPts val="0"/>
              </a:spcAft>
              <a:buClr>
                <a:schemeClr val="dk1"/>
              </a:buClr>
              <a:buSzPts val="1600"/>
              <a:buFont typeface="Courier New"/>
              <a:buChar char="o"/>
            </a:pPr>
            <a:r>
              <a:rPr lang="en-US" sz="1600" b="0" i="0" u="none" strike="noStrike" cap="none">
                <a:solidFill>
                  <a:schemeClr val="dk1"/>
                </a:solidFill>
                <a:latin typeface="Helvetica Neue"/>
                <a:ea typeface="Helvetica Neue"/>
                <a:cs typeface="Helvetica Neue"/>
                <a:sym typeface="Helvetica Neue"/>
              </a:rPr>
              <a:t>Timestamp</a:t>
            </a:r>
            <a:endParaRPr/>
          </a:p>
          <a:p>
            <a:pPr marL="742950" marR="0" lvl="1" indent="-342900" algn="just" rtl="0">
              <a:lnSpc>
                <a:spcPct val="150000"/>
              </a:lnSpc>
              <a:spcBef>
                <a:spcPts val="560"/>
              </a:spcBef>
              <a:spcAft>
                <a:spcPts val="0"/>
              </a:spcAft>
              <a:buClr>
                <a:schemeClr val="dk1"/>
              </a:buClr>
              <a:buSzPts val="1600"/>
              <a:buFont typeface="Courier New"/>
              <a:buChar char="o"/>
            </a:pPr>
            <a:r>
              <a:rPr lang="en-US" sz="1600" b="0" i="0" u="none" strike="noStrike" cap="none">
                <a:solidFill>
                  <a:schemeClr val="dk1"/>
                </a:solidFill>
                <a:latin typeface="Helvetica Neue"/>
                <a:ea typeface="Helvetica Neue"/>
                <a:cs typeface="Helvetica Neue"/>
                <a:sym typeface="Helvetica Neue"/>
              </a:rPr>
              <a:t>Accelerometer (x – axis)</a:t>
            </a:r>
            <a:endParaRPr/>
          </a:p>
          <a:p>
            <a:pPr marL="742950" marR="0" lvl="1" indent="-342900" algn="just" rtl="0">
              <a:lnSpc>
                <a:spcPct val="150000"/>
              </a:lnSpc>
              <a:spcBef>
                <a:spcPts val="560"/>
              </a:spcBef>
              <a:spcAft>
                <a:spcPts val="0"/>
              </a:spcAft>
              <a:buClr>
                <a:schemeClr val="dk1"/>
              </a:buClr>
              <a:buSzPts val="1600"/>
              <a:buFont typeface="Courier New"/>
              <a:buChar char="o"/>
            </a:pPr>
            <a:r>
              <a:rPr lang="en-US" sz="1600" b="0" i="0" u="none" strike="noStrike" cap="none">
                <a:solidFill>
                  <a:schemeClr val="dk1"/>
                </a:solidFill>
                <a:latin typeface="Helvetica Neue"/>
                <a:ea typeface="Helvetica Neue"/>
                <a:cs typeface="Helvetica Neue"/>
                <a:sym typeface="Helvetica Neue"/>
              </a:rPr>
              <a:t>Accelerometer (y – axis)</a:t>
            </a:r>
            <a:endParaRPr/>
          </a:p>
          <a:p>
            <a:pPr marL="742950" marR="0" lvl="1" indent="-342900" algn="just" rtl="0">
              <a:lnSpc>
                <a:spcPct val="150000"/>
              </a:lnSpc>
              <a:spcBef>
                <a:spcPts val="560"/>
              </a:spcBef>
              <a:spcAft>
                <a:spcPts val="0"/>
              </a:spcAft>
              <a:buClr>
                <a:schemeClr val="dk1"/>
              </a:buClr>
              <a:buSzPts val="1600"/>
              <a:buFont typeface="Courier New"/>
              <a:buChar char="o"/>
            </a:pPr>
            <a:r>
              <a:rPr lang="en-US" sz="1600" b="0" i="0" u="none" strike="noStrike" cap="none">
                <a:solidFill>
                  <a:schemeClr val="dk1"/>
                </a:solidFill>
                <a:latin typeface="Helvetica Neue"/>
                <a:ea typeface="Helvetica Neue"/>
                <a:cs typeface="Helvetica Neue"/>
                <a:sym typeface="Helvetica Neue"/>
              </a:rPr>
              <a:t>Accelerometer (z – axis)</a:t>
            </a:r>
            <a:endParaRPr/>
          </a:p>
          <a:p>
            <a:pPr marL="742950" marR="0" lvl="1" indent="-342900" algn="just" rtl="0">
              <a:lnSpc>
                <a:spcPct val="150000"/>
              </a:lnSpc>
              <a:spcBef>
                <a:spcPts val="560"/>
              </a:spcBef>
              <a:spcAft>
                <a:spcPts val="0"/>
              </a:spcAft>
              <a:buClr>
                <a:schemeClr val="dk1"/>
              </a:buClr>
              <a:buSzPts val="1600"/>
              <a:buFont typeface="Courier New"/>
              <a:buChar char="o"/>
            </a:pPr>
            <a:r>
              <a:rPr lang="en-US" sz="1600" b="0" i="0" u="none" strike="noStrike" cap="none">
                <a:solidFill>
                  <a:schemeClr val="dk1"/>
                </a:solidFill>
                <a:latin typeface="Helvetica Neue"/>
                <a:ea typeface="Helvetica Neue"/>
                <a:cs typeface="Helvetica Neue"/>
                <a:sym typeface="Helvetica Neue"/>
              </a:rPr>
              <a:t>Last Touch (x)</a:t>
            </a:r>
            <a:endParaRPr/>
          </a:p>
          <a:p>
            <a:pPr marL="742950" marR="0" lvl="1" indent="-342900" algn="just" rtl="0">
              <a:lnSpc>
                <a:spcPct val="150000"/>
              </a:lnSpc>
              <a:spcBef>
                <a:spcPts val="560"/>
              </a:spcBef>
              <a:spcAft>
                <a:spcPts val="0"/>
              </a:spcAft>
              <a:buClr>
                <a:schemeClr val="dk1"/>
              </a:buClr>
              <a:buSzPts val="1600"/>
              <a:buFont typeface="Courier New"/>
              <a:buChar char="o"/>
            </a:pPr>
            <a:r>
              <a:rPr lang="en-US" sz="1600" b="0" i="0" u="none" strike="noStrike" cap="none">
                <a:solidFill>
                  <a:schemeClr val="dk1"/>
                </a:solidFill>
                <a:latin typeface="Helvetica Neue"/>
                <a:ea typeface="Helvetica Neue"/>
                <a:cs typeface="Helvetica Neue"/>
                <a:sym typeface="Helvetica Neue"/>
              </a:rPr>
              <a:t>Last Touch (y)</a:t>
            </a:r>
            <a:endParaRPr/>
          </a:p>
          <a:p>
            <a:pPr marL="457200" marR="0" lvl="0" indent="-342900" algn="just" rtl="0">
              <a:lnSpc>
                <a:spcPct val="150000"/>
              </a:lnSpc>
              <a:spcBef>
                <a:spcPts val="1430"/>
              </a:spcBef>
              <a:spcAft>
                <a:spcPts val="0"/>
              </a:spcAft>
              <a:buClr>
                <a:schemeClr val="dk1"/>
              </a:buClr>
              <a:buSzPts val="2250"/>
              <a:buFont typeface="Arial"/>
              <a:buChar char="•"/>
            </a:pPr>
            <a:r>
              <a:rPr lang="en-US" sz="1800">
                <a:solidFill>
                  <a:schemeClr val="dk1"/>
                </a:solidFill>
                <a:latin typeface="Helvetica Neue"/>
                <a:ea typeface="Helvetica Neue"/>
                <a:cs typeface="Helvetica Neue"/>
                <a:sym typeface="Helvetica Neue"/>
              </a:rPr>
              <a:t>Overall, there are more than 1,97,900 entries in the dataset collected from 9 people. These are labelled according to their respective person to which the data belongs.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8"/>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Implementation (if any)</a:t>
            </a:r>
            <a:endParaRPr/>
          </a:p>
        </p:txBody>
      </p:sp>
      <p:sp>
        <p:nvSpPr>
          <p:cNvPr id="224" name="Google Shape;224;p18"/>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357188" marR="0" lvl="0" indent="-261938" algn="just" rtl="0">
              <a:lnSpc>
                <a:spcPct val="150000"/>
              </a:lnSpc>
              <a:spcBef>
                <a:spcPts val="0"/>
              </a:spcBef>
              <a:spcAft>
                <a:spcPts val="0"/>
              </a:spcAft>
              <a:buClr>
                <a:schemeClr val="dk1"/>
              </a:buClr>
              <a:buSzPts val="2250"/>
              <a:buFont typeface="Arial"/>
              <a:buChar char="•"/>
            </a:pPr>
            <a:r>
              <a:rPr lang="en-US" sz="1800">
                <a:solidFill>
                  <a:schemeClr val="dk1"/>
                </a:solidFill>
                <a:latin typeface="Helvetica Neue"/>
                <a:ea typeface="Helvetica Neue"/>
                <a:cs typeface="Helvetica Neue"/>
                <a:sym typeface="Helvetica Neue"/>
              </a:rPr>
              <a:t>Currently, we are working on implementing the mobile app for collection of data.</a:t>
            </a:r>
            <a:endParaRPr/>
          </a:p>
          <a:p>
            <a:pPr marL="95250" marR="0" lvl="0" indent="0" algn="just"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a:p>
            <a:pPr marL="95250" marR="0" lvl="0" indent="0" algn="just"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a:p>
            <a:pPr marL="95250" marR="0" lvl="0" indent="0" algn="just"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a:p>
            <a:pPr marL="95250" marR="0" lvl="0" indent="0" algn="just"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a:p>
            <a:pPr marL="95250" marR="0" lvl="0" indent="0" algn="just"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a:p>
            <a:pPr marL="95250" marR="0" lvl="0" indent="0" algn="just"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a:p>
            <a:pPr marL="381000" marR="0" lvl="0" indent="-285750" algn="just" rtl="0">
              <a:lnSpc>
                <a:spcPct val="150000"/>
              </a:lnSpc>
              <a:spcBef>
                <a:spcPts val="630"/>
              </a:spcBef>
              <a:spcAft>
                <a:spcPts val="0"/>
              </a:spcAft>
              <a:buClr>
                <a:schemeClr val="dk1"/>
              </a:buClr>
              <a:buSzPts val="2250"/>
              <a:buFont typeface="Arial"/>
              <a:buChar char="•"/>
            </a:pPr>
            <a:r>
              <a:rPr lang="en-US" sz="1800">
                <a:solidFill>
                  <a:schemeClr val="dk1"/>
                </a:solidFill>
                <a:latin typeface="Helvetica Neue"/>
                <a:ea typeface="Helvetica Neue"/>
                <a:cs typeface="Helvetica Neue"/>
                <a:sym typeface="Helvetica Neue"/>
              </a:rPr>
              <a:t>The current implementation allows us to collect a user’s data manually, but the current drawbacks are:</a:t>
            </a:r>
            <a:endParaRPr/>
          </a:p>
          <a:p>
            <a:pPr marL="781050" marR="0" lvl="1" indent="-285750" algn="just" rtl="0">
              <a:lnSpc>
                <a:spcPct val="150000"/>
              </a:lnSpc>
              <a:spcBef>
                <a:spcPts val="560"/>
              </a:spcBef>
              <a:spcAft>
                <a:spcPts val="0"/>
              </a:spcAft>
              <a:buClr>
                <a:schemeClr val="dk1"/>
              </a:buClr>
              <a:buSzPts val="1600"/>
              <a:buFont typeface="Courier New"/>
              <a:buChar char="o"/>
            </a:pPr>
            <a:r>
              <a:rPr lang="en-US" sz="1600" b="0" i="0" u="none" strike="noStrike" cap="none">
                <a:solidFill>
                  <a:schemeClr val="dk1"/>
                </a:solidFill>
                <a:latin typeface="Helvetica Neue"/>
                <a:ea typeface="Helvetica Neue"/>
                <a:cs typeface="Helvetica Neue"/>
                <a:sym typeface="Helvetica Neue"/>
              </a:rPr>
              <a:t>Lack of background data collection support</a:t>
            </a:r>
            <a:endParaRPr/>
          </a:p>
          <a:p>
            <a:pPr marL="781050" marR="0" lvl="1" indent="-285750" algn="just" rtl="0">
              <a:lnSpc>
                <a:spcPct val="150000"/>
              </a:lnSpc>
              <a:spcBef>
                <a:spcPts val="560"/>
              </a:spcBef>
              <a:spcAft>
                <a:spcPts val="0"/>
              </a:spcAft>
              <a:buClr>
                <a:schemeClr val="dk1"/>
              </a:buClr>
              <a:buSzPts val="1600"/>
              <a:buFont typeface="Courier New"/>
              <a:buChar char="o"/>
            </a:pPr>
            <a:r>
              <a:rPr lang="en-US" sz="1600" b="0" i="0" u="none" strike="noStrike" cap="none">
                <a:solidFill>
                  <a:schemeClr val="dk1"/>
                </a:solidFill>
                <a:latin typeface="Helvetica Neue"/>
                <a:ea typeface="Helvetica Neue"/>
                <a:cs typeface="Helvetica Neue"/>
                <a:sym typeface="Helvetica Neue"/>
              </a:rPr>
              <a:t>Users have to manually send the .csv file. </a:t>
            </a:r>
            <a:endParaRPr/>
          </a:p>
          <a:p>
            <a:pPr marL="781050" marR="0" lvl="1" indent="-285750" algn="just" rtl="0">
              <a:lnSpc>
                <a:spcPct val="150000"/>
              </a:lnSpc>
              <a:spcBef>
                <a:spcPts val="560"/>
              </a:spcBef>
              <a:spcAft>
                <a:spcPts val="0"/>
              </a:spcAft>
              <a:buClr>
                <a:schemeClr val="dk1"/>
              </a:buClr>
              <a:buSzPts val="1600"/>
              <a:buFont typeface="Courier New"/>
              <a:buChar char="o"/>
            </a:pPr>
            <a:r>
              <a:rPr lang="en-US" sz="1600" b="0" i="0" u="none" strike="noStrike" cap="none">
                <a:solidFill>
                  <a:schemeClr val="dk1"/>
                </a:solidFill>
                <a:latin typeface="Helvetica Neue"/>
                <a:ea typeface="Helvetica Neue"/>
                <a:cs typeface="Helvetica Neue"/>
                <a:sym typeface="Helvetica Neue"/>
              </a:rPr>
              <a:t>Only the accelerometer and last touch data is available for now. </a:t>
            </a:r>
            <a:endParaRPr/>
          </a:p>
          <a:p>
            <a:pPr marL="95250" marR="0" lvl="0" indent="0" algn="just"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pic>
        <p:nvPicPr>
          <p:cNvPr id="225" name="Google Shape;225;p18"/>
          <p:cNvPicPr preferRelativeResize="0"/>
          <p:nvPr/>
        </p:nvPicPr>
        <p:blipFill rotWithShape="1">
          <a:blip r:embed="rId3">
            <a:alphaModFix/>
          </a:blip>
          <a:srcRect/>
          <a:stretch/>
        </p:blipFill>
        <p:spPr>
          <a:xfrm>
            <a:off x="2477011" y="1396024"/>
            <a:ext cx="4189977" cy="29069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Results (if any)</a:t>
            </a:r>
            <a:endParaRPr/>
          </a:p>
        </p:txBody>
      </p:sp>
      <p:sp>
        <p:nvSpPr>
          <p:cNvPr id="231" name="Google Shape;231;p19"/>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a:t>Outline</a:t>
            </a:r>
            <a:endParaRPr/>
          </a:p>
        </p:txBody>
      </p:sp>
      <p:sp>
        <p:nvSpPr>
          <p:cNvPr id="121" name="Google Shape;121;p2"/>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357188" marR="0" lvl="0" indent="-261938" algn="just" rtl="0">
              <a:lnSpc>
                <a:spcPct val="140000"/>
              </a:lnSpc>
              <a:spcBef>
                <a:spcPts val="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Introduction</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Problem Statement</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Objectives</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Literature Review</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Project Design and Architecture</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Tools, Technologies and Languages</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Dataset</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Implementation (if any)</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Results (if any)</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Key Learnings</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Work Plan till End-Term Evaluation</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Project Plan</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Work Contribution of Each Member</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Supervisor (s) Remarks</a:t>
            </a:r>
            <a:endParaRPr/>
          </a:p>
          <a:p>
            <a:pPr marL="357188" marR="0" lvl="0" indent="-261938" algn="just" rtl="0">
              <a:lnSpc>
                <a:spcPct val="140000"/>
              </a:lnSpc>
              <a:spcBef>
                <a:spcPts val="490"/>
              </a:spcBef>
              <a:spcAft>
                <a:spcPts val="0"/>
              </a:spcAft>
              <a:buClr>
                <a:schemeClr val="dk1"/>
              </a:buClr>
              <a:buSzPts val="1750"/>
              <a:buFont typeface="Arial"/>
              <a:buChar char="•"/>
            </a:pPr>
            <a:r>
              <a:rPr lang="en-US" sz="1400">
                <a:solidFill>
                  <a:schemeClr val="dk1"/>
                </a:solidFill>
                <a:latin typeface="Helvetica Neue"/>
                <a:ea typeface="Helvetica Neue"/>
                <a:cs typeface="Helvetica Neue"/>
                <a:sym typeface="Helvetica Neue"/>
              </a:rPr>
              <a:t>References</a:t>
            </a:r>
            <a:endParaRPr/>
          </a:p>
          <a:p>
            <a:pPr marL="0" marR="0" lvl="0" indent="0" algn="just" rtl="0">
              <a:lnSpc>
                <a:spcPct val="150000"/>
              </a:lnSpc>
              <a:spcBef>
                <a:spcPts val="49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0"/>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Key Learnings</a:t>
            </a:r>
            <a:endParaRPr/>
          </a:p>
        </p:txBody>
      </p:sp>
      <p:sp>
        <p:nvSpPr>
          <p:cNvPr id="237" name="Google Shape;237;p20"/>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2250"/>
              <a:buFont typeface="Arial"/>
              <a:buChar char="•"/>
            </a:pPr>
            <a:r>
              <a:rPr lang="en-US" sz="1800">
                <a:solidFill>
                  <a:schemeClr val="dk1"/>
                </a:solidFill>
                <a:latin typeface="Helvetica Neue"/>
                <a:ea typeface="Helvetica Neue"/>
                <a:cs typeface="Helvetica Neue"/>
                <a:sym typeface="Helvetica Neue"/>
              </a:rPr>
              <a:t>Understanding of Behavioral Biometrics by reading more research papers. </a:t>
            </a:r>
            <a:endParaRPr/>
          </a:p>
          <a:p>
            <a:pPr marL="342900" marR="0" lvl="0" indent="-200025" algn="just"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a:p>
            <a:pPr marL="342900" marR="0" lvl="0" indent="-342900" algn="just" rtl="0">
              <a:lnSpc>
                <a:spcPct val="150000"/>
              </a:lnSpc>
              <a:spcBef>
                <a:spcPts val="630"/>
              </a:spcBef>
              <a:spcAft>
                <a:spcPts val="0"/>
              </a:spcAft>
              <a:buClr>
                <a:schemeClr val="dk1"/>
              </a:buClr>
              <a:buSzPts val="2250"/>
              <a:buFont typeface="Arial"/>
              <a:buChar char="•"/>
            </a:pPr>
            <a:r>
              <a:rPr lang="en-US" sz="1800">
                <a:solidFill>
                  <a:schemeClr val="dk1"/>
                </a:solidFill>
                <a:latin typeface="Helvetica Neue"/>
                <a:ea typeface="Helvetica Neue"/>
                <a:cs typeface="Helvetica Neue"/>
                <a:sym typeface="Helvetica Neue"/>
              </a:rPr>
              <a:t>Learned the process of collecting sensor data, particularly from accelerometers and touch inputs, and how to organize it into usable formats like .csv files.</a:t>
            </a:r>
            <a:endParaRPr/>
          </a:p>
          <a:p>
            <a:pPr marL="342900" marR="0" lvl="0" indent="-200025" algn="just" rtl="0">
              <a:lnSpc>
                <a:spcPct val="150000"/>
              </a:lnSpc>
              <a:spcBef>
                <a:spcPts val="63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a:p>
            <a:pPr marL="342900" marR="0" lvl="0" indent="-342900" algn="just" rtl="0">
              <a:lnSpc>
                <a:spcPct val="150000"/>
              </a:lnSpc>
              <a:spcBef>
                <a:spcPts val="630"/>
              </a:spcBef>
              <a:spcAft>
                <a:spcPts val="0"/>
              </a:spcAft>
              <a:buClr>
                <a:schemeClr val="dk1"/>
              </a:buClr>
              <a:buSzPts val="2250"/>
              <a:buFont typeface="Arial"/>
              <a:buChar char="•"/>
            </a:pPr>
            <a:r>
              <a:rPr lang="en-US" sz="1800">
                <a:solidFill>
                  <a:schemeClr val="dk1"/>
                </a:solidFill>
                <a:latin typeface="Helvetica Neue"/>
                <a:ea typeface="Helvetica Neue"/>
                <a:cs typeface="Helvetica Neue"/>
                <a:sym typeface="Helvetica Neue"/>
              </a:rPr>
              <a:t>Faced challenges with background data collection and user involvement in sending data, which highlighted areas for further automation.</a:t>
            </a:r>
            <a:endParaRPr/>
          </a:p>
          <a:p>
            <a:pPr marL="342900" marR="0" lvl="0" indent="-200025" algn="just" rtl="0">
              <a:lnSpc>
                <a:spcPct val="150000"/>
              </a:lnSpc>
              <a:spcBef>
                <a:spcPts val="630"/>
              </a:spcBef>
              <a:spcAft>
                <a:spcPts val="0"/>
              </a:spcAft>
              <a:buClr>
                <a:schemeClr val="dk1"/>
              </a:buClr>
              <a:buSzPts val="2250"/>
              <a:buFont typeface="Arial"/>
              <a:buNone/>
            </a:pPr>
            <a:endParaRPr sz="1800" b="1">
              <a:solidFill>
                <a:schemeClr val="dk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1"/>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Work Plan till End-Term Evaluation</a:t>
            </a:r>
            <a:endParaRPr/>
          </a:p>
        </p:txBody>
      </p:sp>
      <p:sp>
        <p:nvSpPr>
          <p:cNvPr id="243" name="Google Shape;243;p21"/>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r>
              <a:rPr lang="en-US" sz="1800" b="1" dirty="0">
                <a:solidFill>
                  <a:schemeClr val="dk1"/>
                </a:solidFill>
                <a:latin typeface="Helvetica Neue"/>
                <a:ea typeface="Helvetica Neue"/>
                <a:cs typeface="Helvetica Neue"/>
                <a:sym typeface="Helvetica Neue"/>
              </a:rPr>
              <a:t>Till the end term evaluation, we aim to:</a:t>
            </a:r>
            <a:endParaRPr dirty="0"/>
          </a:p>
          <a:p>
            <a:pPr marL="95250" marR="0" lvl="0" indent="0" algn="just" rtl="0">
              <a:lnSpc>
                <a:spcPct val="150000"/>
              </a:lnSpc>
              <a:spcBef>
                <a:spcPts val="630"/>
              </a:spcBef>
              <a:spcAft>
                <a:spcPts val="0"/>
              </a:spcAft>
              <a:buClr>
                <a:schemeClr val="dk1"/>
              </a:buClr>
              <a:buSzPts val="2250"/>
              <a:buFont typeface="Arial"/>
              <a:buNone/>
            </a:pPr>
            <a:endParaRPr sz="1800" b="1" dirty="0">
              <a:solidFill>
                <a:schemeClr val="dk1"/>
              </a:solidFill>
              <a:latin typeface="Helvetica Neue"/>
              <a:ea typeface="Helvetica Neue"/>
              <a:cs typeface="Helvetica Neue"/>
              <a:sym typeface="Helvetica Neue"/>
            </a:endParaRPr>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Work on the data collection application to automate data collection, as well as to run it in the background in order to get more natural data. </a:t>
            </a:r>
            <a:endParaRPr dirty="0"/>
          </a:p>
          <a:p>
            <a:pPr marL="357188" marR="0" lvl="0" indent="-119063" algn="just" rtl="0">
              <a:lnSpc>
                <a:spcPct val="150000"/>
              </a:lnSpc>
              <a:spcBef>
                <a:spcPts val="630"/>
              </a:spcBef>
              <a:spcAft>
                <a:spcPts val="0"/>
              </a:spcAft>
              <a:buClr>
                <a:schemeClr val="dk1"/>
              </a:buClr>
              <a:buSzPts val="2250"/>
              <a:buFont typeface="Arial"/>
              <a:buNone/>
            </a:pPr>
            <a:endParaRPr sz="1800" dirty="0">
              <a:solidFill>
                <a:schemeClr val="dk1"/>
              </a:solidFill>
              <a:latin typeface="Helvetica Neue"/>
              <a:ea typeface="Helvetica Neue"/>
              <a:cs typeface="Helvetica Neue"/>
              <a:sym typeface="Helvetica Neue"/>
            </a:endParaRPr>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Incorporate more sensors in the data collected. </a:t>
            </a:r>
            <a:endParaRPr dirty="0"/>
          </a:p>
          <a:p>
            <a:pPr marL="357188" marR="0" lvl="0" indent="-119063" algn="just" rtl="0">
              <a:lnSpc>
                <a:spcPct val="150000"/>
              </a:lnSpc>
              <a:spcBef>
                <a:spcPts val="630"/>
              </a:spcBef>
              <a:spcAft>
                <a:spcPts val="0"/>
              </a:spcAft>
              <a:buClr>
                <a:schemeClr val="dk1"/>
              </a:buClr>
              <a:buSzPts val="2250"/>
              <a:buFont typeface="Arial"/>
              <a:buNone/>
            </a:pPr>
            <a:endParaRPr sz="1800" dirty="0">
              <a:solidFill>
                <a:schemeClr val="dk1"/>
              </a:solidFill>
              <a:latin typeface="Helvetica Neue"/>
              <a:ea typeface="Helvetica Neue"/>
              <a:cs typeface="Helvetica Neue"/>
              <a:sym typeface="Helvetica Neue"/>
            </a:endParaRPr>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Get the basic understanding of machine learning &amp; its various approaches. </a:t>
            </a:r>
            <a:endParaRPr dirty="0"/>
          </a:p>
          <a:p>
            <a:pPr marL="357188" marR="0" lvl="0" indent="-119063" algn="just" rtl="0">
              <a:lnSpc>
                <a:spcPct val="150000"/>
              </a:lnSpc>
              <a:spcBef>
                <a:spcPts val="630"/>
              </a:spcBef>
              <a:spcAft>
                <a:spcPts val="0"/>
              </a:spcAft>
              <a:buClr>
                <a:schemeClr val="dk1"/>
              </a:buClr>
              <a:buSzPts val="2250"/>
              <a:buFont typeface="Arial"/>
              <a:buNone/>
            </a:pPr>
            <a:endParaRPr sz="1800" dirty="0">
              <a:solidFill>
                <a:schemeClr val="dk1"/>
              </a:solidFill>
              <a:latin typeface="Helvetica Neue"/>
              <a:ea typeface="Helvetica Neue"/>
              <a:cs typeface="Helvetica Neue"/>
              <a:sym typeface="Helvetica Neue"/>
            </a:endParaRPr>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Read more research papers to get a better understanding of the subject matter.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Project Plan</a:t>
            </a:r>
            <a:endParaRPr/>
          </a:p>
        </p:txBody>
      </p:sp>
      <p:sp>
        <p:nvSpPr>
          <p:cNvPr id="249" name="Google Shape;249;p22"/>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250" name="Google Shape;250;p22"/>
          <p:cNvGraphicFramePr/>
          <p:nvPr/>
        </p:nvGraphicFramePr>
        <p:xfrm>
          <a:off x="110169" y="782638"/>
          <a:ext cx="8837325" cy="5691825"/>
        </p:xfrm>
        <a:graphic>
          <a:graphicData uri="http://schemas.openxmlformats.org/drawingml/2006/table">
            <a:tbl>
              <a:tblPr firstRow="1" firstCol="1" bandRow="1">
                <a:noFill/>
                <a:tableStyleId>{AF2FEFD6-342E-4021-A729-B21A45E9EB69}</a:tableStyleId>
              </a:tblPr>
              <a:tblGrid>
                <a:gridCol w="2032325">
                  <a:extLst>
                    <a:ext uri="{9D8B030D-6E8A-4147-A177-3AD203B41FA5}">
                      <a16:colId xmlns:a16="http://schemas.microsoft.com/office/drawing/2014/main" val="20000"/>
                    </a:ext>
                  </a:extLst>
                </a:gridCol>
                <a:gridCol w="338425">
                  <a:extLst>
                    <a:ext uri="{9D8B030D-6E8A-4147-A177-3AD203B41FA5}">
                      <a16:colId xmlns:a16="http://schemas.microsoft.com/office/drawing/2014/main" val="20001"/>
                    </a:ext>
                  </a:extLst>
                </a:gridCol>
                <a:gridCol w="340175">
                  <a:extLst>
                    <a:ext uri="{9D8B030D-6E8A-4147-A177-3AD203B41FA5}">
                      <a16:colId xmlns:a16="http://schemas.microsoft.com/office/drawing/2014/main" val="20002"/>
                    </a:ext>
                  </a:extLst>
                </a:gridCol>
                <a:gridCol w="340175">
                  <a:extLst>
                    <a:ext uri="{9D8B030D-6E8A-4147-A177-3AD203B41FA5}">
                      <a16:colId xmlns:a16="http://schemas.microsoft.com/office/drawing/2014/main" val="20003"/>
                    </a:ext>
                  </a:extLst>
                </a:gridCol>
                <a:gridCol w="340175">
                  <a:extLst>
                    <a:ext uri="{9D8B030D-6E8A-4147-A177-3AD203B41FA5}">
                      <a16:colId xmlns:a16="http://schemas.microsoft.com/office/drawing/2014/main" val="20004"/>
                    </a:ext>
                  </a:extLst>
                </a:gridCol>
                <a:gridCol w="340175">
                  <a:extLst>
                    <a:ext uri="{9D8B030D-6E8A-4147-A177-3AD203B41FA5}">
                      <a16:colId xmlns:a16="http://schemas.microsoft.com/office/drawing/2014/main" val="20005"/>
                    </a:ext>
                  </a:extLst>
                </a:gridCol>
                <a:gridCol w="340175">
                  <a:extLst>
                    <a:ext uri="{9D8B030D-6E8A-4147-A177-3AD203B41FA5}">
                      <a16:colId xmlns:a16="http://schemas.microsoft.com/office/drawing/2014/main" val="20006"/>
                    </a:ext>
                  </a:extLst>
                </a:gridCol>
                <a:gridCol w="340175">
                  <a:extLst>
                    <a:ext uri="{9D8B030D-6E8A-4147-A177-3AD203B41FA5}">
                      <a16:colId xmlns:a16="http://schemas.microsoft.com/office/drawing/2014/main" val="20007"/>
                    </a:ext>
                  </a:extLst>
                </a:gridCol>
                <a:gridCol w="340175">
                  <a:extLst>
                    <a:ext uri="{9D8B030D-6E8A-4147-A177-3AD203B41FA5}">
                      <a16:colId xmlns:a16="http://schemas.microsoft.com/office/drawing/2014/main" val="20008"/>
                    </a:ext>
                  </a:extLst>
                </a:gridCol>
                <a:gridCol w="340175">
                  <a:extLst>
                    <a:ext uri="{9D8B030D-6E8A-4147-A177-3AD203B41FA5}">
                      <a16:colId xmlns:a16="http://schemas.microsoft.com/office/drawing/2014/main" val="20009"/>
                    </a:ext>
                  </a:extLst>
                </a:gridCol>
                <a:gridCol w="346325">
                  <a:extLst>
                    <a:ext uri="{9D8B030D-6E8A-4147-A177-3AD203B41FA5}">
                      <a16:colId xmlns:a16="http://schemas.microsoft.com/office/drawing/2014/main" val="20010"/>
                    </a:ext>
                  </a:extLst>
                </a:gridCol>
                <a:gridCol w="340175">
                  <a:extLst>
                    <a:ext uri="{9D8B030D-6E8A-4147-A177-3AD203B41FA5}">
                      <a16:colId xmlns:a16="http://schemas.microsoft.com/office/drawing/2014/main" val="20011"/>
                    </a:ext>
                  </a:extLst>
                </a:gridCol>
                <a:gridCol w="340175">
                  <a:extLst>
                    <a:ext uri="{9D8B030D-6E8A-4147-A177-3AD203B41FA5}">
                      <a16:colId xmlns:a16="http://schemas.microsoft.com/office/drawing/2014/main" val="20012"/>
                    </a:ext>
                  </a:extLst>
                </a:gridCol>
                <a:gridCol w="340175">
                  <a:extLst>
                    <a:ext uri="{9D8B030D-6E8A-4147-A177-3AD203B41FA5}">
                      <a16:colId xmlns:a16="http://schemas.microsoft.com/office/drawing/2014/main" val="20013"/>
                    </a:ext>
                  </a:extLst>
                </a:gridCol>
                <a:gridCol w="340175">
                  <a:extLst>
                    <a:ext uri="{9D8B030D-6E8A-4147-A177-3AD203B41FA5}">
                      <a16:colId xmlns:a16="http://schemas.microsoft.com/office/drawing/2014/main" val="20014"/>
                    </a:ext>
                  </a:extLst>
                </a:gridCol>
                <a:gridCol w="340175">
                  <a:extLst>
                    <a:ext uri="{9D8B030D-6E8A-4147-A177-3AD203B41FA5}">
                      <a16:colId xmlns:a16="http://schemas.microsoft.com/office/drawing/2014/main" val="20015"/>
                    </a:ext>
                  </a:extLst>
                </a:gridCol>
                <a:gridCol w="340175">
                  <a:extLst>
                    <a:ext uri="{9D8B030D-6E8A-4147-A177-3AD203B41FA5}">
                      <a16:colId xmlns:a16="http://schemas.microsoft.com/office/drawing/2014/main" val="20016"/>
                    </a:ext>
                  </a:extLst>
                </a:gridCol>
                <a:gridCol w="340175">
                  <a:extLst>
                    <a:ext uri="{9D8B030D-6E8A-4147-A177-3AD203B41FA5}">
                      <a16:colId xmlns:a16="http://schemas.microsoft.com/office/drawing/2014/main" val="20017"/>
                    </a:ext>
                  </a:extLst>
                </a:gridCol>
                <a:gridCol w="340175">
                  <a:extLst>
                    <a:ext uri="{9D8B030D-6E8A-4147-A177-3AD203B41FA5}">
                      <a16:colId xmlns:a16="http://schemas.microsoft.com/office/drawing/2014/main" val="20018"/>
                    </a:ext>
                  </a:extLst>
                </a:gridCol>
                <a:gridCol w="340175">
                  <a:extLst>
                    <a:ext uri="{9D8B030D-6E8A-4147-A177-3AD203B41FA5}">
                      <a16:colId xmlns:a16="http://schemas.microsoft.com/office/drawing/2014/main" val="20019"/>
                    </a:ext>
                  </a:extLst>
                </a:gridCol>
                <a:gridCol w="337275">
                  <a:extLst>
                    <a:ext uri="{9D8B030D-6E8A-4147-A177-3AD203B41FA5}">
                      <a16:colId xmlns:a16="http://schemas.microsoft.com/office/drawing/2014/main" val="20020"/>
                    </a:ext>
                  </a:extLst>
                </a:gridCol>
              </a:tblGrid>
              <a:tr h="283100">
                <a:tc rowSpan="2">
                  <a:txBody>
                    <a:bodyPr/>
                    <a:lstStyle/>
                    <a:p>
                      <a:pPr marL="0" marR="0" lvl="0" indent="0" algn="ctr" rtl="0">
                        <a:lnSpc>
                          <a:spcPct val="150000"/>
                        </a:lnSpc>
                        <a:spcBef>
                          <a:spcPts val="0"/>
                        </a:spcBef>
                        <a:spcAft>
                          <a:spcPts val="0"/>
                        </a:spcAft>
                        <a:buNone/>
                      </a:pPr>
                      <a:r>
                        <a:rPr lang="en-US" sz="1100"/>
                        <a:t>Activity</a:t>
                      </a:r>
                      <a:endParaRPr sz="2000" b="1">
                        <a:latin typeface="Times New Roman"/>
                        <a:ea typeface="Times New Roman"/>
                        <a:cs typeface="Times New Roman"/>
                        <a:sym typeface="Times New Roman"/>
                      </a:endParaRPr>
                    </a:p>
                  </a:txBody>
                  <a:tcPr marL="68100" marR="68100" marT="0" marB="0" anchor="ctr"/>
                </a:tc>
                <a:tc gridSpan="10">
                  <a:txBody>
                    <a:bodyPr/>
                    <a:lstStyle/>
                    <a:p>
                      <a:pPr marL="0" marR="0" lvl="0" indent="0" algn="ctr" rtl="0">
                        <a:lnSpc>
                          <a:spcPct val="150000"/>
                        </a:lnSpc>
                        <a:spcBef>
                          <a:spcPts val="0"/>
                        </a:spcBef>
                        <a:spcAft>
                          <a:spcPts val="0"/>
                        </a:spcAft>
                        <a:buNone/>
                      </a:pPr>
                      <a:r>
                        <a:rPr lang="en-US" sz="1100"/>
                        <a:t>Year 2024</a:t>
                      </a:r>
                      <a:endParaRPr sz="2000" b="1">
                        <a:latin typeface="Times New Roman"/>
                        <a:ea typeface="Times New Roman"/>
                        <a:cs typeface="Times New Roman"/>
                        <a:sym typeface="Times New Roman"/>
                      </a:endParaRPr>
                    </a:p>
                  </a:txBody>
                  <a:tcPr marL="68100" marR="6810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10">
                  <a:txBody>
                    <a:bodyPr/>
                    <a:lstStyle/>
                    <a:p>
                      <a:pPr marL="0" marR="0" lvl="0" indent="0" algn="ctr" rtl="0">
                        <a:lnSpc>
                          <a:spcPct val="150000"/>
                        </a:lnSpc>
                        <a:spcBef>
                          <a:spcPts val="0"/>
                        </a:spcBef>
                        <a:spcAft>
                          <a:spcPts val="0"/>
                        </a:spcAft>
                        <a:buNone/>
                      </a:pPr>
                      <a:r>
                        <a:rPr lang="en-US" sz="1100"/>
                        <a:t>Year 2025</a:t>
                      </a:r>
                      <a:endParaRPr sz="2000" b="1">
                        <a:latin typeface="Times New Roman"/>
                        <a:ea typeface="Times New Roman"/>
                        <a:cs typeface="Times New Roman"/>
                        <a:sym typeface="Times New Roman"/>
                      </a:endParaRPr>
                    </a:p>
                  </a:txBody>
                  <a:tcPr marL="68100" marR="6810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9050">
                <a:tc vMerge="1">
                  <a:txBody>
                    <a:bodyPr/>
                    <a:lstStyle/>
                    <a:p>
                      <a:endParaRPr lang="en-US"/>
                    </a:p>
                  </a:txBody>
                  <a:tcPr/>
                </a:tc>
                <a:tc gridSpan="2">
                  <a:txBody>
                    <a:bodyPr/>
                    <a:lstStyle/>
                    <a:p>
                      <a:pPr marL="0" marR="0" lvl="0" indent="0" algn="ctr" rtl="0">
                        <a:lnSpc>
                          <a:spcPct val="150000"/>
                        </a:lnSpc>
                        <a:spcBef>
                          <a:spcPts val="0"/>
                        </a:spcBef>
                        <a:spcAft>
                          <a:spcPts val="0"/>
                        </a:spcAft>
                        <a:buNone/>
                      </a:pPr>
                      <a:r>
                        <a:rPr lang="en-US" sz="1100" b="1"/>
                        <a:t>Aug.</a:t>
                      </a:r>
                      <a:endParaRPr sz="2000" b="1">
                        <a:latin typeface="Times New Roman"/>
                        <a:ea typeface="Times New Roman"/>
                        <a:cs typeface="Times New Roman"/>
                        <a:sym typeface="Times New Roman"/>
                      </a:endParaRPr>
                    </a:p>
                  </a:txBody>
                  <a:tcPr marL="68100" marR="68100" marT="0" marB="0" anchor="ctr"/>
                </a:tc>
                <a:tc hMerge="1">
                  <a:txBody>
                    <a:bodyPr/>
                    <a:lstStyle/>
                    <a:p>
                      <a:endParaRPr lang="en-US"/>
                    </a:p>
                  </a:txBody>
                  <a:tcPr/>
                </a:tc>
                <a:tc gridSpan="2">
                  <a:txBody>
                    <a:bodyPr/>
                    <a:lstStyle/>
                    <a:p>
                      <a:pPr marL="0" marR="0" lvl="0" indent="0" algn="ctr" rtl="0">
                        <a:lnSpc>
                          <a:spcPct val="150000"/>
                        </a:lnSpc>
                        <a:spcBef>
                          <a:spcPts val="0"/>
                        </a:spcBef>
                        <a:spcAft>
                          <a:spcPts val="0"/>
                        </a:spcAft>
                        <a:buNone/>
                      </a:pPr>
                      <a:r>
                        <a:rPr lang="en-US" sz="1100" b="1"/>
                        <a:t>Sept.</a:t>
                      </a:r>
                      <a:endParaRPr sz="2000" b="1">
                        <a:latin typeface="Times New Roman"/>
                        <a:ea typeface="Times New Roman"/>
                        <a:cs typeface="Times New Roman"/>
                        <a:sym typeface="Times New Roman"/>
                      </a:endParaRPr>
                    </a:p>
                  </a:txBody>
                  <a:tcPr marL="68100" marR="68100" marT="0" marB="0" anchor="ctr"/>
                </a:tc>
                <a:tc hMerge="1">
                  <a:txBody>
                    <a:bodyPr/>
                    <a:lstStyle/>
                    <a:p>
                      <a:endParaRPr lang="en-US"/>
                    </a:p>
                  </a:txBody>
                  <a:tcPr/>
                </a:tc>
                <a:tc gridSpan="2">
                  <a:txBody>
                    <a:bodyPr/>
                    <a:lstStyle/>
                    <a:p>
                      <a:pPr marL="0" marR="0" lvl="0" indent="0" algn="ctr" rtl="0">
                        <a:lnSpc>
                          <a:spcPct val="150000"/>
                        </a:lnSpc>
                        <a:spcBef>
                          <a:spcPts val="0"/>
                        </a:spcBef>
                        <a:spcAft>
                          <a:spcPts val="0"/>
                        </a:spcAft>
                        <a:buNone/>
                      </a:pPr>
                      <a:r>
                        <a:rPr lang="en-US" sz="1100" b="1"/>
                        <a:t>Oct.</a:t>
                      </a:r>
                      <a:endParaRPr sz="2000" b="1">
                        <a:latin typeface="Times New Roman"/>
                        <a:ea typeface="Times New Roman"/>
                        <a:cs typeface="Times New Roman"/>
                        <a:sym typeface="Times New Roman"/>
                      </a:endParaRPr>
                    </a:p>
                  </a:txBody>
                  <a:tcPr marL="68100" marR="68100" marT="0" marB="0" anchor="ctr"/>
                </a:tc>
                <a:tc hMerge="1">
                  <a:txBody>
                    <a:bodyPr/>
                    <a:lstStyle/>
                    <a:p>
                      <a:endParaRPr lang="en-US"/>
                    </a:p>
                  </a:txBody>
                  <a:tcPr/>
                </a:tc>
                <a:tc gridSpan="2">
                  <a:txBody>
                    <a:bodyPr/>
                    <a:lstStyle/>
                    <a:p>
                      <a:pPr marL="0" marR="0" lvl="0" indent="0" algn="ctr" rtl="0">
                        <a:lnSpc>
                          <a:spcPct val="150000"/>
                        </a:lnSpc>
                        <a:spcBef>
                          <a:spcPts val="0"/>
                        </a:spcBef>
                        <a:spcAft>
                          <a:spcPts val="0"/>
                        </a:spcAft>
                        <a:buNone/>
                      </a:pPr>
                      <a:r>
                        <a:rPr lang="en-US" sz="1100" b="1"/>
                        <a:t>Nov.</a:t>
                      </a:r>
                      <a:endParaRPr sz="2000" b="1">
                        <a:latin typeface="Times New Roman"/>
                        <a:ea typeface="Times New Roman"/>
                        <a:cs typeface="Times New Roman"/>
                        <a:sym typeface="Times New Roman"/>
                      </a:endParaRPr>
                    </a:p>
                  </a:txBody>
                  <a:tcPr marL="68100" marR="68100" marT="0" marB="0" anchor="ctr"/>
                </a:tc>
                <a:tc hMerge="1">
                  <a:txBody>
                    <a:bodyPr/>
                    <a:lstStyle/>
                    <a:p>
                      <a:endParaRPr lang="en-US"/>
                    </a:p>
                  </a:txBody>
                  <a:tcPr/>
                </a:tc>
                <a:tc gridSpan="2">
                  <a:txBody>
                    <a:bodyPr/>
                    <a:lstStyle/>
                    <a:p>
                      <a:pPr marL="0" marR="0" lvl="0" indent="0" algn="ctr" rtl="0">
                        <a:lnSpc>
                          <a:spcPct val="150000"/>
                        </a:lnSpc>
                        <a:spcBef>
                          <a:spcPts val="0"/>
                        </a:spcBef>
                        <a:spcAft>
                          <a:spcPts val="0"/>
                        </a:spcAft>
                        <a:buNone/>
                      </a:pPr>
                      <a:r>
                        <a:rPr lang="en-US" sz="1100" b="1"/>
                        <a:t>Dec.</a:t>
                      </a:r>
                      <a:endParaRPr sz="2000" b="1">
                        <a:latin typeface="Times New Roman"/>
                        <a:ea typeface="Times New Roman"/>
                        <a:cs typeface="Times New Roman"/>
                        <a:sym typeface="Times New Roman"/>
                      </a:endParaRPr>
                    </a:p>
                  </a:txBody>
                  <a:tcPr marL="68100" marR="68100" marT="0" marB="0" anchor="ctr"/>
                </a:tc>
                <a:tc hMerge="1">
                  <a:txBody>
                    <a:bodyPr/>
                    <a:lstStyle/>
                    <a:p>
                      <a:endParaRPr lang="en-US"/>
                    </a:p>
                  </a:txBody>
                  <a:tcPr/>
                </a:tc>
                <a:tc gridSpan="2">
                  <a:txBody>
                    <a:bodyPr/>
                    <a:lstStyle/>
                    <a:p>
                      <a:pPr marL="0" marR="0" lvl="0" indent="0" algn="ctr" rtl="0">
                        <a:lnSpc>
                          <a:spcPct val="150000"/>
                        </a:lnSpc>
                        <a:spcBef>
                          <a:spcPts val="0"/>
                        </a:spcBef>
                        <a:spcAft>
                          <a:spcPts val="0"/>
                        </a:spcAft>
                        <a:buNone/>
                      </a:pPr>
                      <a:r>
                        <a:rPr lang="en-US" sz="1100" b="1"/>
                        <a:t>Jan.</a:t>
                      </a:r>
                      <a:endParaRPr sz="2000" b="1">
                        <a:latin typeface="Times New Roman"/>
                        <a:ea typeface="Times New Roman"/>
                        <a:cs typeface="Times New Roman"/>
                        <a:sym typeface="Times New Roman"/>
                      </a:endParaRPr>
                    </a:p>
                  </a:txBody>
                  <a:tcPr marL="68100" marR="68100" marT="0" marB="0" anchor="ctr"/>
                </a:tc>
                <a:tc hMerge="1">
                  <a:txBody>
                    <a:bodyPr/>
                    <a:lstStyle/>
                    <a:p>
                      <a:endParaRPr lang="en-US"/>
                    </a:p>
                  </a:txBody>
                  <a:tcPr/>
                </a:tc>
                <a:tc gridSpan="2">
                  <a:txBody>
                    <a:bodyPr/>
                    <a:lstStyle/>
                    <a:p>
                      <a:pPr marL="0" marR="0" lvl="0" indent="0" algn="ctr" rtl="0">
                        <a:lnSpc>
                          <a:spcPct val="150000"/>
                        </a:lnSpc>
                        <a:spcBef>
                          <a:spcPts val="0"/>
                        </a:spcBef>
                        <a:spcAft>
                          <a:spcPts val="0"/>
                        </a:spcAft>
                        <a:buNone/>
                      </a:pPr>
                      <a:r>
                        <a:rPr lang="en-US" sz="1100" b="1"/>
                        <a:t>Feb.</a:t>
                      </a:r>
                      <a:endParaRPr sz="2000" b="1">
                        <a:latin typeface="Times New Roman"/>
                        <a:ea typeface="Times New Roman"/>
                        <a:cs typeface="Times New Roman"/>
                        <a:sym typeface="Times New Roman"/>
                      </a:endParaRPr>
                    </a:p>
                  </a:txBody>
                  <a:tcPr marL="68100" marR="68100" marT="0" marB="0" anchor="ctr"/>
                </a:tc>
                <a:tc hMerge="1">
                  <a:txBody>
                    <a:bodyPr/>
                    <a:lstStyle/>
                    <a:p>
                      <a:endParaRPr lang="en-US"/>
                    </a:p>
                  </a:txBody>
                  <a:tcPr/>
                </a:tc>
                <a:tc gridSpan="2">
                  <a:txBody>
                    <a:bodyPr/>
                    <a:lstStyle/>
                    <a:p>
                      <a:pPr marL="0" marR="0" lvl="0" indent="0" algn="ctr" rtl="0">
                        <a:lnSpc>
                          <a:spcPct val="150000"/>
                        </a:lnSpc>
                        <a:spcBef>
                          <a:spcPts val="0"/>
                        </a:spcBef>
                        <a:spcAft>
                          <a:spcPts val="0"/>
                        </a:spcAft>
                        <a:buNone/>
                      </a:pPr>
                      <a:r>
                        <a:rPr lang="en-US" sz="1100" b="1"/>
                        <a:t>Mar.</a:t>
                      </a:r>
                      <a:endParaRPr sz="2000" b="1">
                        <a:latin typeface="Times New Roman"/>
                        <a:ea typeface="Times New Roman"/>
                        <a:cs typeface="Times New Roman"/>
                        <a:sym typeface="Times New Roman"/>
                      </a:endParaRPr>
                    </a:p>
                  </a:txBody>
                  <a:tcPr marL="68100" marR="68100" marT="0" marB="0" anchor="ctr"/>
                </a:tc>
                <a:tc hMerge="1">
                  <a:txBody>
                    <a:bodyPr/>
                    <a:lstStyle/>
                    <a:p>
                      <a:endParaRPr lang="en-US"/>
                    </a:p>
                  </a:txBody>
                  <a:tcPr/>
                </a:tc>
                <a:tc gridSpan="2">
                  <a:txBody>
                    <a:bodyPr/>
                    <a:lstStyle/>
                    <a:p>
                      <a:pPr marL="0" marR="0" lvl="0" indent="0" algn="ctr" rtl="0">
                        <a:lnSpc>
                          <a:spcPct val="150000"/>
                        </a:lnSpc>
                        <a:spcBef>
                          <a:spcPts val="0"/>
                        </a:spcBef>
                        <a:spcAft>
                          <a:spcPts val="0"/>
                        </a:spcAft>
                        <a:buNone/>
                      </a:pPr>
                      <a:r>
                        <a:rPr lang="en-US" sz="1100" b="1"/>
                        <a:t>Apr.</a:t>
                      </a:r>
                      <a:endParaRPr sz="2000" b="1">
                        <a:latin typeface="Times New Roman"/>
                        <a:ea typeface="Times New Roman"/>
                        <a:cs typeface="Times New Roman"/>
                        <a:sym typeface="Times New Roman"/>
                      </a:endParaRPr>
                    </a:p>
                  </a:txBody>
                  <a:tcPr marL="68100" marR="68100" marT="0" marB="0" anchor="ctr"/>
                </a:tc>
                <a:tc hMerge="1">
                  <a:txBody>
                    <a:bodyPr/>
                    <a:lstStyle/>
                    <a:p>
                      <a:endParaRPr lang="en-US"/>
                    </a:p>
                  </a:txBody>
                  <a:tcPr/>
                </a:tc>
                <a:tc gridSpan="2">
                  <a:txBody>
                    <a:bodyPr/>
                    <a:lstStyle/>
                    <a:p>
                      <a:pPr marL="0" marR="0" lvl="0" indent="0" algn="ctr" rtl="0">
                        <a:lnSpc>
                          <a:spcPct val="150000"/>
                        </a:lnSpc>
                        <a:spcBef>
                          <a:spcPts val="0"/>
                        </a:spcBef>
                        <a:spcAft>
                          <a:spcPts val="0"/>
                        </a:spcAft>
                        <a:buNone/>
                      </a:pPr>
                      <a:r>
                        <a:rPr lang="en-US" sz="1100" b="1"/>
                        <a:t>May</a:t>
                      </a:r>
                      <a:endParaRPr sz="2000" b="1">
                        <a:latin typeface="Times New Roman"/>
                        <a:ea typeface="Times New Roman"/>
                        <a:cs typeface="Times New Roman"/>
                        <a:sym typeface="Times New Roman"/>
                      </a:endParaRPr>
                    </a:p>
                  </a:txBody>
                  <a:tcPr marL="68100" marR="68100" marT="0" marB="0" anchor="ctr"/>
                </a:tc>
                <a:tc hMerge="1">
                  <a:txBody>
                    <a:bodyPr/>
                    <a:lstStyle/>
                    <a:p>
                      <a:endParaRPr lang="en-US"/>
                    </a:p>
                  </a:txBody>
                  <a:tcPr/>
                </a:tc>
                <a:extLst>
                  <a:ext uri="{0D108BD9-81ED-4DB2-BD59-A6C34878D82A}">
                    <a16:rowId xmlns:a16="http://schemas.microsoft.com/office/drawing/2014/main" val="10001"/>
                  </a:ext>
                </a:extLst>
              </a:tr>
              <a:tr h="424650">
                <a:tc>
                  <a:txBody>
                    <a:bodyPr/>
                    <a:lstStyle/>
                    <a:p>
                      <a:pPr marL="90170" marR="0" lvl="0" indent="0" algn="l" rtl="0">
                        <a:lnSpc>
                          <a:spcPct val="130000"/>
                        </a:lnSpc>
                        <a:spcBef>
                          <a:spcPts val="0"/>
                        </a:spcBef>
                        <a:spcAft>
                          <a:spcPts val="0"/>
                        </a:spcAft>
                        <a:buNone/>
                      </a:pPr>
                      <a:r>
                        <a:rPr lang="en-US" sz="1100"/>
                        <a:t>Literature Review</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solidFill>
                            <a:srgbClr val="FF0000"/>
                          </a:solidFill>
                          <a:highlight>
                            <a:srgbClr val="FFFF00"/>
                          </a:highlight>
                        </a:rPr>
                        <a:t> </a:t>
                      </a:r>
                      <a:endParaRPr sz="2000" b="1">
                        <a:solidFill>
                          <a:srgbClr val="FF0000"/>
                        </a:solidFill>
                        <a:highlight>
                          <a:srgbClr val="FFFF00"/>
                        </a:highlight>
                        <a:latin typeface="Times New Roman"/>
                        <a:ea typeface="Times New Roman"/>
                        <a:cs typeface="Times New Roman"/>
                        <a:sym typeface="Times New Roman"/>
                      </a:endParaRPr>
                    </a:p>
                  </a:txBody>
                  <a:tcPr marL="68100" marR="68100" marT="0" marB="0" anchor="ctr">
                    <a:solidFill>
                      <a:srgbClr val="92D050"/>
                    </a:solidFill>
                  </a:tcPr>
                </a:tc>
                <a:tc>
                  <a:txBody>
                    <a:bodyPr/>
                    <a:lstStyle/>
                    <a:p>
                      <a:pPr marL="0" marR="0" lvl="0" indent="0" algn="ctr" rtl="0">
                        <a:spcBef>
                          <a:spcPts val="0"/>
                        </a:spcBef>
                        <a:spcAft>
                          <a:spcPts val="0"/>
                        </a:spcAft>
                        <a:buNone/>
                      </a:pPr>
                      <a:r>
                        <a:rPr lang="en-US" sz="1100">
                          <a:solidFill>
                            <a:srgbClr val="FF0000"/>
                          </a:solidFill>
                          <a:highlight>
                            <a:srgbClr val="FFFF00"/>
                          </a:highlight>
                        </a:rPr>
                        <a:t> </a:t>
                      </a:r>
                      <a:endParaRPr sz="2000" b="1">
                        <a:solidFill>
                          <a:srgbClr val="FF0000"/>
                        </a:solidFill>
                        <a:highlight>
                          <a:srgbClr val="FFFF00"/>
                        </a:highlight>
                        <a:latin typeface="Times New Roman"/>
                        <a:ea typeface="Times New Roman"/>
                        <a:cs typeface="Times New Roman"/>
                        <a:sym typeface="Times New Roman"/>
                      </a:endParaRPr>
                    </a:p>
                  </a:txBody>
                  <a:tcPr marL="68100" marR="68100" marT="0" marB="0" anchor="ctr">
                    <a:solidFill>
                      <a:srgbClr val="92D050"/>
                    </a:solidFill>
                  </a:tcPr>
                </a:tc>
                <a:tc>
                  <a:txBody>
                    <a:bodyPr/>
                    <a:lstStyle/>
                    <a:p>
                      <a:pPr marL="0" marR="0" lvl="0" indent="0" algn="ctr" rtl="0">
                        <a:spcBef>
                          <a:spcPts val="0"/>
                        </a:spcBef>
                        <a:spcAft>
                          <a:spcPts val="0"/>
                        </a:spcAft>
                        <a:buNone/>
                      </a:pPr>
                      <a:r>
                        <a:rPr lang="en-US" sz="1100">
                          <a:solidFill>
                            <a:srgbClr val="FF0000"/>
                          </a:solidFill>
                          <a:highlight>
                            <a:srgbClr val="FFFF00"/>
                          </a:highlight>
                        </a:rPr>
                        <a:t> </a:t>
                      </a:r>
                      <a:endParaRPr sz="2000" b="1">
                        <a:solidFill>
                          <a:srgbClr val="FF0000"/>
                        </a:solidFill>
                        <a:highlight>
                          <a:srgbClr val="FFFF00"/>
                        </a:highlight>
                        <a:latin typeface="Times New Roman"/>
                        <a:ea typeface="Times New Roman"/>
                        <a:cs typeface="Times New Roman"/>
                        <a:sym typeface="Times New Roman"/>
                      </a:endParaRPr>
                    </a:p>
                  </a:txBody>
                  <a:tcPr marL="68100" marR="68100" marT="0" marB="0" anchor="ctr">
                    <a:solidFill>
                      <a:srgbClr val="92D050"/>
                    </a:solidFill>
                  </a:tcPr>
                </a:tc>
                <a:tc>
                  <a:txBody>
                    <a:bodyPr/>
                    <a:lstStyle/>
                    <a:p>
                      <a:pPr marL="0" marR="0" lvl="0" indent="0" algn="ctr" rtl="0">
                        <a:spcBef>
                          <a:spcPts val="0"/>
                        </a:spcBef>
                        <a:spcAft>
                          <a:spcPts val="0"/>
                        </a:spcAft>
                        <a:buNone/>
                      </a:pPr>
                      <a:r>
                        <a:rPr lang="en-US" sz="1100">
                          <a:solidFill>
                            <a:srgbClr val="FF0000"/>
                          </a:solidFill>
                          <a:highlight>
                            <a:srgbClr val="FFFF00"/>
                          </a:highlight>
                        </a:rPr>
                        <a:t> </a:t>
                      </a:r>
                      <a:endParaRPr sz="2000" b="1">
                        <a:solidFill>
                          <a:srgbClr val="FF0000"/>
                        </a:solidFill>
                        <a:highlight>
                          <a:srgbClr val="FFFF00"/>
                        </a:highlight>
                        <a:latin typeface="Times New Roman"/>
                        <a:ea typeface="Times New Roman"/>
                        <a:cs typeface="Times New Roman"/>
                        <a:sym typeface="Times New Roman"/>
                      </a:endParaRPr>
                    </a:p>
                  </a:txBody>
                  <a:tcPr marL="68100" marR="68100" marT="0" marB="0" anchor="ctr">
                    <a:solidFill>
                      <a:srgbClr val="92D050"/>
                    </a:solidFill>
                  </a:tcPr>
                </a:tc>
                <a:tc>
                  <a:txBody>
                    <a:bodyPr/>
                    <a:lstStyle/>
                    <a:p>
                      <a:pPr marL="0" marR="0" lvl="0" indent="0" algn="ctr" rtl="0">
                        <a:spcBef>
                          <a:spcPts val="0"/>
                        </a:spcBef>
                        <a:spcAft>
                          <a:spcPts val="0"/>
                        </a:spcAft>
                        <a:buNone/>
                      </a:pPr>
                      <a:r>
                        <a:rPr lang="en-US" sz="1100">
                          <a:solidFill>
                            <a:srgbClr val="FF0000"/>
                          </a:solidFill>
                          <a:highlight>
                            <a:srgbClr val="FFFF00"/>
                          </a:highlight>
                        </a:rPr>
                        <a:t> </a:t>
                      </a:r>
                      <a:endParaRPr sz="2000" b="1">
                        <a:solidFill>
                          <a:srgbClr val="FF0000"/>
                        </a:solidFill>
                        <a:highlight>
                          <a:srgbClr val="FFFF00"/>
                        </a:highlight>
                        <a:latin typeface="Times New Roman"/>
                        <a:ea typeface="Times New Roman"/>
                        <a:cs typeface="Times New Roman"/>
                        <a:sym typeface="Times New Roman"/>
                      </a:endParaRPr>
                    </a:p>
                  </a:txBody>
                  <a:tcPr marL="68100" marR="68100" marT="0" marB="0" anchor="ctr">
                    <a:solidFill>
                      <a:srgbClr val="92D050"/>
                    </a:solidFill>
                  </a:tcPr>
                </a:tc>
                <a:tc>
                  <a:txBody>
                    <a:bodyPr/>
                    <a:lstStyle/>
                    <a:p>
                      <a:pPr marL="0" marR="0" lvl="0" indent="0" algn="ctr" rtl="0">
                        <a:spcBef>
                          <a:spcPts val="0"/>
                        </a:spcBef>
                        <a:spcAft>
                          <a:spcPts val="0"/>
                        </a:spcAft>
                        <a:buNone/>
                      </a:pPr>
                      <a:r>
                        <a:rPr lang="en-US" sz="1100">
                          <a:solidFill>
                            <a:srgbClr val="FF0000"/>
                          </a:solidFill>
                          <a:highlight>
                            <a:srgbClr val="FFFF00"/>
                          </a:highlight>
                        </a:rPr>
                        <a:t> </a:t>
                      </a:r>
                      <a:endParaRPr sz="2000" b="1">
                        <a:solidFill>
                          <a:srgbClr val="FF0000"/>
                        </a:solidFill>
                        <a:highlight>
                          <a:srgbClr val="FFFF00"/>
                        </a:highlight>
                        <a:latin typeface="Times New Roman"/>
                        <a:ea typeface="Times New Roman"/>
                        <a:cs typeface="Times New Roman"/>
                        <a:sym typeface="Times New Roman"/>
                      </a:endParaRPr>
                    </a:p>
                  </a:txBody>
                  <a:tcPr marL="68100" marR="68100" marT="0" marB="0" anchor="ctr">
                    <a:solidFill>
                      <a:srgbClr val="92D050"/>
                    </a:solidFill>
                  </a:tcPr>
                </a:tc>
                <a:tc>
                  <a:txBody>
                    <a:bodyPr/>
                    <a:lstStyle/>
                    <a:p>
                      <a:pPr marL="0" marR="0" lvl="0" indent="0" algn="ctr" rtl="0">
                        <a:spcBef>
                          <a:spcPts val="0"/>
                        </a:spcBef>
                        <a:spcAft>
                          <a:spcPts val="0"/>
                        </a:spcAft>
                        <a:buNone/>
                      </a:pPr>
                      <a:r>
                        <a:rPr lang="en-US" sz="1100">
                          <a:solidFill>
                            <a:srgbClr val="FF0000"/>
                          </a:solidFill>
                          <a:highlight>
                            <a:srgbClr val="FFFF00"/>
                          </a:highlight>
                        </a:rPr>
                        <a:t> </a:t>
                      </a:r>
                      <a:endParaRPr sz="2000" b="1">
                        <a:solidFill>
                          <a:srgbClr val="FF0000"/>
                        </a:solidFill>
                        <a:highlight>
                          <a:srgbClr val="FFFF00"/>
                        </a:highlight>
                        <a:latin typeface="Times New Roman"/>
                        <a:ea typeface="Times New Roman"/>
                        <a:cs typeface="Times New Roman"/>
                        <a:sym typeface="Times New Roman"/>
                      </a:endParaRPr>
                    </a:p>
                  </a:txBody>
                  <a:tcPr marL="68100" marR="68100" marT="0" marB="0" anchor="ctr">
                    <a:solidFill>
                      <a:srgbClr val="92D05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extLst>
                  <a:ext uri="{0D108BD9-81ED-4DB2-BD59-A6C34878D82A}">
                    <a16:rowId xmlns:a16="http://schemas.microsoft.com/office/drawing/2014/main" val="10002"/>
                  </a:ext>
                </a:extLst>
              </a:tr>
              <a:tr h="861250">
                <a:tc>
                  <a:txBody>
                    <a:bodyPr/>
                    <a:lstStyle/>
                    <a:p>
                      <a:pPr marL="90170" marR="0" lvl="0" indent="0" algn="l" rtl="0">
                        <a:lnSpc>
                          <a:spcPct val="130000"/>
                        </a:lnSpc>
                        <a:spcBef>
                          <a:spcPts val="0"/>
                        </a:spcBef>
                        <a:spcAft>
                          <a:spcPts val="0"/>
                        </a:spcAft>
                        <a:buNone/>
                      </a:pPr>
                      <a:r>
                        <a:rPr lang="en-US" sz="1100"/>
                        <a:t>Analysis and Requirements</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F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F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F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F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F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F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extLst>
                  <a:ext uri="{0D108BD9-81ED-4DB2-BD59-A6C34878D82A}">
                    <a16:rowId xmlns:a16="http://schemas.microsoft.com/office/drawing/2014/main" val="10003"/>
                  </a:ext>
                </a:extLst>
              </a:tr>
              <a:tr h="640425">
                <a:tc>
                  <a:txBody>
                    <a:bodyPr/>
                    <a:lstStyle/>
                    <a:p>
                      <a:pPr marL="90170" marR="0" lvl="0" indent="0" algn="l" rtl="0">
                        <a:lnSpc>
                          <a:spcPct val="130000"/>
                        </a:lnSpc>
                        <a:spcBef>
                          <a:spcPts val="0"/>
                        </a:spcBef>
                        <a:spcAft>
                          <a:spcPts val="0"/>
                        </a:spcAft>
                        <a:buNone/>
                      </a:pPr>
                      <a:r>
                        <a:rPr lang="en-US" sz="1100"/>
                        <a:t>Project Design and Architecture</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7A81FF"/>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7A81FF"/>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7A81FF"/>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extLst>
                  <a:ext uri="{0D108BD9-81ED-4DB2-BD59-A6C34878D82A}">
                    <a16:rowId xmlns:a16="http://schemas.microsoft.com/office/drawing/2014/main" val="10004"/>
                  </a:ext>
                </a:extLst>
              </a:tr>
              <a:tr h="861250">
                <a:tc>
                  <a:txBody>
                    <a:bodyPr/>
                    <a:lstStyle/>
                    <a:p>
                      <a:pPr marL="90170" marR="0" lvl="0" indent="0" algn="l" rtl="0">
                        <a:lnSpc>
                          <a:spcPct val="130000"/>
                        </a:lnSpc>
                        <a:spcBef>
                          <a:spcPts val="0"/>
                        </a:spcBef>
                        <a:spcAft>
                          <a:spcPts val="0"/>
                        </a:spcAft>
                        <a:buNone/>
                      </a:pPr>
                      <a:r>
                        <a:rPr lang="en-US" sz="1100"/>
                        <a:t>Implementation: Data Collection App</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5493"/>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5493"/>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5493"/>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5493"/>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5493"/>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5493"/>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5493"/>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5493"/>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extLst>
                  <a:ext uri="{0D108BD9-81ED-4DB2-BD59-A6C34878D82A}">
                    <a16:rowId xmlns:a16="http://schemas.microsoft.com/office/drawing/2014/main" val="10005"/>
                  </a:ext>
                </a:extLst>
              </a:tr>
              <a:tr h="640425">
                <a:tc>
                  <a:txBody>
                    <a:bodyPr/>
                    <a:lstStyle/>
                    <a:p>
                      <a:pPr marL="90170" marR="0" lvl="0" indent="0" algn="l" rtl="0">
                        <a:lnSpc>
                          <a:spcPct val="130000"/>
                        </a:lnSpc>
                        <a:spcBef>
                          <a:spcPts val="0"/>
                        </a:spcBef>
                        <a:spcAft>
                          <a:spcPts val="0"/>
                        </a:spcAft>
                        <a:buNone/>
                      </a:pPr>
                      <a:r>
                        <a:rPr lang="en-US" sz="1100"/>
                        <a:t>Implementation: ML Model</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5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5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5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5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5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5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5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00B050"/>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extLst>
                  <a:ext uri="{0D108BD9-81ED-4DB2-BD59-A6C34878D82A}">
                    <a16:rowId xmlns:a16="http://schemas.microsoft.com/office/drawing/2014/main" val="10006"/>
                  </a:ext>
                </a:extLst>
              </a:tr>
              <a:tr h="861250">
                <a:tc>
                  <a:txBody>
                    <a:bodyPr/>
                    <a:lstStyle/>
                    <a:p>
                      <a:pPr marL="90170" marR="0" lvl="0" indent="0" algn="l" rtl="0">
                        <a:lnSpc>
                          <a:spcPct val="130000"/>
                        </a:lnSpc>
                        <a:spcBef>
                          <a:spcPts val="0"/>
                        </a:spcBef>
                        <a:spcAft>
                          <a:spcPts val="0"/>
                        </a:spcAft>
                        <a:buNone/>
                      </a:pPr>
                      <a:r>
                        <a:rPr lang="en-US" sz="1100"/>
                        <a:t>Testing, Validation &amp; Prototyping</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91913E"/>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extLst>
                  <a:ext uri="{0D108BD9-81ED-4DB2-BD59-A6C34878D82A}">
                    <a16:rowId xmlns:a16="http://schemas.microsoft.com/office/drawing/2014/main" val="10007"/>
                  </a:ext>
                </a:extLst>
              </a:tr>
              <a:tr h="640425">
                <a:tc>
                  <a:txBody>
                    <a:bodyPr/>
                    <a:lstStyle/>
                    <a:p>
                      <a:pPr marL="90170" marR="0" lvl="0" indent="0" algn="l" rtl="0">
                        <a:lnSpc>
                          <a:spcPct val="130000"/>
                        </a:lnSpc>
                        <a:spcBef>
                          <a:spcPts val="0"/>
                        </a:spcBef>
                        <a:spcAft>
                          <a:spcPts val="0"/>
                        </a:spcAft>
                        <a:buNone/>
                      </a:pPr>
                      <a:r>
                        <a:rPr lang="en-US" sz="1100"/>
                        <a:t>Documentation and Write-up</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tc>
                  <a:txBody>
                    <a:bodyPr/>
                    <a:lstStyle/>
                    <a:p>
                      <a:pPr marL="0" marR="0" lvl="0" indent="0" algn="ctr" rtl="0">
                        <a:spcBef>
                          <a:spcPts val="0"/>
                        </a:spcBef>
                        <a:spcAft>
                          <a:spcPts val="0"/>
                        </a:spcAft>
                        <a:buNone/>
                      </a:pPr>
                      <a:r>
                        <a:rPr lang="en-US" sz="1100"/>
                        <a:t> </a:t>
                      </a:r>
                      <a:endParaRPr sz="2000" b="1">
                        <a:latin typeface="Times New Roman"/>
                        <a:ea typeface="Times New Roman"/>
                        <a:cs typeface="Times New Roman"/>
                        <a:sym typeface="Times New Roman"/>
                      </a:endParaRPr>
                    </a:p>
                  </a:txBody>
                  <a:tcPr marL="68100" marR="68100" marT="0" marB="0" anchor="ctr">
                    <a:solidFill>
                      <a:srgbClr val="BB5C1B"/>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Work Contribution of Each Member</a:t>
            </a:r>
            <a:endParaRPr b="0"/>
          </a:p>
        </p:txBody>
      </p:sp>
      <p:sp>
        <p:nvSpPr>
          <p:cNvPr id="256" name="Google Shape;256;p23"/>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257" name="Google Shape;257;p23"/>
          <p:cNvGraphicFramePr/>
          <p:nvPr/>
        </p:nvGraphicFramePr>
        <p:xfrm>
          <a:off x="110168" y="881348"/>
          <a:ext cx="8835525" cy="5618625"/>
        </p:xfrm>
        <a:graphic>
          <a:graphicData uri="http://schemas.openxmlformats.org/drawingml/2006/table">
            <a:tbl>
              <a:tblPr firstRow="1" bandRow="1">
                <a:noFill/>
                <a:tableStyleId>{6C97343C-81EF-45E6-9409-F3185C60546B}</a:tableStyleId>
              </a:tblPr>
              <a:tblGrid>
                <a:gridCol w="754700">
                  <a:extLst>
                    <a:ext uri="{9D8B030D-6E8A-4147-A177-3AD203B41FA5}">
                      <a16:colId xmlns:a16="http://schemas.microsoft.com/office/drawing/2014/main" val="20000"/>
                    </a:ext>
                  </a:extLst>
                </a:gridCol>
                <a:gridCol w="1415625">
                  <a:extLst>
                    <a:ext uri="{9D8B030D-6E8A-4147-A177-3AD203B41FA5}">
                      <a16:colId xmlns:a16="http://schemas.microsoft.com/office/drawing/2014/main" val="20001"/>
                    </a:ext>
                  </a:extLst>
                </a:gridCol>
                <a:gridCol w="5155900">
                  <a:extLst>
                    <a:ext uri="{9D8B030D-6E8A-4147-A177-3AD203B41FA5}">
                      <a16:colId xmlns:a16="http://schemas.microsoft.com/office/drawing/2014/main" val="20002"/>
                    </a:ext>
                  </a:extLst>
                </a:gridCol>
                <a:gridCol w="1509300">
                  <a:extLst>
                    <a:ext uri="{9D8B030D-6E8A-4147-A177-3AD203B41FA5}">
                      <a16:colId xmlns:a16="http://schemas.microsoft.com/office/drawing/2014/main" val="20003"/>
                    </a:ext>
                  </a:extLst>
                </a:gridCol>
              </a:tblGrid>
              <a:tr h="705075">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Roll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Work Done</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Work Contribution (%)</a:t>
                      </a:r>
                      <a:endParaRPr/>
                    </a:p>
                  </a:txBody>
                  <a:tcPr marL="91450" marR="91450" marT="45725" marB="45725">
                    <a:solidFill>
                      <a:srgbClr val="606029"/>
                    </a:solidFill>
                  </a:tcPr>
                </a:tc>
                <a:extLst>
                  <a:ext uri="{0D108BD9-81ED-4DB2-BD59-A6C34878D82A}">
                    <a16:rowId xmlns:a16="http://schemas.microsoft.com/office/drawing/2014/main" val="10000"/>
                  </a:ext>
                </a:extLst>
              </a:tr>
              <a:tr h="163785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1.</a:t>
                      </a:r>
                      <a:endParaRPr/>
                    </a:p>
                  </a:txBody>
                  <a:tcPr marL="91450" marR="91450" marT="45725" marB="45725" anchor="ctr">
                    <a:solidFill>
                      <a:srgbClr val="D5D59B"/>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211435</a:t>
                      </a:r>
                      <a:endParaRPr/>
                    </a:p>
                  </a:txBody>
                  <a:tcPr marL="91450" marR="91450" marT="45725" marB="45725" anchor="ctr">
                    <a:solidFill>
                      <a:srgbClr val="D5D59B"/>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Read research papers regarding the topic.</a:t>
                      </a:r>
                      <a:endParaRPr/>
                    </a:p>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Researched &amp; Implemented background run for data collection app. </a:t>
                      </a:r>
                      <a:endParaRPr/>
                    </a:p>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Currently automating the data collection from the app.</a:t>
                      </a:r>
                      <a:endParaRPr/>
                    </a:p>
                    <a:p>
                      <a:pPr marL="171450" marR="0" lvl="0" indent="-82550" algn="l" rtl="0">
                        <a:spcBef>
                          <a:spcPts val="0"/>
                        </a:spcBef>
                        <a:spcAft>
                          <a:spcPts val="0"/>
                        </a:spcAft>
                        <a:buClr>
                          <a:schemeClr val="dk1"/>
                        </a:buClr>
                        <a:buSzPts val="1400"/>
                        <a:buFont typeface="Arial"/>
                        <a:buNone/>
                      </a:pPr>
                      <a:endParaRPr sz="1400" b="0" i="0">
                        <a:latin typeface="Helvetica Neue"/>
                        <a:ea typeface="Helvetica Neue"/>
                        <a:cs typeface="Helvetica Neue"/>
                        <a:sym typeface="Helvetica Neue"/>
                      </a:endParaRPr>
                    </a:p>
                  </a:txBody>
                  <a:tcPr marL="91450" marR="91450" marT="45725" marB="45725" anchor="ctr">
                    <a:solidFill>
                      <a:srgbClr val="D5D59B"/>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50%</a:t>
                      </a:r>
                      <a:endParaRPr/>
                    </a:p>
                  </a:txBody>
                  <a:tcPr marL="91450" marR="91450" marT="45725" marB="45725" anchor="ctr">
                    <a:solidFill>
                      <a:srgbClr val="D5D59B"/>
                    </a:solidFill>
                  </a:tcPr>
                </a:tc>
                <a:extLst>
                  <a:ext uri="{0D108BD9-81ED-4DB2-BD59-A6C34878D82A}">
                    <a16:rowId xmlns:a16="http://schemas.microsoft.com/office/drawing/2014/main" val="10001"/>
                  </a:ext>
                </a:extLst>
              </a:tr>
              <a:tr h="163785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2.</a:t>
                      </a:r>
                      <a:endParaRPr/>
                    </a:p>
                  </a:txBody>
                  <a:tcPr marL="91450" marR="91450" marT="45725" marB="45725" anchor="ctr">
                    <a:solidFill>
                      <a:srgbClr val="F0F0DD"/>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211442</a:t>
                      </a:r>
                      <a:endParaRPr/>
                    </a:p>
                  </a:txBody>
                  <a:tcPr marL="91450" marR="91450" marT="45725" marB="45725" anchor="ctr">
                    <a:solidFill>
                      <a:srgbClr val="F0F0DD"/>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Read research papers regarding the topic. </a:t>
                      </a:r>
                      <a:endParaRPr/>
                    </a:p>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Researched behaviors that can be used for biometrics.</a:t>
                      </a:r>
                      <a:endParaRPr/>
                    </a:p>
                    <a:p>
                      <a:pPr marL="185738" marR="0" lvl="0" indent="-185738"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Implemented additional data points in the app.</a:t>
                      </a:r>
                      <a:endParaRPr/>
                    </a:p>
                  </a:txBody>
                  <a:tcPr marL="91450" marR="91450" marT="45725" marB="45725" anchor="ctr">
                    <a:solidFill>
                      <a:srgbClr val="F0F0DD"/>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50%</a:t>
                      </a:r>
                      <a:endParaRPr/>
                    </a:p>
                    <a:p>
                      <a:pPr marL="0" marR="0" lvl="0" indent="0" algn="ctr" rtl="0">
                        <a:spcBef>
                          <a:spcPts val="0"/>
                        </a:spcBef>
                        <a:spcAft>
                          <a:spcPts val="0"/>
                        </a:spcAft>
                        <a:buClr>
                          <a:schemeClr val="dk1"/>
                        </a:buClr>
                        <a:buSzPts val="1400"/>
                        <a:buFont typeface="Arial"/>
                        <a:buNone/>
                      </a:pPr>
                      <a:endParaRPr sz="1400" b="0" i="0">
                        <a:latin typeface="Helvetica Neue"/>
                        <a:ea typeface="Helvetica Neue"/>
                        <a:cs typeface="Helvetica Neue"/>
                        <a:sym typeface="Helvetica Neue"/>
                      </a:endParaRPr>
                    </a:p>
                  </a:txBody>
                  <a:tcPr marL="91450" marR="91450" marT="45725" marB="45725" anchor="ctr">
                    <a:solidFill>
                      <a:srgbClr val="F0F0DD"/>
                    </a:solidFill>
                  </a:tcPr>
                </a:tc>
                <a:extLst>
                  <a:ext uri="{0D108BD9-81ED-4DB2-BD59-A6C34878D82A}">
                    <a16:rowId xmlns:a16="http://schemas.microsoft.com/office/drawing/2014/main" val="10002"/>
                  </a:ext>
                </a:extLst>
              </a:tr>
              <a:tr h="1637850">
                <a:tc>
                  <a:txBody>
                    <a:bodyPr/>
                    <a:lstStyle/>
                    <a:p>
                      <a:pPr marL="0" marR="0" lvl="0" indent="0" algn="ctr" rtl="0">
                        <a:spcBef>
                          <a:spcPts val="0"/>
                        </a:spcBef>
                        <a:spcAft>
                          <a:spcPts val="0"/>
                        </a:spcAft>
                        <a:buNone/>
                      </a:pPr>
                      <a:endParaRPr sz="14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a:buNone/>
                      </a:pPr>
                      <a:endParaRPr sz="14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82550" algn="l" rtl="0">
                        <a:spcBef>
                          <a:spcPts val="0"/>
                        </a:spcBef>
                        <a:spcAft>
                          <a:spcPts val="0"/>
                        </a:spcAft>
                        <a:buClr>
                          <a:schemeClr val="dk1"/>
                        </a:buClr>
                        <a:buSzPts val="1400"/>
                        <a:buFont typeface="Arial"/>
                        <a:buNone/>
                      </a:pPr>
                      <a:endParaRPr sz="14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a:buNone/>
                      </a:pPr>
                      <a:endParaRPr sz="1400" b="0" i="0">
                        <a:latin typeface="Helvetica Neue"/>
                        <a:ea typeface="Helvetica Neue"/>
                        <a:cs typeface="Helvetica Neue"/>
                        <a:sym typeface="Helvetica Neue"/>
                      </a:endParaRPr>
                    </a:p>
                  </a:txBody>
                  <a:tcPr marL="91450" marR="91450" marT="45725" marB="45725">
                    <a:solidFill>
                      <a:srgbClr val="D5D59B"/>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Supervisor Remarks</a:t>
            </a:r>
            <a:endParaRPr b="0"/>
          </a:p>
        </p:txBody>
      </p:sp>
      <p:sp>
        <p:nvSpPr>
          <p:cNvPr id="263" name="Google Shape;263;p24"/>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264" name="Google Shape;264;p24"/>
          <p:cNvGraphicFramePr/>
          <p:nvPr/>
        </p:nvGraphicFramePr>
        <p:xfrm>
          <a:off x="110168" y="881350"/>
          <a:ext cx="8835525" cy="5486170"/>
        </p:xfrm>
        <a:graphic>
          <a:graphicData uri="http://schemas.openxmlformats.org/drawingml/2006/table">
            <a:tbl>
              <a:tblPr firstRow="1" bandRow="1">
                <a:noFill/>
                <a:tableStyleId>{6C97343C-81EF-45E6-9409-F3185C60546B}</a:tableStyleId>
              </a:tblPr>
              <a:tblGrid>
                <a:gridCol w="473725">
                  <a:extLst>
                    <a:ext uri="{9D8B030D-6E8A-4147-A177-3AD203B41FA5}">
                      <a16:colId xmlns:a16="http://schemas.microsoft.com/office/drawing/2014/main" val="20000"/>
                    </a:ext>
                  </a:extLst>
                </a:gridCol>
                <a:gridCol w="1542350">
                  <a:extLst>
                    <a:ext uri="{9D8B030D-6E8A-4147-A177-3AD203B41FA5}">
                      <a16:colId xmlns:a16="http://schemas.microsoft.com/office/drawing/2014/main" val="20001"/>
                    </a:ext>
                  </a:extLst>
                </a:gridCol>
                <a:gridCol w="5596575">
                  <a:extLst>
                    <a:ext uri="{9D8B030D-6E8A-4147-A177-3AD203B41FA5}">
                      <a16:colId xmlns:a16="http://schemas.microsoft.com/office/drawing/2014/main" val="20002"/>
                    </a:ext>
                  </a:extLst>
                </a:gridCol>
                <a:gridCol w="1222875">
                  <a:extLst>
                    <a:ext uri="{9D8B030D-6E8A-4147-A177-3AD203B41FA5}">
                      <a16:colId xmlns:a16="http://schemas.microsoft.com/office/drawing/2014/main" val="20003"/>
                    </a:ext>
                  </a:extLst>
                </a:gridCol>
              </a:tblGrid>
              <a:tr h="5074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Week No. &amp; </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Date (dd/mm/yy)</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Remarks (as mentioned in the weekly log)</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Incorporated</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(Yes/No)</a:t>
                      </a:r>
                      <a:endParaRPr/>
                    </a:p>
                  </a:txBody>
                  <a:tcPr marL="91450" marR="91450" marT="45725" marB="45725">
                    <a:solidFill>
                      <a:srgbClr val="606029"/>
                    </a:solidFill>
                  </a:tcPr>
                </a:tc>
                <a:extLst>
                  <a:ext uri="{0D108BD9-81ED-4DB2-BD59-A6C34878D82A}">
                    <a16:rowId xmlns:a16="http://schemas.microsoft.com/office/drawing/2014/main" val="10000"/>
                  </a:ext>
                </a:extLst>
              </a:tr>
              <a:tr h="8280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1.</a:t>
                      </a:r>
                      <a:endParaRPr/>
                    </a:p>
                  </a:txBody>
                  <a:tcPr marL="91450" marR="91450" marT="45725" marB="45725">
                    <a:solidFill>
                      <a:srgbClr val="D5D59B"/>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1</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(26/08/2024)</a:t>
                      </a:r>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OK</a:t>
                      </a:r>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Yes</a:t>
                      </a:r>
                      <a:endParaRPr/>
                    </a:p>
                  </a:txBody>
                  <a:tcPr marL="91450" marR="91450" marT="45725" marB="45725">
                    <a:solidFill>
                      <a:srgbClr val="D5D59B"/>
                    </a:solidFill>
                  </a:tcPr>
                </a:tc>
                <a:extLst>
                  <a:ext uri="{0D108BD9-81ED-4DB2-BD59-A6C34878D82A}">
                    <a16:rowId xmlns:a16="http://schemas.microsoft.com/office/drawing/2014/main" val="10001"/>
                  </a:ext>
                </a:extLst>
              </a:tr>
              <a:tr h="8280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2.</a:t>
                      </a:r>
                      <a:endParaRPr/>
                    </a:p>
                  </a:txBody>
                  <a:tcPr marL="91450" marR="91450" marT="45725" marB="45725">
                    <a:solidFill>
                      <a:srgbClr val="F0F0DD"/>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2</a:t>
                      </a:r>
                      <a:endParaRPr/>
                    </a:p>
                    <a:p>
                      <a:pPr marL="0" marR="0" lvl="0" indent="0" algn="ctr" rtl="0">
                        <a:lnSpc>
                          <a:spcPct val="100000"/>
                        </a:lnSpc>
                        <a:spcBef>
                          <a:spcPts val="0"/>
                        </a:spcBef>
                        <a:spcAft>
                          <a:spcPts val="0"/>
                        </a:spcAft>
                        <a:buClr>
                          <a:schemeClr val="dk1"/>
                        </a:buClr>
                        <a:buSzPts val="1400"/>
                        <a:buFont typeface="Helvetica Neue"/>
                        <a:buNone/>
                      </a:pPr>
                      <a:r>
                        <a:rPr lang="en-US" sz="1400" b="0" i="0">
                          <a:latin typeface="Helvetica Neue"/>
                          <a:ea typeface="Helvetica Neue"/>
                          <a:cs typeface="Helvetica Neue"/>
                          <a:sym typeface="Helvetica Neue"/>
                        </a:rPr>
                        <a:t>(02/09/2024)</a:t>
                      </a:r>
                      <a:endParaRPr/>
                    </a:p>
                    <a:p>
                      <a:pPr marL="0" marR="0" lvl="0" indent="0" algn="ctr" rtl="0">
                        <a:spcBef>
                          <a:spcPts val="0"/>
                        </a:spcBef>
                        <a:spcAft>
                          <a:spcPts val="0"/>
                        </a:spcAft>
                        <a:buNone/>
                      </a:pPr>
                      <a:endParaRPr sz="14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OK</a:t>
                      </a:r>
                      <a:endParaRPr/>
                    </a:p>
                  </a:txBody>
                  <a:tcPr marL="91450" marR="91450" marT="45725" marB="45725">
                    <a:solidFill>
                      <a:srgbClr val="F0F0DD"/>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Yes</a:t>
                      </a:r>
                      <a:endParaRPr/>
                    </a:p>
                  </a:txBody>
                  <a:tcPr marL="91450" marR="91450" marT="45725" marB="45725">
                    <a:solidFill>
                      <a:srgbClr val="F0F0DD"/>
                    </a:solidFill>
                  </a:tcPr>
                </a:tc>
                <a:extLst>
                  <a:ext uri="{0D108BD9-81ED-4DB2-BD59-A6C34878D82A}">
                    <a16:rowId xmlns:a16="http://schemas.microsoft.com/office/drawing/2014/main" val="10002"/>
                  </a:ext>
                </a:extLst>
              </a:tr>
              <a:tr h="8280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3.</a:t>
                      </a:r>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3</a:t>
                      </a:r>
                      <a:endParaRPr/>
                    </a:p>
                    <a:p>
                      <a:pPr marL="0" marR="0" lvl="0" indent="0" algn="ctr" rtl="0">
                        <a:lnSpc>
                          <a:spcPct val="100000"/>
                        </a:lnSpc>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(10/09/2024)</a:t>
                      </a:r>
                      <a:endParaRPr/>
                    </a:p>
                    <a:p>
                      <a:pPr marL="0" marR="0" lvl="0" indent="0" algn="ctr" rtl="0">
                        <a:spcBef>
                          <a:spcPts val="0"/>
                        </a:spcBef>
                        <a:spcAft>
                          <a:spcPts val="0"/>
                        </a:spcAft>
                        <a:buClr>
                          <a:schemeClr val="dk1"/>
                        </a:buClr>
                        <a:buSzPts val="1400"/>
                        <a:buFont typeface="Arial"/>
                        <a:buNone/>
                      </a:pPr>
                      <a:endParaRPr sz="14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OK</a:t>
                      </a:r>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Yes</a:t>
                      </a:r>
                      <a:endParaRPr/>
                    </a:p>
                  </a:txBody>
                  <a:tcPr marL="91450" marR="91450" marT="45725" marB="45725">
                    <a:solidFill>
                      <a:srgbClr val="D5D59B"/>
                    </a:solidFill>
                  </a:tcPr>
                </a:tc>
                <a:extLst>
                  <a:ext uri="{0D108BD9-81ED-4DB2-BD59-A6C34878D82A}">
                    <a16:rowId xmlns:a16="http://schemas.microsoft.com/office/drawing/2014/main" val="10003"/>
                  </a:ext>
                </a:extLst>
              </a:tr>
              <a:tr h="8280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4.</a:t>
                      </a:r>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4</a:t>
                      </a:r>
                      <a:endParaRPr/>
                    </a:p>
                    <a:p>
                      <a:pPr marL="0" marR="0" lvl="0" indent="0" algn="ctr" rtl="0">
                        <a:lnSpc>
                          <a:spcPct val="100000"/>
                        </a:lnSpc>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(16/09/2024)</a:t>
                      </a:r>
                      <a:endParaRPr/>
                    </a:p>
                    <a:p>
                      <a:pPr marL="0" marR="0" lvl="0" indent="0" algn="ctr" rtl="0">
                        <a:spcBef>
                          <a:spcPts val="0"/>
                        </a:spcBef>
                        <a:spcAft>
                          <a:spcPts val="0"/>
                        </a:spcAft>
                        <a:buClr>
                          <a:schemeClr val="dk1"/>
                        </a:buClr>
                        <a:buSzPts val="1400"/>
                        <a:buFont typeface="Arial"/>
                        <a:buNone/>
                      </a:pPr>
                      <a:endParaRPr sz="14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OK</a:t>
                      </a:r>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Yes</a:t>
                      </a:r>
                      <a:endParaRPr/>
                    </a:p>
                  </a:txBody>
                  <a:tcPr marL="91450" marR="91450" marT="45725" marB="45725">
                    <a:solidFill>
                      <a:srgbClr val="D5D59B"/>
                    </a:solidFill>
                  </a:tcPr>
                </a:tc>
                <a:extLst>
                  <a:ext uri="{0D108BD9-81ED-4DB2-BD59-A6C34878D82A}">
                    <a16:rowId xmlns:a16="http://schemas.microsoft.com/office/drawing/2014/main" val="10004"/>
                  </a:ext>
                </a:extLst>
              </a:tr>
              <a:tr h="8280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5.</a:t>
                      </a:r>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5</a:t>
                      </a:r>
                      <a:endParaRPr/>
                    </a:p>
                    <a:p>
                      <a:pPr marL="0" marR="0" lvl="0" indent="0" algn="ctr" rtl="0">
                        <a:lnSpc>
                          <a:spcPct val="100000"/>
                        </a:lnSpc>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(21/09/2024)</a:t>
                      </a:r>
                      <a:endParaRPr/>
                    </a:p>
                    <a:p>
                      <a:pPr marL="0" marR="0" lvl="0" indent="0" algn="ctr" rtl="0">
                        <a:spcBef>
                          <a:spcPts val="0"/>
                        </a:spcBef>
                        <a:spcAft>
                          <a:spcPts val="0"/>
                        </a:spcAft>
                        <a:buClr>
                          <a:schemeClr val="dk1"/>
                        </a:buClr>
                        <a:buSzPts val="1400"/>
                        <a:buFont typeface="Arial"/>
                        <a:buNone/>
                      </a:pPr>
                      <a:endParaRPr sz="14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OK</a:t>
                      </a:r>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Yes</a:t>
                      </a:r>
                      <a:endParaRPr/>
                    </a:p>
                  </a:txBody>
                  <a:tcPr marL="91450" marR="91450" marT="45725" marB="45725">
                    <a:solidFill>
                      <a:srgbClr val="D5D59B"/>
                    </a:solidFill>
                  </a:tcPr>
                </a:tc>
                <a:extLst>
                  <a:ext uri="{0D108BD9-81ED-4DB2-BD59-A6C34878D82A}">
                    <a16:rowId xmlns:a16="http://schemas.microsoft.com/office/drawing/2014/main" val="10005"/>
                  </a:ext>
                </a:extLst>
              </a:tr>
              <a:tr h="8280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6.</a:t>
                      </a:r>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6</a:t>
                      </a:r>
                      <a:endParaRPr/>
                    </a:p>
                    <a:p>
                      <a:pPr marL="0" marR="0" lvl="0" indent="0" algn="ctr" rtl="0">
                        <a:lnSpc>
                          <a:spcPct val="100000"/>
                        </a:lnSpc>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(27/09/2024)</a:t>
                      </a:r>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OK</a:t>
                      </a:r>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a:buNone/>
                      </a:pPr>
                      <a:r>
                        <a:rPr lang="en-US" sz="1400" b="0" i="0">
                          <a:latin typeface="Helvetica Neue"/>
                          <a:ea typeface="Helvetica Neue"/>
                          <a:cs typeface="Helvetica Neue"/>
                          <a:sym typeface="Helvetica Neue"/>
                        </a:rPr>
                        <a:t>Yes</a:t>
                      </a:r>
                      <a:endParaRPr/>
                    </a:p>
                  </a:txBody>
                  <a:tcPr marL="91450" marR="91450" marT="45725" marB="45725">
                    <a:solidFill>
                      <a:srgbClr val="D5D59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References</a:t>
            </a:r>
            <a:endParaRPr/>
          </a:p>
        </p:txBody>
      </p:sp>
      <p:sp>
        <p:nvSpPr>
          <p:cNvPr id="270" name="Google Shape;270;p25"/>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0"/>
              </a:spcBef>
              <a:spcAft>
                <a:spcPts val="0"/>
              </a:spcAft>
              <a:buClr>
                <a:schemeClr val="dk1"/>
              </a:buClr>
              <a:buSzPts val="1400"/>
              <a:buFont typeface="Arial"/>
              <a:buAutoNum type="arabicPeriod"/>
            </a:pPr>
            <a:r>
              <a:rPr lang="en-US" sz="1400" b="0" i="0" u="none" strike="noStrike" cap="none">
                <a:solidFill>
                  <a:schemeClr val="dk1"/>
                </a:solidFill>
                <a:latin typeface="Helvetica Neue"/>
                <a:ea typeface="Helvetica Neue"/>
                <a:cs typeface="Helvetica Neue"/>
                <a:sym typeface="Helvetica Neue"/>
              </a:rPr>
              <a:t>P. Yris, et al., "Deep features fusion for user authentication based on human activity," </a:t>
            </a:r>
            <a:r>
              <a:rPr lang="en-US" sz="1400" b="0" i="1" u="none" strike="noStrike" cap="none">
                <a:solidFill>
                  <a:schemeClr val="dk1"/>
                </a:solidFill>
                <a:latin typeface="Helvetica Neue"/>
                <a:ea typeface="Helvetica Neue"/>
                <a:cs typeface="Helvetica Neue"/>
                <a:sym typeface="Helvetica Neue"/>
              </a:rPr>
              <a:t>IET Biometrics</a:t>
            </a:r>
            <a:r>
              <a:rPr lang="en-US" sz="1400" b="0" i="0" u="none" strike="noStrike" cap="none">
                <a:solidFill>
                  <a:schemeClr val="dk1"/>
                </a:solidFill>
                <a:latin typeface="Helvetica Neue"/>
                <a:ea typeface="Helvetica Neue"/>
                <a:cs typeface="Helvetica Neue"/>
                <a:sym typeface="Helvetica Neue"/>
              </a:rPr>
              <a:t>, vol. 12, no. 1, pp. 45-57, 2023.</a:t>
            </a:r>
            <a:endParaRPr/>
          </a:p>
          <a:p>
            <a:pPr marL="342900" marR="0" lvl="0" indent="-342900" algn="l" rtl="0">
              <a:lnSpc>
                <a:spcPct val="100000"/>
              </a:lnSpc>
              <a:spcBef>
                <a:spcPts val="2400"/>
              </a:spcBef>
              <a:spcAft>
                <a:spcPts val="0"/>
              </a:spcAft>
              <a:buClr>
                <a:schemeClr val="dk1"/>
              </a:buClr>
              <a:buSzPts val="1400"/>
              <a:buFont typeface="Arial"/>
              <a:buAutoNum type="arabicPeriod"/>
            </a:pPr>
            <a:r>
              <a:rPr lang="en-US" sz="1400" b="0" i="0" u="none" strike="noStrike" cap="none">
                <a:solidFill>
                  <a:schemeClr val="dk1"/>
                </a:solidFill>
                <a:latin typeface="Helvetica Neue"/>
                <a:ea typeface="Helvetica Neue"/>
                <a:cs typeface="Helvetica Neue"/>
                <a:sym typeface="Helvetica Neue"/>
              </a:rPr>
              <a:t>R. Praveen, et al., "Continuous user authentication on smartphone via behavioral biometrics: a survey," </a:t>
            </a:r>
            <a:r>
              <a:rPr lang="en-US" sz="1400" b="0" i="1" u="none" strike="noStrike" cap="none">
                <a:solidFill>
                  <a:schemeClr val="dk1"/>
                </a:solidFill>
                <a:latin typeface="Helvetica Neue"/>
                <a:ea typeface="Helvetica Neue"/>
                <a:cs typeface="Helvetica Neue"/>
                <a:sym typeface="Helvetica Neue"/>
              </a:rPr>
              <a:t>Multimedia Tools and Applications</a:t>
            </a:r>
            <a:r>
              <a:rPr lang="en-US" sz="1400" b="0" i="0" u="none" strike="noStrike" cap="none">
                <a:solidFill>
                  <a:schemeClr val="dk1"/>
                </a:solidFill>
                <a:latin typeface="Helvetica Neue"/>
                <a:ea typeface="Helvetica Neue"/>
                <a:cs typeface="Helvetica Neue"/>
                <a:sym typeface="Helvetica Neue"/>
              </a:rPr>
              <a:t>, Springer, 2023.</a:t>
            </a:r>
            <a:endParaRPr/>
          </a:p>
          <a:p>
            <a:pPr marL="342900" marR="0" lvl="0" indent="-342900" algn="l" rtl="0">
              <a:lnSpc>
                <a:spcPct val="100000"/>
              </a:lnSpc>
              <a:spcBef>
                <a:spcPts val="2400"/>
              </a:spcBef>
              <a:spcAft>
                <a:spcPts val="0"/>
              </a:spcAft>
              <a:buClr>
                <a:schemeClr val="dk1"/>
              </a:buClr>
              <a:buSzPts val="1400"/>
              <a:buFont typeface="Arial"/>
              <a:buAutoNum type="arabicPeriod"/>
            </a:pPr>
            <a:r>
              <a:rPr lang="en-US" sz="1400" b="0" i="0" u="none" strike="noStrike" cap="none">
                <a:solidFill>
                  <a:schemeClr val="dk1"/>
                </a:solidFill>
                <a:latin typeface="Helvetica Neue"/>
                <a:ea typeface="Helvetica Neue"/>
                <a:cs typeface="Helvetica Neue"/>
                <a:sym typeface="Helvetica Neue"/>
              </a:rPr>
              <a:t>G. Stragapede, et al., "Mobile behavioral biometrics for passive authentication," </a:t>
            </a:r>
            <a:r>
              <a:rPr lang="en-US" sz="1400" b="0" i="1" u="none" strike="noStrike" cap="none">
                <a:solidFill>
                  <a:schemeClr val="dk1"/>
                </a:solidFill>
                <a:latin typeface="Helvetica Neue"/>
                <a:ea typeface="Helvetica Neue"/>
                <a:cs typeface="Helvetica Neue"/>
                <a:sym typeface="Helvetica Neue"/>
              </a:rPr>
              <a:t>Pattern Recognition Letters</a:t>
            </a:r>
            <a:r>
              <a:rPr lang="en-US" sz="1400" b="0" i="0" u="none" strike="noStrike" cap="none">
                <a:solidFill>
                  <a:schemeClr val="dk1"/>
                </a:solidFill>
                <a:latin typeface="Helvetica Neue"/>
                <a:ea typeface="Helvetica Neue"/>
                <a:cs typeface="Helvetica Neue"/>
                <a:sym typeface="Helvetica Neue"/>
              </a:rPr>
              <a:t>, vol. 157, pp. 130-140, 2022.</a:t>
            </a:r>
            <a:endParaRPr/>
          </a:p>
          <a:p>
            <a:pPr marL="342900" marR="0" lvl="0" indent="-342900" algn="l" rtl="0">
              <a:lnSpc>
                <a:spcPct val="100000"/>
              </a:lnSpc>
              <a:spcBef>
                <a:spcPts val="2400"/>
              </a:spcBef>
              <a:spcAft>
                <a:spcPts val="0"/>
              </a:spcAft>
              <a:buClr>
                <a:schemeClr val="dk1"/>
              </a:buClr>
              <a:buSzPts val="1400"/>
              <a:buFont typeface="Arial"/>
              <a:buAutoNum type="arabicPeriod"/>
            </a:pPr>
            <a:r>
              <a:rPr lang="en-US" sz="1400" b="0" i="0" u="none" strike="noStrike" cap="none">
                <a:solidFill>
                  <a:schemeClr val="dk1"/>
                </a:solidFill>
                <a:latin typeface="Helvetica Neue"/>
                <a:ea typeface="Helvetica Neue"/>
                <a:cs typeface="Helvetica Neue"/>
                <a:sym typeface="Helvetica Neue"/>
              </a:rPr>
              <a:t>Z. Shihong, et al., "A Robust Continuous Authentication System Using Smartphone Sensors and Wasserstein Generative Adversarial Networks," </a:t>
            </a:r>
            <a:r>
              <a:rPr lang="en-US" sz="1400" b="0" i="1" u="none" strike="noStrike" cap="none">
                <a:solidFill>
                  <a:schemeClr val="dk1"/>
                </a:solidFill>
                <a:latin typeface="Helvetica Neue"/>
                <a:ea typeface="Helvetica Neue"/>
                <a:cs typeface="Helvetica Neue"/>
                <a:sym typeface="Helvetica Neue"/>
              </a:rPr>
              <a:t>Communication Security in Socialnet-Oriented Cyber Spaces</a:t>
            </a:r>
            <a:r>
              <a:rPr lang="en-US" sz="1400" b="0" i="0" u="none" strike="noStrike" cap="none">
                <a:solidFill>
                  <a:schemeClr val="dk1"/>
                </a:solidFill>
                <a:latin typeface="Helvetica Neue"/>
                <a:ea typeface="Helvetica Neue"/>
                <a:cs typeface="Helvetica Neue"/>
                <a:sym typeface="Helvetica Neue"/>
              </a:rPr>
              <a:t>, 2021.</a:t>
            </a:r>
            <a:endParaRPr/>
          </a:p>
          <a:p>
            <a:pPr marL="342900" marR="0" lvl="0" indent="-342900" algn="l" rtl="0">
              <a:lnSpc>
                <a:spcPct val="100000"/>
              </a:lnSpc>
              <a:spcBef>
                <a:spcPts val="2400"/>
              </a:spcBef>
              <a:spcAft>
                <a:spcPts val="0"/>
              </a:spcAft>
              <a:buClr>
                <a:schemeClr val="dk1"/>
              </a:buClr>
              <a:buSzPts val="1400"/>
              <a:buFont typeface="Arial"/>
              <a:buAutoNum type="arabicPeriod"/>
            </a:pPr>
            <a:r>
              <a:rPr lang="en-US" sz="1400" b="0" i="0" u="none" strike="noStrike" cap="none">
                <a:solidFill>
                  <a:schemeClr val="dk1"/>
                </a:solidFill>
                <a:latin typeface="Helvetica Neue"/>
                <a:ea typeface="Helvetica Neue"/>
                <a:cs typeface="Helvetica Neue"/>
                <a:sym typeface="Helvetica Neue"/>
              </a:rPr>
              <a:t>B. Lavanya, et al., "Impact of Behavioral Biometrics on Mobile Banking System," </a:t>
            </a:r>
            <a:r>
              <a:rPr lang="en-US" sz="1400" b="0" i="1" u="none" strike="noStrike" cap="none">
                <a:solidFill>
                  <a:schemeClr val="dk1"/>
                </a:solidFill>
                <a:latin typeface="Helvetica Neue"/>
                <a:ea typeface="Helvetica Neue"/>
                <a:cs typeface="Helvetica Neue"/>
                <a:sym typeface="Helvetica Neue"/>
              </a:rPr>
              <a:t>Journal of Physics: Conference Series, Advances in Computational Electronics and Communication Engineering</a:t>
            </a:r>
            <a:r>
              <a:rPr lang="en-US" sz="1400" b="0" i="0" u="none" strike="noStrike" cap="none">
                <a:solidFill>
                  <a:schemeClr val="dk1"/>
                </a:solidFill>
                <a:latin typeface="Helvetica Neue"/>
                <a:ea typeface="Helvetica Neue"/>
                <a:cs typeface="Helvetica Neue"/>
                <a:sym typeface="Helvetica Neue"/>
              </a:rPr>
              <a:t>, vol. 1964, 2021.</a:t>
            </a:r>
            <a:endParaRPr/>
          </a:p>
          <a:p>
            <a:pPr marL="342900" marR="0" lvl="0" indent="-342900" algn="l" rtl="0">
              <a:lnSpc>
                <a:spcPct val="100000"/>
              </a:lnSpc>
              <a:spcBef>
                <a:spcPts val="2400"/>
              </a:spcBef>
              <a:spcAft>
                <a:spcPts val="0"/>
              </a:spcAft>
              <a:buClr>
                <a:schemeClr val="dk1"/>
              </a:buClr>
              <a:buSzPts val="1400"/>
              <a:buFont typeface="Arial"/>
              <a:buAutoNum type="arabicPeriod"/>
            </a:pPr>
            <a:r>
              <a:rPr lang="en-US" sz="1400" b="0" i="0" u="none" strike="noStrike" cap="none">
                <a:solidFill>
                  <a:schemeClr val="dk1"/>
                </a:solidFill>
                <a:latin typeface="Helvetica Neue"/>
                <a:ea typeface="Helvetica Neue"/>
                <a:cs typeface="Helvetica Neue"/>
                <a:sym typeface="Helvetica Neue"/>
              </a:rPr>
              <a:t>G. Jianfeng, et al., "Design and Implementation of Continuous Authentication Mechanism Based on Multimodal Fusion Mechanism," </a:t>
            </a:r>
            <a:r>
              <a:rPr lang="en-US" sz="1400" b="0" i="1" u="none" strike="noStrike" cap="none">
                <a:solidFill>
                  <a:schemeClr val="dk1"/>
                </a:solidFill>
                <a:latin typeface="Helvetica Neue"/>
                <a:ea typeface="Helvetica Neue"/>
                <a:cs typeface="Helvetica Neue"/>
                <a:sym typeface="Helvetica Neue"/>
              </a:rPr>
              <a:t>Communication Security in Socialnet-Oriented Cyber Spaces</a:t>
            </a:r>
            <a:r>
              <a:rPr lang="en-US" sz="1400" b="0" i="0" u="none" strike="noStrike" cap="none">
                <a:solidFill>
                  <a:schemeClr val="dk1"/>
                </a:solidFill>
                <a:latin typeface="Helvetica Neue"/>
                <a:ea typeface="Helvetica Neue"/>
                <a:cs typeface="Helvetica Neue"/>
                <a:sym typeface="Helvetica Neue"/>
              </a:rPr>
              <a:t>, 2021.</a:t>
            </a:r>
            <a:endParaRPr/>
          </a:p>
          <a:p>
            <a:pPr marL="342900" marR="0" lvl="0" indent="-342900" algn="l" rtl="0">
              <a:lnSpc>
                <a:spcPct val="100000"/>
              </a:lnSpc>
              <a:spcBef>
                <a:spcPts val="2400"/>
              </a:spcBef>
              <a:spcAft>
                <a:spcPts val="0"/>
              </a:spcAft>
              <a:buClr>
                <a:schemeClr val="dk1"/>
              </a:buClr>
              <a:buSzPts val="1400"/>
              <a:buFont typeface="Arial"/>
              <a:buAutoNum type="arabicPeriod"/>
            </a:pPr>
            <a:r>
              <a:rPr lang="en-US" sz="1400" b="0" i="0" u="none" strike="noStrike" cap="none">
                <a:solidFill>
                  <a:schemeClr val="dk1"/>
                </a:solidFill>
                <a:latin typeface="Helvetica Neue"/>
                <a:ea typeface="Helvetica Neue"/>
                <a:cs typeface="Helvetica Neue"/>
                <a:sym typeface="Helvetica Neue"/>
              </a:rPr>
              <a:t>S. Ioannis, et al., "Behavioral biometrics &amp; continuous user authentication on mobile devices: A survey," </a:t>
            </a:r>
            <a:r>
              <a:rPr lang="en-US" sz="1400" b="0" i="1" u="none" strike="noStrike" cap="none">
                <a:solidFill>
                  <a:schemeClr val="dk1"/>
                </a:solidFill>
                <a:latin typeface="Helvetica Neue"/>
                <a:ea typeface="Helvetica Neue"/>
                <a:cs typeface="Helvetica Neue"/>
                <a:sym typeface="Helvetica Neue"/>
              </a:rPr>
              <a:t>Information Fusion</a:t>
            </a:r>
            <a:r>
              <a:rPr lang="en-US" sz="1400" b="0" i="0" u="none" strike="noStrike" cap="none">
                <a:solidFill>
                  <a:schemeClr val="dk1"/>
                </a:solidFill>
                <a:latin typeface="Helvetica Neue"/>
                <a:ea typeface="Helvetica Neue"/>
                <a:cs typeface="Helvetica Neue"/>
                <a:sym typeface="Helvetica Neue"/>
              </a:rPr>
              <a:t>, 2021.</a:t>
            </a:r>
            <a:endParaRPr/>
          </a:p>
          <a:p>
            <a:pPr marL="342900" marR="0" lvl="0" indent="-254000" algn="l" rtl="0">
              <a:lnSpc>
                <a:spcPct val="150000"/>
              </a:lnSpc>
              <a:spcBef>
                <a:spcPts val="2400"/>
              </a:spcBef>
              <a:spcAft>
                <a:spcPts val="0"/>
              </a:spcAft>
              <a:buClr>
                <a:schemeClr val="dk1"/>
              </a:buClr>
              <a:buSzPts val="1400"/>
              <a:buFont typeface="Arial"/>
              <a:buNone/>
            </a:pPr>
            <a:endParaRPr sz="1400">
              <a:solidFill>
                <a:schemeClr val="dk1"/>
              </a:solidFill>
              <a:latin typeface="Helvetica Neue"/>
              <a:ea typeface="Helvetica Neue"/>
              <a:cs typeface="Helvetica Neue"/>
              <a:sym typeface="Helvetica Neue"/>
            </a:endParaRPr>
          </a:p>
          <a:p>
            <a:pPr marL="342900" marR="0" lvl="0" indent="-254000" algn="l" rtl="0">
              <a:lnSpc>
                <a:spcPct val="150000"/>
              </a:lnSpc>
              <a:spcBef>
                <a:spcPts val="0"/>
              </a:spcBef>
              <a:spcAft>
                <a:spcPts val="0"/>
              </a:spcAft>
              <a:buClr>
                <a:schemeClr val="dk1"/>
              </a:buClr>
              <a:buSzPts val="1400"/>
              <a:buFont typeface="Arial"/>
              <a:buNone/>
            </a:pPr>
            <a:endParaRPr sz="1400" b="0" i="0" u="none" strike="noStrike" cap="none">
              <a:solidFill>
                <a:schemeClr val="dk1"/>
              </a:solidFill>
              <a:latin typeface="Helvetica Neue"/>
              <a:ea typeface="Helvetica Neue"/>
              <a:cs typeface="Helvetica Neue"/>
              <a:sym typeface="Helvetica Neue"/>
            </a:endParaRPr>
          </a:p>
          <a:p>
            <a:pPr marL="342900" marR="0" lvl="0" indent="-254000" algn="l" rtl="0">
              <a:lnSpc>
                <a:spcPct val="150000"/>
              </a:lnSpc>
              <a:spcBef>
                <a:spcPts val="0"/>
              </a:spcBef>
              <a:spcAft>
                <a:spcPts val="0"/>
              </a:spcAft>
              <a:buClr>
                <a:schemeClr val="dk1"/>
              </a:buClr>
              <a:buSzPts val="1400"/>
              <a:buFont typeface="Arial"/>
              <a:buNone/>
            </a:pPr>
            <a:endParaRPr sz="1400" b="0" i="0" u="none" strike="noStrike" cap="none">
              <a:solidFill>
                <a:schemeClr val="dk1"/>
              </a:solidFill>
              <a:latin typeface="Helvetica Neue"/>
              <a:ea typeface="Helvetica Neue"/>
              <a:cs typeface="Helvetica Neue"/>
              <a:sym typeface="Helvetica Neue"/>
            </a:endParaRPr>
          </a:p>
          <a:p>
            <a:pPr marL="95250" marR="0" lvl="0" indent="0" algn="just" rtl="0">
              <a:lnSpc>
                <a:spcPct val="150000"/>
              </a:lnSpc>
              <a:spcBef>
                <a:spcPts val="420"/>
              </a:spcBef>
              <a:spcAft>
                <a:spcPts val="0"/>
              </a:spcAft>
              <a:buClr>
                <a:schemeClr val="dk1"/>
              </a:buClr>
              <a:buSzPts val="1500"/>
              <a:buFont typeface="Arial"/>
              <a:buNone/>
            </a:pPr>
            <a:endParaRPr sz="1200">
              <a:solidFill>
                <a:schemeClr val="dk1"/>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6"/>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References </a:t>
            </a:r>
            <a:r>
              <a:rPr lang="en-US" sz="2400" b="0"/>
              <a:t>(cont…)</a:t>
            </a:r>
            <a:endParaRPr/>
          </a:p>
        </p:txBody>
      </p:sp>
      <p:sp>
        <p:nvSpPr>
          <p:cNvPr id="276" name="Google Shape;276;p26"/>
          <p:cNvSpPr txBox="1"/>
          <p:nvPr/>
        </p:nvSpPr>
        <p:spPr>
          <a:xfrm>
            <a:off x="93643" y="855031"/>
            <a:ext cx="8956714" cy="579487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0"/>
              </a:spcBef>
              <a:spcAft>
                <a:spcPts val="0"/>
              </a:spcAft>
              <a:buClr>
                <a:schemeClr val="dk1"/>
              </a:buClr>
              <a:buSzPts val="1400"/>
              <a:buFont typeface="Arial"/>
              <a:buAutoNum type="arabicPeriod" startAt="8"/>
            </a:pPr>
            <a:r>
              <a:rPr lang="en-US" sz="1400" b="0" i="0" u="none" strike="noStrike" cap="none">
                <a:solidFill>
                  <a:schemeClr val="dk1"/>
                </a:solidFill>
                <a:latin typeface="Helvetica Neue"/>
                <a:ea typeface="Helvetica Neue"/>
                <a:cs typeface="Helvetica Neue"/>
                <a:sym typeface="Helvetica Neue"/>
              </a:rPr>
              <a:t>M. Abuhamad, et al., "Sensor-based continuous authentication of smartphones’ users using behavioral biometrics: A contemporary survey," </a:t>
            </a:r>
            <a:r>
              <a:rPr lang="en-US" sz="1400" b="0" i="1" u="none" strike="noStrike" cap="none">
                <a:solidFill>
                  <a:schemeClr val="dk1"/>
                </a:solidFill>
                <a:latin typeface="Helvetica Neue"/>
                <a:ea typeface="Helvetica Neue"/>
                <a:cs typeface="Helvetica Neue"/>
                <a:sym typeface="Helvetica Neue"/>
              </a:rPr>
              <a:t>IEEE Internet of Things Journal</a:t>
            </a:r>
            <a:r>
              <a:rPr lang="en-US" sz="1400" b="0" i="0" u="none" strike="noStrike" cap="none">
                <a:solidFill>
                  <a:schemeClr val="dk1"/>
                </a:solidFill>
                <a:latin typeface="Helvetica Neue"/>
                <a:ea typeface="Helvetica Neue"/>
                <a:cs typeface="Helvetica Neue"/>
                <a:sym typeface="Helvetica Neue"/>
              </a:rPr>
              <a:t>, 2021.</a:t>
            </a:r>
            <a:endParaRPr/>
          </a:p>
          <a:p>
            <a:pPr marL="342900" marR="0" lvl="0" indent="-342900" algn="l" rtl="0">
              <a:lnSpc>
                <a:spcPct val="100000"/>
              </a:lnSpc>
              <a:spcBef>
                <a:spcPts val="2400"/>
              </a:spcBef>
              <a:spcAft>
                <a:spcPts val="0"/>
              </a:spcAft>
              <a:buClr>
                <a:schemeClr val="dk1"/>
              </a:buClr>
              <a:buSzPts val="1400"/>
              <a:buFont typeface="Arial"/>
              <a:buAutoNum type="arabicPeriod" startAt="8"/>
            </a:pPr>
            <a:r>
              <a:rPr lang="en-US" sz="1400" b="0" i="0" u="none" strike="noStrike" cap="none">
                <a:solidFill>
                  <a:schemeClr val="dk1"/>
                </a:solidFill>
                <a:latin typeface="Helvetica Neue"/>
                <a:ea typeface="Helvetica Neue"/>
                <a:cs typeface="Helvetica Neue"/>
                <a:sym typeface="Helvetica Neue"/>
              </a:rPr>
              <a:t>I. Alsaadi, "Study on most popular behavioral biometrics, advantages, disadvantages and recent applications," </a:t>
            </a:r>
            <a:r>
              <a:rPr lang="en-US" sz="1400" b="0" i="1" u="none" strike="noStrike" cap="none">
                <a:solidFill>
                  <a:schemeClr val="dk1"/>
                </a:solidFill>
                <a:latin typeface="Helvetica Neue"/>
                <a:ea typeface="Helvetica Neue"/>
                <a:cs typeface="Helvetica Neue"/>
                <a:sym typeface="Helvetica Neue"/>
              </a:rPr>
              <a:t>International Journal of Scientific &amp; Technology Research</a:t>
            </a:r>
            <a:r>
              <a:rPr lang="en-US" sz="1400" b="0" i="0" u="none" strike="noStrike" cap="none">
                <a:solidFill>
                  <a:schemeClr val="dk1"/>
                </a:solidFill>
                <a:latin typeface="Helvetica Neue"/>
                <a:ea typeface="Helvetica Neue"/>
                <a:cs typeface="Helvetica Neue"/>
                <a:sym typeface="Helvetica Neue"/>
              </a:rPr>
              <a:t>, vol. 10, no. 12, pp. 320-326, 2021.</a:t>
            </a:r>
            <a:endParaRPr/>
          </a:p>
          <a:p>
            <a:pPr marL="342900" marR="0" lvl="0" indent="-342900" algn="l" rtl="0">
              <a:lnSpc>
                <a:spcPct val="100000"/>
              </a:lnSpc>
              <a:spcBef>
                <a:spcPts val="2400"/>
              </a:spcBef>
              <a:spcAft>
                <a:spcPts val="0"/>
              </a:spcAft>
              <a:buClr>
                <a:schemeClr val="dk1"/>
              </a:buClr>
              <a:buSzPts val="1400"/>
              <a:buFont typeface="Arial"/>
              <a:buAutoNum type="arabicPeriod" startAt="8"/>
            </a:pPr>
            <a:r>
              <a:rPr lang="en-US" sz="1400" b="0" i="0" u="none" strike="noStrike" cap="none">
                <a:solidFill>
                  <a:schemeClr val="dk1"/>
                </a:solidFill>
                <a:latin typeface="Helvetica Neue"/>
                <a:ea typeface="Helvetica Neue"/>
                <a:cs typeface="Helvetica Neue"/>
                <a:sym typeface="Helvetica Neue"/>
              </a:rPr>
              <a:t>A. Alzubaidi and J. Kalita, "Authentication of smartphone users using behavioral biometrics," </a:t>
            </a:r>
            <a:r>
              <a:rPr lang="en-US" sz="1400" b="0" i="1" u="none" strike="noStrike" cap="none">
                <a:solidFill>
                  <a:schemeClr val="dk1"/>
                </a:solidFill>
                <a:latin typeface="Helvetica Neue"/>
                <a:ea typeface="Helvetica Neue"/>
                <a:cs typeface="Helvetica Neue"/>
                <a:sym typeface="Helvetica Neue"/>
              </a:rPr>
              <a:t>IEEE Communications Surveys &amp; Tutorials</a:t>
            </a:r>
            <a:r>
              <a:rPr lang="en-US" sz="1400" b="0" i="0" u="none" strike="noStrike" cap="none">
                <a:solidFill>
                  <a:schemeClr val="dk1"/>
                </a:solidFill>
                <a:latin typeface="Helvetica Neue"/>
                <a:ea typeface="Helvetica Neue"/>
                <a:cs typeface="Helvetica Neue"/>
                <a:sym typeface="Helvetica Neue"/>
              </a:rPr>
              <a:t>, vol. 18, no. 3, pp. 1998-2026, 2016.</a:t>
            </a:r>
            <a:endParaRPr/>
          </a:p>
          <a:p>
            <a:pPr marL="342900" marR="0" lvl="0" indent="-342900" algn="l" rtl="0">
              <a:lnSpc>
                <a:spcPct val="100000"/>
              </a:lnSpc>
              <a:spcBef>
                <a:spcPts val="2400"/>
              </a:spcBef>
              <a:spcAft>
                <a:spcPts val="0"/>
              </a:spcAft>
              <a:buClr>
                <a:schemeClr val="dk1"/>
              </a:buClr>
              <a:buSzPts val="1400"/>
              <a:buFont typeface="Arial"/>
              <a:buAutoNum type="arabicPeriod" startAt="8"/>
            </a:pPr>
            <a:r>
              <a:rPr lang="en-US" sz="1400" b="0" i="0" u="none" strike="noStrike" cap="none">
                <a:solidFill>
                  <a:schemeClr val="dk1"/>
                </a:solidFill>
                <a:latin typeface="Helvetica Neue"/>
                <a:ea typeface="Helvetica Neue"/>
                <a:cs typeface="Helvetica Neue"/>
                <a:sym typeface="Helvetica Neue"/>
              </a:rPr>
              <a:t>A. Buriro, B. Crispo, F. Del Frari, and K. Wrona, "Touchstroke: Smartphone user authentication based on touch-typing biometrics," </a:t>
            </a:r>
            <a:r>
              <a:rPr lang="en-US" sz="1400" b="0" i="1" u="none" strike="noStrike" cap="none">
                <a:solidFill>
                  <a:schemeClr val="dk1"/>
                </a:solidFill>
                <a:latin typeface="Helvetica Neue"/>
                <a:ea typeface="Helvetica Neue"/>
                <a:cs typeface="Helvetica Neue"/>
                <a:sym typeface="Helvetica Neue"/>
              </a:rPr>
              <a:t>Springer International Publishing</a:t>
            </a:r>
            <a:r>
              <a:rPr lang="en-US" sz="1400" b="0" i="0" u="none" strike="noStrike" cap="none">
                <a:solidFill>
                  <a:schemeClr val="dk1"/>
                </a:solidFill>
                <a:latin typeface="Helvetica Neue"/>
                <a:ea typeface="Helvetica Neue"/>
                <a:cs typeface="Helvetica Neue"/>
                <a:sym typeface="Helvetica Neue"/>
              </a:rPr>
              <a:t>, 2015.</a:t>
            </a:r>
            <a:endParaRPr/>
          </a:p>
          <a:p>
            <a:pPr marL="342900" marR="0" lvl="0" indent="-342900" algn="l" rtl="0">
              <a:lnSpc>
                <a:spcPct val="100000"/>
              </a:lnSpc>
              <a:spcBef>
                <a:spcPts val="2400"/>
              </a:spcBef>
              <a:spcAft>
                <a:spcPts val="0"/>
              </a:spcAft>
              <a:buClr>
                <a:schemeClr val="dk1"/>
              </a:buClr>
              <a:buSzPts val="1400"/>
              <a:buFont typeface="Arial"/>
              <a:buAutoNum type="arabicPeriod" startAt="8"/>
            </a:pPr>
            <a:r>
              <a:rPr lang="en-US" sz="1400" b="0" i="0" u="none" strike="noStrike" cap="none">
                <a:solidFill>
                  <a:schemeClr val="dk1"/>
                </a:solidFill>
                <a:latin typeface="Helvetica Neue"/>
                <a:ea typeface="Helvetica Neue"/>
                <a:cs typeface="Helvetica Neue"/>
                <a:sym typeface="Helvetica Neue"/>
              </a:rPr>
              <a:t>N. Zheng, K. Bai, H. Huang, and H. Wang, "You are how you touch: User verification on smartphones via tapping behaviors," </a:t>
            </a:r>
            <a:r>
              <a:rPr lang="en-US" sz="1400" b="0" i="1" u="none" strike="noStrike" cap="none">
                <a:solidFill>
                  <a:schemeClr val="dk1"/>
                </a:solidFill>
                <a:latin typeface="Helvetica Neue"/>
                <a:ea typeface="Helvetica Neue"/>
                <a:cs typeface="Helvetica Neue"/>
                <a:sym typeface="Helvetica Neue"/>
              </a:rPr>
              <a:t>IEEE</a:t>
            </a:r>
            <a:r>
              <a:rPr lang="en-US" sz="1400" b="0" i="0" u="none" strike="noStrike" cap="none">
                <a:solidFill>
                  <a:schemeClr val="dk1"/>
                </a:solidFill>
                <a:latin typeface="Helvetica Neue"/>
                <a:ea typeface="Helvetica Neue"/>
                <a:cs typeface="Helvetica Neue"/>
                <a:sym typeface="Helvetica Neue"/>
              </a:rPr>
              <a:t>, 2014.</a:t>
            </a:r>
            <a:endParaRPr/>
          </a:p>
          <a:p>
            <a:pPr marL="342900" marR="0" lvl="0" indent="-342900" algn="l" rtl="0">
              <a:lnSpc>
                <a:spcPct val="100000"/>
              </a:lnSpc>
              <a:spcBef>
                <a:spcPts val="2400"/>
              </a:spcBef>
              <a:spcAft>
                <a:spcPts val="0"/>
              </a:spcAft>
              <a:buClr>
                <a:schemeClr val="dk1"/>
              </a:buClr>
              <a:buSzPts val="1400"/>
              <a:buFont typeface="Arial"/>
              <a:buAutoNum type="arabicPeriod" startAt="8"/>
            </a:pPr>
            <a:r>
              <a:rPr lang="en-US" sz="1400" b="0" i="0" u="none" strike="noStrike" cap="none">
                <a:solidFill>
                  <a:schemeClr val="dk1"/>
                </a:solidFill>
                <a:latin typeface="Helvetica Neue"/>
                <a:ea typeface="Helvetica Neue"/>
                <a:cs typeface="Helvetica Neue"/>
                <a:sym typeface="Helvetica Neue"/>
              </a:rPr>
              <a:t>H. Saevanee and P. Bhattarakosol, "Authenticating user using keystroke dynamics and finger pressure," IEEE Proceedings of the International Conference on Computing and Convergence Technology, 2009.</a:t>
            </a:r>
            <a:endParaRPr/>
          </a:p>
          <a:p>
            <a:pPr marL="342900" marR="0" lvl="0" indent="-342900" algn="l" rtl="0">
              <a:lnSpc>
                <a:spcPct val="100000"/>
              </a:lnSpc>
              <a:spcBef>
                <a:spcPts val="2400"/>
              </a:spcBef>
              <a:spcAft>
                <a:spcPts val="0"/>
              </a:spcAft>
              <a:buClr>
                <a:schemeClr val="dk1"/>
              </a:buClr>
              <a:buSzPts val="1400"/>
              <a:buFont typeface="Arial"/>
              <a:buAutoNum type="arabicPeriod" startAt="8"/>
            </a:pPr>
            <a:r>
              <a:rPr lang="en-US" sz="1400" b="0" i="0" u="none" strike="noStrike" cap="none">
                <a:solidFill>
                  <a:schemeClr val="dk1"/>
                </a:solidFill>
                <a:latin typeface="Helvetica Neue"/>
                <a:ea typeface="Helvetica Neue"/>
                <a:cs typeface="Helvetica Neue"/>
                <a:sym typeface="Helvetica Neue"/>
              </a:rPr>
              <a:t>L. Li, X. Zhao, and G. Xue, "Unobservable re-authentication for smartphones," IEEE Transactions on Mobile Computing, vol. 12, no. 2, pp. 1-10, 2013.</a:t>
            </a:r>
            <a:endParaRPr/>
          </a:p>
          <a:p>
            <a:pPr marL="95250" marR="0" lvl="0" indent="0" algn="just" rtl="0">
              <a:lnSpc>
                <a:spcPct val="150000"/>
              </a:lnSpc>
              <a:spcBef>
                <a:spcPts val="2820"/>
              </a:spcBef>
              <a:spcAft>
                <a:spcPts val="0"/>
              </a:spcAft>
              <a:buClr>
                <a:schemeClr val="dk1"/>
              </a:buClr>
              <a:buSzPts val="1500"/>
              <a:buFont typeface="Arial"/>
              <a:buNone/>
            </a:pPr>
            <a:endParaRPr sz="1200">
              <a:solidFill>
                <a:schemeClr val="dk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References </a:t>
            </a:r>
            <a:r>
              <a:rPr lang="en-US" sz="2400" b="0"/>
              <a:t>(cont…)</a:t>
            </a:r>
            <a:endParaRPr/>
          </a:p>
        </p:txBody>
      </p:sp>
      <p:sp>
        <p:nvSpPr>
          <p:cNvPr id="282" name="Google Shape;282;p27"/>
          <p:cNvSpPr txBox="1"/>
          <p:nvPr/>
        </p:nvSpPr>
        <p:spPr>
          <a:xfrm>
            <a:off x="93643" y="848681"/>
            <a:ext cx="8956714" cy="5794873"/>
          </a:xfrm>
          <a:prstGeom prst="rect">
            <a:avLst/>
          </a:prstGeom>
          <a:noFill/>
          <a:ln>
            <a:noFill/>
          </a:ln>
        </p:spPr>
        <p:txBody>
          <a:bodyPr spcFirstLastPara="1" wrap="square" lIns="91425" tIns="45700" rIns="91425" bIns="45700" anchor="t" anchorCtr="0">
            <a:noAutofit/>
          </a:bodyPr>
          <a:lstStyle/>
          <a:p>
            <a:pPr marL="438150" marR="0" lvl="0" indent="-342900" algn="just" rtl="0">
              <a:lnSpc>
                <a:spcPct val="100000"/>
              </a:lnSpc>
              <a:spcBef>
                <a:spcPts val="0"/>
              </a:spcBef>
              <a:spcAft>
                <a:spcPts val="0"/>
              </a:spcAft>
              <a:buClr>
                <a:schemeClr val="dk1"/>
              </a:buClr>
              <a:buSzPts val="1750"/>
              <a:buFont typeface="Arial"/>
              <a:buAutoNum type="arabicPeriod" startAt="15"/>
            </a:pPr>
            <a:r>
              <a:rPr lang="en-US" sz="1400">
                <a:solidFill>
                  <a:schemeClr val="dk1"/>
                </a:solidFill>
                <a:latin typeface="Helvetica Neue"/>
                <a:ea typeface="Helvetica Neue"/>
                <a:cs typeface="Helvetica Neue"/>
                <a:sym typeface="Helvetica Neue"/>
              </a:rPr>
              <a:t>X. Zhao, T. Feng, and W. Shi, "Continuous mobile authentication using a novel graphic touch gesture feature," IEEE Transactions on Mobile Computing, vol. 12, no. 9, pp. 1-15, 2013.</a:t>
            </a:r>
            <a:endParaRPr/>
          </a:p>
          <a:p>
            <a:pPr marL="438150" marR="0" lvl="0" indent="-342900" algn="just" rtl="0">
              <a:lnSpc>
                <a:spcPct val="100000"/>
              </a:lnSpc>
              <a:spcBef>
                <a:spcPts val="2890"/>
              </a:spcBef>
              <a:spcAft>
                <a:spcPts val="0"/>
              </a:spcAft>
              <a:buClr>
                <a:schemeClr val="dk1"/>
              </a:buClr>
              <a:buSzPts val="1750"/>
              <a:buFont typeface="Arial"/>
              <a:buAutoNum type="arabicPeriod" startAt="15"/>
            </a:pPr>
            <a:r>
              <a:rPr lang="en-US" sz="1400">
                <a:solidFill>
                  <a:schemeClr val="dk1"/>
                </a:solidFill>
                <a:latin typeface="Helvetica Neue"/>
                <a:ea typeface="Helvetica Neue"/>
                <a:cs typeface="Helvetica Neue"/>
                <a:sym typeface="Helvetica Neue"/>
              </a:rPr>
              <a:t>A. De Luca, A. Hang, F. Brudy, C. Lindner, and H. Hussmann, "Touch me once and I know it's you! Implicit authentication based on touch screen patterns," in Proceedings of the ACM Conference on Human-Computer Interaction with Mobile Devices and Services (MobileHCI), 2012.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p:nvPr/>
        </p:nvSpPr>
        <p:spPr>
          <a:xfrm>
            <a:off x="77118" y="804231"/>
            <a:ext cx="8956714" cy="5960125"/>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a:p>
            <a:pPr marL="95250" marR="0" lvl="0" indent="0" algn="ctr" rtl="0">
              <a:lnSpc>
                <a:spcPct val="150000"/>
              </a:lnSpc>
              <a:spcBef>
                <a:spcPts val="700"/>
              </a:spcBef>
              <a:spcAft>
                <a:spcPts val="0"/>
              </a:spcAft>
              <a:buClr>
                <a:schemeClr val="dk1"/>
              </a:buClr>
              <a:buSzPts val="2500"/>
              <a:buFont typeface="Arial"/>
              <a:buNone/>
            </a:pPr>
            <a:r>
              <a:rPr lang="en-US" sz="2000" b="1">
                <a:solidFill>
                  <a:schemeClr val="dk1"/>
                </a:solidFill>
                <a:latin typeface="Helvetica Neue"/>
                <a:ea typeface="Helvetica Neue"/>
                <a:cs typeface="Helvetica Neue"/>
                <a:sym typeface="Helvetica Neue"/>
              </a:rPr>
              <a:t>Thanks</a:t>
            </a:r>
            <a:r>
              <a:rPr lang="en-US" sz="1400">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a:t>Introduction</a:t>
            </a:r>
            <a:endParaRPr/>
          </a:p>
        </p:txBody>
      </p:sp>
      <p:sp>
        <p:nvSpPr>
          <p:cNvPr id="127" name="Google Shape;127;p3"/>
          <p:cNvSpPr txBox="1"/>
          <p:nvPr/>
        </p:nvSpPr>
        <p:spPr>
          <a:xfrm>
            <a:off x="93643" y="785181"/>
            <a:ext cx="8956714" cy="5794873"/>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2250"/>
              <a:buFont typeface="Arial"/>
              <a:buChar char="•"/>
            </a:pPr>
            <a:r>
              <a:rPr lang="en-US" sz="1800" b="0" i="0" u="none" strike="noStrike" dirty="0">
                <a:solidFill>
                  <a:schemeClr val="dk1"/>
                </a:solidFill>
                <a:latin typeface="Helvetica Neue"/>
                <a:ea typeface="Helvetica Neue"/>
                <a:cs typeface="Helvetica Neue"/>
                <a:sym typeface="Helvetica Neue"/>
              </a:rPr>
              <a:t>Three key factors of authentication:</a:t>
            </a:r>
            <a:endParaRPr dirty="0"/>
          </a:p>
          <a:p>
            <a:pPr marL="742950" marR="0" lvl="1"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Helvetica Neue"/>
                <a:ea typeface="Helvetica Neue"/>
                <a:cs typeface="Helvetica Neue"/>
                <a:sym typeface="Helvetica Neue"/>
              </a:rPr>
              <a:t>Something you know</a:t>
            </a:r>
            <a:endParaRPr dirty="0"/>
          </a:p>
          <a:p>
            <a:pPr marL="742950" marR="0" lvl="1"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Helvetica Neue"/>
                <a:ea typeface="Helvetica Neue"/>
                <a:cs typeface="Helvetica Neue"/>
                <a:sym typeface="Helvetica Neue"/>
              </a:rPr>
              <a:t>Something you have</a:t>
            </a:r>
            <a:endParaRPr dirty="0"/>
          </a:p>
          <a:p>
            <a:pPr marL="742950" marR="0" lvl="1"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Helvetica Neue"/>
                <a:ea typeface="Helvetica Neue"/>
                <a:cs typeface="Helvetica Neue"/>
                <a:sym typeface="Helvetica Neue"/>
              </a:rPr>
              <a:t>Something you are</a:t>
            </a:r>
            <a:endParaRPr dirty="0"/>
          </a:p>
          <a:p>
            <a:pPr marL="457200" marR="0" lvl="1" indent="0" algn="just" rtl="0">
              <a:lnSpc>
                <a:spcPct val="150000"/>
              </a:lnSpc>
              <a:spcBef>
                <a:spcPts val="0"/>
              </a:spcBef>
              <a:spcAft>
                <a:spcPts val="0"/>
              </a:spcAft>
              <a:buClr>
                <a:schemeClr val="dk1"/>
              </a:buClr>
              <a:buSzPts val="1800"/>
              <a:buFont typeface="Courier New"/>
              <a:buNone/>
            </a:pPr>
            <a:endParaRPr sz="1800" b="0" i="0" u="none" strike="noStrike" cap="none" dirty="0">
              <a:solidFill>
                <a:schemeClr val="dk1"/>
              </a:solidFill>
              <a:latin typeface="Helvetica Neue"/>
              <a:ea typeface="Helvetica Neue"/>
              <a:cs typeface="Helvetica Neue"/>
              <a:sym typeface="Helvetica Neue"/>
            </a:endParaRPr>
          </a:p>
          <a:p>
            <a:pPr marL="342900" marR="0" lvl="0" indent="-342900" algn="just" rtl="0">
              <a:lnSpc>
                <a:spcPct val="150000"/>
              </a:lnSpc>
              <a:spcBef>
                <a:spcPts val="0"/>
              </a:spcBef>
              <a:spcAft>
                <a:spcPts val="0"/>
              </a:spcAft>
              <a:buClr>
                <a:schemeClr val="dk1"/>
              </a:buClr>
              <a:buSzPts val="2250"/>
              <a:buFont typeface="Arial"/>
              <a:buChar char="•"/>
            </a:pPr>
            <a:r>
              <a:rPr lang="en-US" sz="1800" b="0" i="0" u="none" strike="noStrike" dirty="0">
                <a:solidFill>
                  <a:schemeClr val="dk1"/>
                </a:solidFill>
                <a:latin typeface="Helvetica Neue"/>
                <a:ea typeface="Helvetica Neue"/>
                <a:cs typeface="Helvetica Neue"/>
                <a:sym typeface="Helvetica Neue"/>
              </a:rPr>
              <a:t>Something you are : the way you behave / interact, that is, patterns in device usages</a:t>
            </a:r>
            <a:endParaRPr dirty="0"/>
          </a:p>
          <a:p>
            <a:pPr marL="342900" marR="0" lvl="0" indent="-342900" algn="just" rtl="0">
              <a:lnSpc>
                <a:spcPct val="150000"/>
              </a:lnSpc>
              <a:spcBef>
                <a:spcPts val="1000"/>
              </a:spcBef>
              <a:spcAft>
                <a:spcPts val="0"/>
              </a:spcAft>
              <a:buClr>
                <a:schemeClr val="dk1"/>
              </a:buClr>
              <a:buSzPts val="2250"/>
              <a:buFont typeface="Arial"/>
              <a:buChar char="•"/>
            </a:pPr>
            <a:r>
              <a:rPr lang="en-US" sz="1800" b="0" i="0" u="none" strike="noStrike" dirty="0">
                <a:solidFill>
                  <a:schemeClr val="dk1"/>
                </a:solidFill>
                <a:latin typeface="Helvetica Neue"/>
                <a:ea typeface="Helvetica Neue"/>
                <a:cs typeface="Helvetica Neue"/>
                <a:sym typeface="Helvetica Neue"/>
              </a:rPr>
              <a:t>Base for our use : Sensor dynamics, touch strokes, keystroke patterns.</a:t>
            </a:r>
            <a:endParaRPr dirty="0"/>
          </a:p>
          <a:p>
            <a:pPr marL="0" marR="0" lvl="0" indent="0" algn="just" rtl="0">
              <a:lnSpc>
                <a:spcPct val="150000"/>
              </a:lnSpc>
              <a:spcBef>
                <a:spcPts val="0"/>
              </a:spcBef>
              <a:spcAft>
                <a:spcPts val="0"/>
              </a:spcAft>
              <a:buClr>
                <a:schemeClr val="dk1"/>
              </a:buClr>
              <a:buSzPts val="2250"/>
              <a:buFont typeface="Arial"/>
              <a:buNone/>
            </a:pPr>
            <a:endParaRPr sz="1800" dirty="0">
              <a:solidFill>
                <a:schemeClr val="dk1"/>
              </a:solidFill>
              <a:latin typeface="Helvetica Neue"/>
              <a:ea typeface="Helvetica Neue"/>
              <a:cs typeface="Helvetica Neue"/>
              <a:sym typeface="Helvetica Neue"/>
            </a:endParaRPr>
          </a:p>
          <a:p>
            <a:pPr marL="342900" marR="0" lvl="0" indent="-342900" algn="just" rtl="0">
              <a:lnSpc>
                <a:spcPct val="150000"/>
              </a:lnSpc>
              <a:spcBef>
                <a:spcPts val="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Our project aims to provide a </a:t>
            </a:r>
            <a:r>
              <a:rPr lang="en-US" sz="1800" b="1" dirty="0">
                <a:solidFill>
                  <a:schemeClr val="dk1"/>
                </a:solidFill>
                <a:latin typeface="Helvetica Neue"/>
                <a:ea typeface="Helvetica Neue"/>
                <a:cs typeface="Helvetica Neue"/>
                <a:sym typeface="Helvetica Neue"/>
              </a:rPr>
              <a:t>seamless</a:t>
            </a:r>
            <a:r>
              <a:rPr lang="en-US" sz="1800" dirty="0">
                <a:solidFill>
                  <a:schemeClr val="dk1"/>
                </a:solidFill>
                <a:latin typeface="Helvetica Neue"/>
                <a:ea typeface="Helvetica Neue"/>
                <a:cs typeface="Helvetica Neue"/>
                <a:sym typeface="Helvetica Neue"/>
              </a:rPr>
              <a:t> and </a:t>
            </a:r>
            <a:r>
              <a:rPr lang="en-US" sz="1800" b="1" dirty="0">
                <a:solidFill>
                  <a:schemeClr val="dk1"/>
                </a:solidFill>
                <a:latin typeface="Helvetica Neue"/>
                <a:ea typeface="Helvetica Neue"/>
                <a:cs typeface="Helvetica Neue"/>
                <a:sym typeface="Helvetica Neue"/>
              </a:rPr>
              <a:t>non-intrusive</a:t>
            </a:r>
            <a:r>
              <a:rPr lang="en-US" sz="1800" dirty="0">
                <a:solidFill>
                  <a:schemeClr val="dk1"/>
                </a:solidFill>
                <a:latin typeface="Helvetica Neue"/>
                <a:ea typeface="Helvetica Neue"/>
                <a:cs typeface="Helvetica Neue"/>
                <a:sym typeface="Helvetica Neue"/>
              </a:rPr>
              <a:t> form of </a:t>
            </a:r>
            <a:r>
              <a:rPr lang="en-US" sz="1800" b="1" dirty="0">
                <a:solidFill>
                  <a:schemeClr val="dk1"/>
                </a:solidFill>
                <a:latin typeface="Helvetica Neue"/>
                <a:ea typeface="Helvetica Neue"/>
                <a:cs typeface="Helvetica Neue"/>
                <a:sym typeface="Helvetica Neue"/>
              </a:rPr>
              <a:t>second-factor authentication. </a:t>
            </a:r>
            <a:r>
              <a:rPr lang="en-US" sz="1800" dirty="0">
                <a:solidFill>
                  <a:schemeClr val="dk1"/>
                </a:solidFill>
                <a:latin typeface="Helvetica Neue"/>
                <a:ea typeface="Helvetica Neue"/>
                <a:cs typeface="Helvetica Neue"/>
                <a:sym typeface="Helvetica Neue"/>
              </a:rPr>
              <a:t>It improves both usability and security. The project aims to authenticate a user, that is, know if the user is really him/herself, using their human </a:t>
            </a:r>
            <a:r>
              <a:rPr lang="en-US" sz="1800" dirty="0" err="1">
                <a:solidFill>
                  <a:schemeClr val="dk1"/>
                </a:solidFill>
                <a:latin typeface="Helvetica Neue"/>
                <a:ea typeface="Helvetica Neue"/>
                <a:cs typeface="Helvetica Neue"/>
                <a:sym typeface="Helvetica Neue"/>
              </a:rPr>
              <a:t>behavioural</a:t>
            </a:r>
            <a:r>
              <a:rPr lang="en-US" sz="1800" dirty="0">
                <a:solidFill>
                  <a:schemeClr val="dk1"/>
                </a:solidFill>
                <a:latin typeface="Helvetica Neue"/>
                <a:ea typeface="Helvetica Neue"/>
                <a:cs typeface="Helvetica Neue"/>
                <a:sym typeface="Helvetica Neue"/>
              </a:rPr>
              <a:t> traits, such as the way one holds their mobile phone. </a:t>
            </a:r>
            <a:endParaRPr dirty="0"/>
          </a:p>
          <a:p>
            <a:pPr marL="0" marR="0" lvl="0" indent="0" algn="just" rtl="0">
              <a:lnSpc>
                <a:spcPct val="150000"/>
              </a:lnSpc>
              <a:spcBef>
                <a:spcPts val="0"/>
              </a:spcBef>
              <a:spcAft>
                <a:spcPts val="0"/>
              </a:spcAft>
              <a:buClr>
                <a:schemeClr val="dk1"/>
              </a:buClr>
              <a:buSzPts val="1875"/>
              <a:buFont typeface="Arial"/>
              <a:buNone/>
            </a:pPr>
            <a:endParaRPr sz="1500" b="0" i="0" u="none" strike="noStrike" dirty="0">
              <a:solidFill>
                <a:srgbClr val="595959"/>
              </a:solidFill>
              <a:latin typeface="Lato"/>
              <a:ea typeface="Lato"/>
              <a:cs typeface="Lato"/>
              <a:sym typeface="Lato"/>
            </a:endParaRPr>
          </a:p>
          <a:p>
            <a:pPr marL="95250" marR="0" lvl="0" indent="0" algn="just" rtl="0">
              <a:lnSpc>
                <a:spcPct val="150000"/>
              </a:lnSpc>
              <a:spcBef>
                <a:spcPts val="630"/>
              </a:spcBef>
              <a:spcAft>
                <a:spcPts val="0"/>
              </a:spcAft>
              <a:buClr>
                <a:schemeClr val="dk1"/>
              </a:buClr>
              <a:buSzPts val="2250"/>
              <a:buFont typeface="Arial"/>
              <a:buNone/>
            </a:pPr>
            <a:endParaRPr sz="1800" dirty="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a:t>Problem Statement</a:t>
            </a:r>
            <a:endParaRPr/>
          </a:p>
        </p:txBody>
      </p:sp>
      <p:sp>
        <p:nvSpPr>
          <p:cNvPr id="133" name="Google Shape;133;p4"/>
          <p:cNvSpPr txBox="1"/>
          <p:nvPr/>
        </p:nvSpPr>
        <p:spPr>
          <a:xfrm>
            <a:off x="77118" y="804232"/>
            <a:ext cx="8956714" cy="5761822"/>
          </a:xfrm>
          <a:prstGeom prst="rect">
            <a:avLst/>
          </a:prstGeom>
          <a:noFill/>
          <a:ln>
            <a:noFill/>
          </a:ln>
        </p:spPr>
        <p:txBody>
          <a:bodyPr spcFirstLastPara="1" wrap="square" lIns="91425" tIns="45700" rIns="91425" bIns="45700" anchor="t" anchorCtr="0">
            <a:noAutofit/>
          </a:bodyPr>
          <a:lstStyle/>
          <a:p>
            <a:pPr marL="357188" marR="0" lvl="0" indent="-261938" algn="just" rtl="0">
              <a:lnSpc>
                <a:spcPct val="150000"/>
              </a:lnSpc>
              <a:spcBef>
                <a:spcPts val="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Data security by means of authentication is emerging as a very prevalent challenge in today’s world.</a:t>
            </a:r>
            <a:endParaRPr dirty="0"/>
          </a:p>
          <a:p>
            <a:pPr marL="95250" marR="0" lvl="0" indent="0" algn="just" rtl="0">
              <a:lnSpc>
                <a:spcPct val="150000"/>
              </a:lnSpc>
              <a:spcBef>
                <a:spcPts val="630"/>
              </a:spcBef>
              <a:spcAft>
                <a:spcPts val="0"/>
              </a:spcAft>
              <a:buClr>
                <a:schemeClr val="dk1"/>
              </a:buClr>
              <a:buSzPts val="2250"/>
              <a:buFont typeface="Arial"/>
              <a:buNone/>
            </a:pPr>
            <a:endParaRPr sz="1800" dirty="0">
              <a:solidFill>
                <a:schemeClr val="dk1"/>
              </a:solidFill>
              <a:latin typeface="Helvetica Neue"/>
              <a:ea typeface="Helvetica Neue"/>
              <a:cs typeface="Helvetica Neue"/>
              <a:sym typeface="Helvetica Neue"/>
            </a:endParaRPr>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The need to balance usability and security is high, as by nature, we humans tend to avoid effort. </a:t>
            </a:r>
            <a:endParaRPr dirty="0"/>
          </a:p>
          <a:p>
            <a:pPr marL="95250" marR="0" lvl="0" indent="0" algn="just" rtl="0">
              <a:lnSpc>
                <a:spcPct val="150000"/>
              </a:lnSpc>
              <a:spcBef>
                <a:spcPts val="630"/>
              </a:spcBef>
              <a:spcAft>
                <a:spcPts val="0"/>
              </a:spcAft>
              <a:buClr>
                <a:schemeClr val="dk1"/>
              </a:buClr>
              <a:buSzPts val="2250"/>
              <a:buFont typeface="Arial"/>
              <a:buNone/>
            </a:pPr>
            <a:endParaRPr sz="1800" dirty="0">
              <a:solidFill>
                <a:schemeClr val="dk1"/>
              </a:solidFill>
              <a:latin typeface="Helvetica Neue"/>
              <a:ea typeface="Helvetica Neue"/>
              <a:cs typeface="Helvetica Neue"/>
              <a:sym typeface="Helvetica Neue"/>
            </a:endParaRPr>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To achieve this, service providers must invest in a lot to </a:t>
            </a:r>
            <a:r>
              <a:rPr lang="en-US" sz="1800" dirty="0" err="1">
                <a:solidFill>
                  <a:schemeClr val="dk1"/>
                </a:solidFill>
                <a:latin typeface="Helvetica Neue"/>
                <a:ea typeface="Helvetica Neue"/>
                <a:cs typeface="Helvetica Neue"/>
                <a:sym typeface="Helvetica Neue"/>
              </a:rPr>
              <a:t>analyse</a:t>
            </a:r>
            <a:r>
              <a:rPr lang="en-US" sz="1800" dirty="0">
                <a:solidFill>
                  <a:schemeClr val="dk1"/>
                </a:solidFill>
                <a:latin typeface="Helvetica Neue"/>
                <a:ea typeface="Helvetica Neue"/>
                <a:cs typeface="Helvetica Neue"/>
                <a:sym typeface="Helvetica Neue"/>
              </a:rPr>
              <a:t> user patterns in their activity, which is not only resource heavy, but also opens a door for privacy breaches on the user side. </a:t>
            </a:r>
            <a:endParaRPr dirty="0"/>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Our proposed solution is to use behavioral biometrics, a relatively underexplored field, in which we use </a:t>
            </a:r>
            <a:r>
              <a:rPr lang="en-US" sz="1800" dirty="0" err="1">
                <a:solidFill>
                  <a:schemeClr val="dk1"/>
                </a:solidFill>
                <a:latin typeface="Helvetica Neue"/>
                <a:ea typeface="Helvetica Neue"/>
                <a:cs typeface="Helvetica Neue"/>
                <a:sym typeface="Helvetica Neue"/>
              </a:rPr>
              <a:t>behavioural</a:t>
            </a:r>
            <a:r>
              <a:rPr lang="en-US" sz="1800" dirty="0">
                <a:solidFill>
                  <a:schemeClr val="dk1"/>
                </a:solidFill>
                <a:latin typeface="Helvetica Neue"/>
                <a:ea typeface="Helvetica Neue"/>
                <a:cs typeface="Helvetica Neue"/>
                <a:sym typeface="Helvetica Neue"/>
              </a:rPr>
              <a:t> data from the user, in this case, the way he/she handles his/her phone.</a:t>
            </a:r>
            <a:endParaRPr sz="1400" dirty="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a:t>Objectives</a:t>
            </a:r>
            <a:endParaRPr/>
          </a:p>
        </p:txBody>
      </p:sp>
      <p:sp>
        <p:nvSpPr>
          <p:cNvPr id="139" name="Google Shape;139;p5"/>
          <p:cNvSpPr txBox="1"/>
          <p:nvPr/>
        </p:nvSpPr>
        <p:spPr>
          <a:xfrm>
            <a:off x="77118" y="804232"/>
            <a:ext cx="8956714" cy="576182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dk1"/>
              </a:buClr>
              <a:buSzPts val="2250"/>
              <a:buFont typeface="Arial"/>
              <a:buAutoNum type="arabicPeriod"/>
            </a:pPr>
            <a:r>
              <a:rPr lang="en-US" sz="1800" dirty="0">
                <a:solidFill>
                  <a:schemeClr val="dk1"/>
                </a:solidFill>
                <a:latin typeface="Helvetica Neue"/>
                <a:ea typeface="Helvetica Neue"/>
                <a:cs typeface="Helvetica Neue"/>
                <a:sym typeface="Helvetica Neue"/>
              </a:rPr>
              <a:t>To develop an application to gather a user’s natural behavioral information.</a:t>
            </a:r>
            <a:br>
              <a:rPr lang="en-US" sz="1800" dirty="0">
                <a:solidFill>
                  <a:schemeClr val="dk1"/>
                </a:solidFill>
                <a:latin typeface="Helvetica Neue"/>
                <a:ea typeface="Helvetica Neue"/>
                <a:cs typeface="Helvetica Neue"/>
                <a:sym typeface="Helvetica Neue"/>
              </a:rPr>
            </a:br>
            <a:endParaRPr sz="1800" dirty="0">
              <a:solidFill>
                <a:schemeClr val="dk1"/>
              </a:solidFill>
              <a:latin typeface="Helvetica Neue"/>
              <a:ea typeface="Helvetica Neue"/>
              <a:cs typeface="Helvetica Neue"/>
              <a:sym typeface="Helvetica Neue"/>
            </a:endParaRPr>
          </a:p>
          <a:p>
            <a:pPr marL="342900" marR="0" lvl="0" indent="-342900" algn="l" rtl="0">
              <a:lnSpc>
                <a:spcPct val="150000"/>
              </a:lnSpc>
              <a:spcBef>
                <a:spcPts val="630"/>
              </a:spcBef>
              <a:spcAft>
                <a:spcPts val="0"/>
              </a:spcAft>
              <a:buClr>
                <a:schemeClr val="dk1"/>
              </a:buClr>
              <a:buSzPts val="2250"/>
              <a:buFont typeface="Arial"/>
              <a:buAutoNum type="arabicPeriod"/>
            </a:pPr>
            <a:r>
              <a:rPr lang="en-US" sz="1800" dirty="0">
                <a:solidFill>
                  <a:schemeClr val="dk1"/>
                </a:solidFill>
                <a:latin typeface="Helvetica Neue"/>
                <a:ea typeface="Helvetica Neue"/>
                <a:cs typeface="Helvetica Neue"/>
                <a:sym typeface="Helvetica Neue"/>
              </a:rPr>
              <a:t>To develop and tailor a machine learning model to accurately identify a particular user.</a:t>
            </a:r>
            <a:br>
              <a:rPr lang="en-US" sz="1800" dirty="0">
                <a:solidFill>
                  <a:schemeClr val="dk1"/>
                </a:solidFill>
                <a:latin typeface="Helvetica Neue"/>
                <a:ea typeface="Helvetica Neue"/>
                <a:cs typeface="Helvetica Neue"/>
                <a:sym typeface="Helvetica Neue"/>
              </a:rPr>
            </a:br>
            <a:endParaRPr sz="1800" dirty="0">
              <a:solidFill>
                <a:schemeClr val="dk1"/>
              </a:solidFill>
              <a:latin typeface="Helvetica Neue"/>
              <a:ea typeface="Helvetica Neue"/>
              <a:cs typeface="Helvetica Neue"/>
              <a:sym typeface="Helvetica Neue"/>
            </a:endParaRPr>
          </a:p>
          <a:p>
            <a:pPr marL="342900" marR="0" lvl="0" indent="-342900" algn="l" rtl="0">
              <a:lnSpc>
                <a:spcPct val="150000"/>
              </a:lnSpc>
              <a:spcBef>
                <a:spcPts val="630"/>
              </a:spcBef>
              <a:spcAft>
                <a:spcPts val="0"/>
              </a:spcAft>
              <a:buClr>
                <a:schemeClr val="dk1"/>
              </a:buClr>
              <a:buSzPts val="2250"/>
              <a:buFont typeface="Arial"/>
              <a:buAutoNum type="arabicPeriod"/>
            </a:pPr>
            <a:r>
              <a:rPr lang="en-US" sz="1800" dirty="0">
                <a:solidFill>
                  <a:schemeClr val="dk1"/>
                </a:solidFill>
                <a:latin typeface="Helvetica Neue"/>
                <a:ea typeface="Helvetica Neue"/>
                <a:cs typeface="Helvetica Neue"/>
                <a:sym typeface="Helvetica Neue"/>
              </a:rPr>
              <a:t>To develop a prototype that implements the concept of the project.</a:t>
            </a:r>
            <a:endParaRPr dirty="0"/>
          </a:p>
          <a:p>
            <a:pPr marL="342900" marR="0" lvl="0" indent="-200025" algn="l" rtl="0">
              <a:lnSpc>
                <a:spcPct val="150000"/>
              </a:lnSpc>
              <a:spcBef>
                <a:spcPts val="630"/>
              </a:spcBef>
              <a:spcAft>
                <a:spcPts val="0"/>
              </a:spcAft>
              <a:buClr>
                <a:schemeClr val="dk1"/>
              </a:buClr>
              <a:buSzPts val="2250"/>
              <a:buFont typeface="Arial"/>
              <a:buNone/>
            </a:pPr>
            <a:endParaRPr sz="1800" dirty="0">
              <a:solidFill>
                <a:schemeClr val="dk1"/>
              </a:solidFill>
              <a:latin typeface="Helvetica Neue"/>
              <a:ea typeface="Helvetica Neue"/>
              <a:cs typeface="Helvetica Neue"/>
              <a:sym typeface="Helvetica Neue"/>
            </a:endParaRPr>
          </a:p>
          <a:p>
            <a:pPr marL="0" marR="0" lvl="0" indent="0" algn="l" rtl="0">
              <a:lnSpc>
                <a:spcPct val="150000"/>
              </a:lnSpc>
              <a:spcBef>
                <a:spcPts val="630"/>
              </a:spcBef>
              <a:spcAft>
                <a:spcPts val="0"/>
              </a:spcAft>
              <a:buClr>
                <a:schemeClr val="dk1"/>
              </a:buClr>
              <a:buSzPts val="2250"/>
              <a:buFont typeface="Arial"/>
              <a:buNone/>
            </a:pPr>
            <a:r>
              <a:rPr lang="en-US" sz="1800" dirty="0">
                <a:solidFill>
                  <a:schemeClr val="dk1"/>
                </a:solidFill>
                <a:latin typeface="Helvetica Neue"/>
                <a:ea typeface="Helvetica Neue"/>
                <a:cs typeface="Helvetica Neue"/>
                <a:sym typeface="Helvetica Neue"/>
              </a:rPr>
              <a:t>The main objective of this project is to provide a seamless and continuous second factor of authentication to users as well as services. At this stage, we are focusing on serving the mobile applications that require this security, such as banking or online shopping services, employee portals, and even parental controls on niche applications. </a:t>
            </a:r>
            <a:endParaRPr dirty="0"/>
          </a:p>
          <a:p>
            <a:pPr marL="0" marR="0" lvl="0" indent="0" algn="l" rtl="0">
              <a:lnSpc>
                <a:spcPct val="150000"/>
              </a:lnSpc>
              <a:spcBef>
                <a:spcPts val="490"/>
              </a:spcBef>
              <a:spcAft>
                <a:spcPts val="0"/>
              </a:spcAft>
              <a:buClr>
                <a:schemeClr val="dk1"/>
              </a:buClr>
              <a:buSzPts val="1750"/>
              <a:buFont typeface="Arial"/>
              <a:buNone/>
            </a:pPr>
            <a:endParaRPr sz="1400" dirty="0">
              <a:solidFill>
                <a:schemeClr val="dk1"/>
              </a:solidFill>
              <a:latin typeface="Helvetica Neue"/>
              <a:ea typeface="Helvetica Neue"/>
              <a:cs typeface="Helvetica Neue"/>
              <a:sym typeface="Helvetica Neue"/>
            </a:endParaRPr>
          </a:p>
          <a:p>
            <a:pPr marL="0" marR="0" lvl="0" indent="0" algn="l" rtl="0">
              <a:lnSpc>
                <a:spcPct val="150000"/>
              </a:lnSpc>
              <a:spcBef>
                <a:spcPts val="490"/>
              </a:spcBef>
              <a:spcAft>
                <a:spcPts val="0"/>
              </a:spcAft>
              <a:buClr>
                <a:schemeClr val="dk1"/>
              </a:buClr>
              <a:buSzPts val="1750"/>
              <a:buFont typeface="Arial"/>
              <a:buNone/>
            </a:pPr>
            <a:endParaRPr sz="1400" dirty="0">
              <a:solidFill>
                <a:schemeClr val="dk1"/>
              </a:solidFill>
              <a:latin typeface="Helvetica Neue"/>
              <a:ea typeface="Helvetica Neue"/>
              <a:cs typeface="Helvetica Neue"/>
              <a:sym typeface="Helvetica Neue"/>
            </a:endParaRPr>
          </a:p>
          <a:p>
            <a:pPr marL="357188" marR="0" lvl="0" indent="-119063" algn="just" rtl="0">
              <a:lnSpc>
                <a:spcPct val="150000"/>
              </a:lnSpc>
              <a:spcBef>
                <a:spcPts val="630"/>
              </a:spcBef>
              <a:spcAft>
                <a:spcPts val="0"/>
              </a:spcAft>
              <a:buClr>
                <a:schemeClr val="dk1"/>
              </a:buClr>
              <a:buSzPts val="2250"/>
              <a:buFont typeface="Arial"/>
              <a:buNone/>
            </a:pPr>
            <a:endParaRPr sz="1800" dirty="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Literature Review</a:t>
            </a:r>
            <a:endParaRPr b="0"/>
          </a:p>
        </p:txBody>
      </p:sp>
      <p:sp>
        <p:nvSpPr>
          <p:cNvPr id="145" name="Google Shape;145;p6"/>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146" name="Google Shape;146;p6"/>
          <p:cNvGraphicFramePr/>
          <p:nvPr/>
        </p:nvGraphicFramePr>
        <p:xfrm>
          <a:off x="77118" y="724544"/>
          <a:ext cx="8923675" cy="6271025"/>
        </p:xfrm>
        <a:graphic>
          <a:graphicData uri="http://schemas.openxmlformats.org/drawingml/2006/table">
            <a:tbl>
              <a:tblPr firstRow="1" bandRow="1">
                <a:noFill/>
                <a:tableStyleId>{6C97343C-81EF-45E6-9409-F3185C60546B}</a:tableStyleId>
              </a:tblPr>
              <a:tblGrid>
                <a:gridCol w="494375">
                  <a:extLst>
                    <a:ext uri="{9D8B030D-6E8A-4147-A177-3AD203B41FA5}">
                      <a16:colId xmlns:a16="http://schemas.microsoft.com/office/drawing/2014/main" val="20000"/>
                    </a:ext>
                  </a:extLst>
                </a:gridCol>
                <a:gridCol w="1949450">
                  <a:extLst>
                    <a:ext uri="{9D8B030D-6E8A-4147-A177-3AD203B41FA5}">
                      <a16:colId xmlns:a16="http://schemas.microsoft.com/office/drawing/2014/main" val="20001"/>
                    </a:ext>
                  </a:extLst>
                </a:gridCol>
                <a:gridCol w="1323925">
                  <a:extLst>
                    <a:ext uri="{9D8B030D-6E8A-4147-A177-3AD203B41FA5}">
                      <a16:colId xmlns:a16="http://schemas.microsoft.com/office/drawing/2014/main" val="20002"/>
                    </a:ext>
                  </a:extLst>
                </a:gridCol>
                <a:gridCol w="1247825">
                  <a:extLst>
                    <a:ext uri="{9D8B030D-6E8A-4147-A177-3AD203B41FA5}">
                      <a16:colId xmlns:a16="http://schemas.microsoft.com/office/drawing/2014/main" val="20003"/>
                    </a:ext>
                  </a:extLst>
                </a:gridCol>
                <a:gridCol w="2002175">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760175">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Paper Title </a:t>
                      </a:r>
                      <a:br>
                        <a:rPr lang="en-US" sz="1400" b="0" i="0" u="none" strike="noStrike" cap="none">
                          <a:latin typeface="Helvetica Neue"/>
                          <a:ea typeface="Helvetica Neue"/>
                          <a:cs typeface="Helvetica Neue"/>
                          <a:sym typeface="Helvetica Neue"/>
                        </a:rPr>
                      </a:br>
                      <a:r>
                        <a:rPr lang="en-US" sz="1400" b="0" i="0" u="none" strike="noStrike" cap="none">
                          <a:latin typeface="Helvetica Neue"/>
                          <a:ea typeface="Helvetica Neue"/>
                          <a:cs typeface="Helvetica Neue"/>
                          <a:sym typeface="Helvetica Neue"/>
                        </a:rPr>
                        <a:t>[Citation]</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Conference</a:t>
                      </a:r>
                      <a:br>
                        <a:rPr lang="en-US" sz="1400" b="0" i="0" u="none" strike="noStrike" cap="none">
                          <a:latin typeface="Helvetica Neue"/>
                          <a:ea typeface="Helvetica Neue"/>
                          <a:cs typeface="Helvetica Neue"/>
                          <a:sym typeface="Helvetica Neue"/>
                        </a:rPr>
                      </a:br>
                      <a:r>
                        <a:rPr lang="en-US" sz="1400" b="0" i="0" u="none" strike="noStrike" cap="none">
                          <a:latin typeface="Helvetica Neue"/>
                          <a:ea typeface="Helvetica Neue"/>
                          <a:cs typeface="Helvetica Neue"/>
                          <a:sym typeface="Helvetica Neue"/>
                        </a:rPr>
                        <a:t>(Year)</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Dataset</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Results</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Gaps Identified</a:t>
                      </a:r>
                      <a:endParaRPr/>
                    </a:p>
                  </a:txBody>
                  <a:tcPr marL="91450" marR="91450" marT="45725" marB="45725">
                    <a:solidFill>
                      <a:srgbClr val="606029"/>
                    </a:solidFill>
                  </a:tcPr>
                </a:tc>
                <a:extLst>
                  <a:ext uri="{0D108BD9-81ED-4DB2-BD59-A6C34878D82A}">
                    <a16:rowId xmlns:a16="http://schemas.microsoft.com/office/drawing/2014/main" val="10000"/>
                  </a:ext>
                </a:extLst>
              </a:tr>
              <a:tr h="1203625">
                <a:tc>
                  <a:txBody>
                    <a:bodyPr/>
                    <a:lstStyle/>
                    <a:p>
                      <a:pPr marL="0" marR="0" lvl="0" indent="0" algn="ctr" rtl="0">
                        <a:spcBef>
                          <a:spcPts val="0"/>
                        </a:spcBef>
                        <a:spcAft>
                          <a:spcPts val="0"/>
                        </a:spcAft>
                        <a:buNone/>
                      </a:pPr>
                      <a:r>
                        <a:rPr lang="en-US" sz="1000" b="0" i="0" u="none" strike="noStrike" cap="none">
                          <a:latin typeface="Helvetica Neue"/>
                          <a:ea typeface="Helvetica Neue"/>
                          <a:cs typeface="Helvetica Neue"/>
                          <a:sym typeface="Helvetica Neue"/>
                        </a:rPr>
                        <a:t>1.</a:t>
                      </a:r>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b="0" i="0" u="none" strike="noStrike" cap="none">
                          <a:latin typeface="Helvetica Neue"/>
                          <a:ea typeface="Helvetica Neue"/>
                          <a:cs typeface="Helvetica Neue"/>
                          <a:sym typeface="Helvetica Neue"/>
                        </a:rPr>
                        <a:t>Yris, P., et al.</a:t>
                      </a:r>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Deep features fusion for user authentication based on human activity</a:t>
                      </a:r>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IET Biometrics </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(2023)</a:t>
                      </a:r>
                      <a:endParaRPr/>
                    </a:p>
                  </a:txBody>
                  <a:tcPr marL="91450" marR="91450" marT="45725" marB="45725">
                    <a:solidFill>
                      <a:srgbClr val="D5D59B"/>
                    </a:solidFill>
                  </a:tcPr>
                </a:tc>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UCI-HAR (consisting 30 subjects)</a:t>
                      </a:r>
                      <a:endParaRPr/>
                    </a:p>
                  </a:txBody>
                  <a:tcPr marL="91450" marR="91450" marT="45725" marB="45725" anchor="ctr">
                    <a:solidFill>
                      <a:srgbClr val="D5D59B"/>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A new approach of signal-to-image transformation was introduced where time sensor data were converted into 2D images, enabling use of deep learning architectures.</a:t>
                      </a:r>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The dataset was yet limited. Not considering gait would narrow down the accuracy of model based on only the way user would use smartphone device in a stationary position which is not very true to the nature.</a:t>
                      </a:r>
                      <a:endParaRPr/>
                    </a:p>
                  </a:txBody>
                  <a:tcPr marL="91450" marR="91450" marT="45725" marB="45725">
                    <a:solidFill>
                      <a:srgbClr val="D5D59B"/>
                    </a:solidFill>
                  </a:tcPr>
                </a:tc>
                <a:extLst>
                  <a:ext uri="{0D108BD9-81ED-4DB2-BD59-A6C34878D82A}">
                    <a16:rowId xmlns:a16="http://schemas.microsoft.com/office/drawing/2014/main" val="10001"/>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2.</a:t>
                      </a:r>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Praveen, R., et al.                                     </a:t>
                      </a:r>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Continuous user authentication on smartphone via</a:t>
                      </a:r>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behavioral biometrics: a survey</a:t>
                      </a:r>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Springer Nature 2022                                                        Multimedia Tools and Applications</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(2023)</a:t>
                      </a:r>
                      <a:endParaRPr/>
                    </a:p>
                  </a:txBody>
                  <a:tcPr marL="91450" marR="91450" marT="45725" marB="45725">
                    <a:solidFill>
                      <a:srgbClr val="F0F0DD"/>
                    </a:solidFill>
                  </a:tcPr>
                </a:tc>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NA</a:t>
                      </a:r>
                      <a:endParaRPr/>
                    </a:p>
                  </a:txBody>
                  <a:tcPr marL="91450" marR="91450" marT="45725" marB="45725" anchor="ctr">
                    <a:solidFill>
                      <a:srgbClr val="F0F0DD"/>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Gives an idea over different datasets and features to be used.</a:t>
                      </a:r>
                      <a:endParaRPr/>
                    </a:p>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Reviews possible attacks on behavioral biometrics of the smartphones giving a direction to keep in check.</a:t>
                      </a:r>
                      <a:endParaRPr/>
                    </a:p>
                  </a:txBody>
                  <a:tcPr marL="91450" marR="91450" marT="45725" marB="45725">
                    <a:solidFill>
                      <a:srgbClr val="F0F0DD"/>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Theoretical approach of the concept with the deep practical knowledge yet to be tested.</a:t>
                      </a:r>
                      <a:endParaRPr/>
                    </a:p>
                  </a:txBody>
                  <a:tcPr marL="91450" marR="91450" marT="45725" marB="45725">
                    <a:solidFill>
                      <a:srgbClr val="F0F0DD"/>
                    </a:solidFill>
                  </a:tcPr>
                </a:tc>
                <a:extLst>
                  <a:ext uri="{0D108BD9-81ED-4DB2-BD59-A6C34878D82A}">
                    <a16:rowId xmlns:a16="http://schemas.microsoft.com/office/drawing/2014/main" val="10002"/>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3.</a:t>
                      </a:r>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Stragapede, G., et al.</a:t>
                      </a:r>
                      <a:endParaRPr/>
                    </a:p>
                    <a:p>
                      <a:pPr marL="0" marR="0" lvl="0" indent="0" algn="l" rtl="0">
                        <a:spcBef>
                          <a:spcPts val="0"/>
                        </a:spcBef>
                        <a:spcAft>
                          <a:spcPts val="0"/>
                        </a:spcAft>
                        <a:buNone/>
                      </a:pPr>
                      <a:endParaRPr sz="1000">
                        <a:latin typeface="Helvetica Neue"/>
                        <a:ea typeface="Helvetica Neue"/>
                        <a:cs typeface="Helvetica Neue"/>
                        <a:sym typeface="Helvetica Neue"/>
                      </a:endParaRPr>
                    </a:p>
                    <a:p>
                      <a:pPr marL="0" marR="0" lvl="0" indent="0" algn="l" rtl="0">
                        <a:spcBef>
                          <a:spcPts val="0"/>
                        </a:spcBef>
                        <a:spcAft>
                          <a:spcPts val="0"/>
                        </a:spcAft>
                        <a:buNone/>
                      </a:pPr>
                      <a:r>
                        <a:rPr lang="en-US" sz="1000">
                          <a:latin typeface="Helvetica Neue"/>
                          <a:ea typeface="Helvetica Neue"/>
                          <a:cs typeface="Helvetica Neue"/>
                          <a:sym typeface="Helvetica Neue"/>
                        </a:rPr>
                        <a:t>Mobile behavioral biometrics for passive authentication. </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a:solidFill>
                            <a:schemeClr val="dk1"/>
                          </a:solidFill>
                          <a:latin typeface="Helvetica Neue"/>
                          <a:ea typeface="Helvetica Neue"/>
                          <a:cs typeface="Helvetica Neue"/>
                          <a:sym typeface="Helvetica Neue"/>
                        </a:rPr>
                        <a:t>Pattern Recognition Letters 157 - Elsevier </a:t>
                      </a:r>
                      <a:endParaRPr/>
                    </a:p>
                    <a:p>
                      <a:pPr marL="0" marR="0" lvl="0" indent="0" algn="l" rtl="0">
                        <a:spcBef>
                          <a:spcPts val="0"/>
                        </a:spcBef>
                        <a:spcAft>
                          <a:spcPts val="0"/>
                        </a:spcAft>
                        <a:buNone/>
                      </a:pPr>
                      <a:endParaRPr sz="1000" b="0" i="0">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000" b="0" i="0">
                          <a:solidFill>
                            <a:schemeClr val="dk1"/>
                          </a:solidFill>
                          <a:latin typeface="Helvetica Neue"/>
                          <a:ea typeface="Helvetica Neue"/>
                          <a:cs typeface="Helvetica Neue"/>
                          <a:sym typeface="Helvetica Neue"/>
                        </a:rPr>
                        <a:t>(2022)</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a:solidFill>
                            <a:schemeClr val="dk1"/>
                          </a:solidFill>
                          <a:latin typeface="Helvetica Neue"/>
                          <a:ea typeface="Helvetica Neue"/>
                          <a:cs typeface="Helvetica Neue"/>
                          <a:sym typeface="Helvetica Neue"/>
                        </a:rPr>
                        <a:t>HuMIdb Database</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Explored feasibility of unimodal and multimodal biometric traits </a:t>
                      </a:r>
                      <a:endParaRPr/>
                    </a:p>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Implemented these using recurrent neural networks (RNNs).</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71450" algn="l" rtl="0">
                        <a:spcBef>
                          <a:spcPts val="0"/>
                        </a:spcBef>
                        <a:spcAft>
                          <a:spcPts val="0"/>
                        </a:spcAft>
                        <a:buClr>
                          <a:srgbClr val="000000"/>
                        </a:buClr>
                        <a:buSzPts val="1000"/>
                        <a:buFont typeface="Arial"/>
                        <a:buChar char="•"/>
                      </a:pPr>
                      <a:r>
                        <a:rPr lang="en-US" sz="1000" b="0" i="0" u="none" strike="noStrike">
                          <a:solidFill>
                            <a:srgbClr val="000000"/>
                          </a:solidFill>
                          <a:latin typeface="Helvetica Neue"/>
                          <a:ea typeface="Helvetica Neue"/>
                          <a:cs typeface="Helvetica Neue"/>
                          <a:sym typeface="Helvetica Neue"/>
                        </a:rPr>
                        <a:t>Considers touch stroke and magnetometer data as two separate databases for maximum accuracy but when we combine the values the model shows discriminative behaviors and accuracy drops</a:t>
                      </a:r>
                      <a:endParaRPr/>
                    </a:p>
                  </a:txBody>
                  <a:tcPr marL="9525" marR="9525" marT="9525" marB="0">
                    <a:solidFill>
                      <a:srgbClr val="D5D59B"/>
                    </a:solidFill>
                  </a:tcPr>
                </a:tc>
                <a:extLst>
                  <a:ext uri="{0D108BD9-81ED-4DB2-BD59-A6C34878D82A}">
                    <a16:rowId xmlns:a16="http://schemas.microsoft.com/office/drawing/2014/main" val="10003"/>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4.</a:t>
                      </a:r>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Shihong, Z., et al.</a:t>
                      </a:r>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A Robust Continuous Authentication System Using Smartphone Sensors and Wasserstein Generative Adversarial Networks</a:t>
                      </a:r>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Communication Security in Socialnet-Oriented Cyber Spaces </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(2021)</a:t>
                      </a:r>
                      <a:endParaRPr/>
                    </a:p>
                  </a:txBody>
                  <a:tcPr marL="91450" marR="91450" marT="45725" marB="45725">
                    <a:solidFill>
                      <a:srgbClr val="F0F0DD"/>
                    </a:solidFill>
                  </a:tcPr>
                </a:tc>
                <a:tc>
                  <a:txBody>
                    <a:bodyPr/>
                    <a:lstStyle/>
                    <a:p>
                      <a:pPr marL="0" marR="0" lvl="0" indent="0" algn="ctr" rtl="0">
                        <a:lnSpc>
                          <a:spcPct val="100000"/>
                        </a:lnSpc>
                        <a:spcBef>
                          <a:spcPts val="0"/>
                        </a:spcBef>
                        <a:spcAft>
                          <a:spcPts val="0"/>
                        </a:spcAft>
                        <a:buClr>
                          <a:schemeClr val="dk1"/>
                        </a:buClr>
                        <a:buSzPts val="1000"/>
                        <a:buFont typeface="Helvetica Neue"/>
                        <a:buNone/>
                      </a:pPr>
                      <a:r>
                        <a:rPr lang="en-US" sz="1000" b="0" i="0">
                          <a:latin typeface="Helvetica Neue"/>
                          <a:ea typeface="Helvetica Neue"/>
                          <a:cs typeface="Helvetica Neue"/>
                          <a:sym typeface="Helvetica Neue"/>
                        </a:rPr>
                        <a:t>HOMG</a:t>
                      </a:r>
                      <a:endParaRPr/>
                    </a:p>
                  </a:txBody>
                  <a:tcPr marL="91450" marR="91450" marT="45725" marB="45725" anchor="ctr">
                    <a:solidFill>
                      <a:srgbClr val="F0F0DD"/>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Usage of WGANs (Wasserstein Generative Adverbial Networks).</a:t>
                      </a:r>
                      <a:endParaRPr/>
                    </a:p>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Providing comparison among the classifiers used to test deep features giving insight of what algorithm to use and focus on.</a:t>
                      </a:r>
                      <a:endParaRPr/>
                    </a:p>
                  </a:txBody>
                  <a:tcPr marL="91450" marR="91450" marT="45725" marB="45725">
                    <a:solidFill>
                      <a:srgbClr val="F0F0DD"/>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Lack of real-world testing makes it limited for the usage. Especially not being able to extensively consider challenges like sensor noise or unpredictable user behaviors in daily life. Also, Only a limited set of user activity has been traced.</a:t>
                      </a:r>
                      <a:endParaRPr/>
                    </a:p>
                  </a:txBody>
                  <a:tcPr marL="91450" marR="91450" marT="45725" marB="45725">
                    <a:solidFill>
                      <a:srgbClr val="F0F0D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Literature Review (cont…)</a:t>
            </a:r>
            <a:endParaRPr b="0"/>
          </a:p>
        </p:txBody>
      </p:sp>
      <p:sp>
        <p:nvSpPr>
          <p:cNvPr id="152" name="Google Shape;152;p7"/>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153" name="Google Shape;153;p7"/>
          <p:cNvGraphicFramePr/>
          <p:nvPr/>
        </p:nvGraphicFramePr>
        <p:xfrm>
          <a:off x="110169" y="735025"/>
          <a:ext cx="8923675" cy="5901630"/>
        </p:xfrm>
        <a:graphic>
          <a:graphicData uri="http://schemas.openxmlformats.org/drawingml/2006/table">
            <a:tbl>
              <a:tblPr firstRow="1" bandRow="1">
                <a:noFill/>
                <a:tableStyleId>{6C97343C-81EF-45E6-9409-F3185C60546B}</a:tableStyleId>
              </a:tblPr>
              <a:tblGrid>
                <a:gridCol w="542250">
                  <a:extLst>
                    <a:ext uri="{9D8B030D-6E8A-4147-A177-3AD203B41FA5}">
                      <a16:colId xmlns:a16="http://schemas.microsoft.com/office/drawing/2014/main" val="20000"/>
                    </a:ext>
                  </a:extLst>
                </a:gridCol>
                <a:gridCol w="1760275">
                  <a:extLst>
                    <a:ext uri="{9D8B030D-6E8A-4147-A177-3AD203B41FA5}">
                      <a16:colId xmlns:a16="http://schemas.microsoft.com/office/drawing/2014/main" val="20001"/>
                    </a:ext>
                  </a:extLst>
                </a:gridCol>
                <a:gridCol w="1702100">
                  <a:extLst>
                    <a:ext uri="{9D8B030D-6E8A-4147-A177-3AD203B41FA5}">
                      <a16:colId xmlns:a16="http://schemas.microsoft.com/office/drawing/2014/main" val="20002"/>
                    </a:ext>
                  </a:extLst>
                </a:gridCol>
                <a:gridCol w="1184325">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7303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Paper Title </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[Citation]</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Conference</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(Year)</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Dataset</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Results</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Gaps Identified</a:t>
                      </a:r>
                      <a:endParaRPr/>
                    </a:p>
                  </a:txBody>
                  <a:tcPr marL="91450" marR="91450" marT="45725" marB="45725">
                    <a:solidFill>
                      <a:srgbClr val="606029"/>
                    </a:solidFill>
                  </a:tcPr>
                </a:tc>
                <a:extLst>
                  <a:ext uri="{0D108BD9-81ED-4DB2-BD59-A6C34878D82A}">
                    <a16:rowId xmlns:a16="http://schemas.microsoft.com/office/drawing/2014/main" val="10000"/>
                  </a:ext>
                </a:extLst>
              </a:tr>
              <a:tr h="1312400">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5.</a:t>
                      </a:r>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Lavanya, B., et al.</a:t>
                      </a:r>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Impact of Behavioral Biometrics on Mobile Banking System</a:t>
                      </a:r>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Journal of Physics: Conference Series, Volume 1964, Advances in Computational Electronics and Communication Engineering  </a:t>
                      </a:r>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(2021)</a:t>
                      </a:r>
                      <a:endParaRPr/>
                    </a:p>
                  </a:txBody>
                  <a:tcPr marL="91450" marR="91450" marT="45725" marB="45725">
                    <a:solidFill>
                      <a:srgbClr val="D5D59B"/>
                    </a:solidFill>
                  </a:tcPr>
                </a:tc>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NA</a:t>
                      </a:r>
                      <a:endParaRPr/>
                    </a:p>
                  </a:txBody>
                  <a:tcPr marL="91450" marR="91450" marT="45725" marB="45725" anchor="ctr">
                    <a:solidFill>
                      <a:srgbClr val="D5D59B"/>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Provided a better overview of the types of attack and how this can be used in the banking sector</a:t>
                      </a:r>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Centrally worked only around biometrics such as eye movement and fingerprints hand geometry etc.</a:t>
                      </a:r>
                      <a:endParaRPr/>
                    </a:p>
                  </a:txBody>
                  <a:tcPr marL="91450" marR="91450" marT="45725" marB="45725">
                    <a:solidFill>
                      <a:srgbClr val="D5D59B"/>
                    </a:solidFill>
                  </a:tcPr>
                </a:tc>
                <a:extLst>
                  <a:ext uri="{0D108BD9-81ED-4DB2-BD59-A6C34878D82A}">
                    <a16:rowId xmlns:a16="http://schemas.microsoft.com/office/drawing/2014/main" val="10001"/>
                  </a:ext>
                </a:extLst>
              </a:tr>
              <a:tr h="12735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6.</a:t>
                      </a:r>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Jianfeng, G., et al.</a:t>
                      </a:r>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Design and Implementation of Continuous Authentication Mechanism Based on Multimodal Fusion Mechanism</a:t>
                      </a:r>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Communication Security in Socialnet-Oriented Cyber Spaces </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(2021)</a:t>
                      </a:r>
                      <a:endParaRPr/>
                    </a:p>
                  </a:txBody>
                  <a:tcPr marL="91450" marR="91450" marT="45725" marB="45725">
                    <a:solidFill>
                      <a:srgbClr val="F0F0DD"/>
                    </a:solidFill>
                  </a:tcPr>
                </a:tc>
                <a:tc>
                  <a:txBody>
                    <a:bodyPr/>
                    <a:lstStyle/>
                    <a:p>
                      <a:pPr marL="0" marR="0" lvl="0" indent="0" algn="ctr" rtl="0">
                        <a:lnSpc>
                          <a:spcPct val="100000"/>
                        </a:lnSpc>
                        <a:spcBef>
                          <a:spcPts val="0"/>
                        </a:spcBef>
                        <a:spcAft>
                          <a:spcPts val="0"/>
                        </a:spcAft>
                        <a:buClr>
                          <a:schemeClr val="dk1"/>
                        </a:buClr>
                        <a:buSzPts val="1000"/>
                        <a:buFont typeface="Helvetica Neue"/>
                        <a:buNone/>
                      </a:pPr>
                      <a:r>
                        <a:rPr lang="en-US" sz="1000" b="0" i="0">
                          <a:latin typeface="Helvetica Neue"/>
                          <a:ea typeface="Helvetica Neue"/>
                          <a:cs typeface="Helvetica Neue"/>
                          <a:sym typeface="Helvetica Neue"/>
                        </a:rPr>
                        <a:t>15000 mouse operations</a:t>
                      </a:r>
                      <a:endParaRPr/>
                    </a:p>
                  </a:txBody>
                  <a:tcPr marL="91450" marR="91450" marT="45725" marB="45725" anchor="ctr">
                    <a:solidFill>
                      <a:srgbClr val="F0F0DD"/>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Proposed MFCA system for behavior collections.</a:t>
                      </a:r>
                      <a:endParaRPr/>
                    </a:p>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Also provided with the exact features to look into when applying the classification model.</a:t>
                      </a:r>
                      <a:endParaRPr/>
                    </a:p>
                  </a:txBody>
                  <a:tcPr marL="91450" marR="91450" marT="45725" marB="45725">
                    <a:solidFill>
                      <a:srgbClr val="F0F0DD"/>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Limited behavior types, major focus was only on keystroke, mouse movement and application usage.</a:t>
                      </a:r>
                      <a:endParaRPr/>
                    </a:p>
                  </a:txBody>
                  <a:tcPr marL="91450" marR="91450" marT="45725" marB="45725">
                    <a:solidFill>
                      <a:srgbClr val="F0F0DD"/>
                    </a:solidFill>
                  </a:tcPr>
                </a:tc>
                <a:extLst>
                  <a:ext uri="{0D108BD9-81ED-4DB2-BD59-A6C34878D82A}">
                    <a16:rowId xmlns:a16="http://schemas.microsoft.com/office/drawing/2014/main" val="10002"/>
                  </a:ext>
                </a:extLst>
              </a:tr>
              <a:tr h="12735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7.</a:t>
                      </a:r>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Ioannis, S., et al.  Behavioral biometrics &amp; continuous user authentication on mobile devices: A survey</a:t>
                      </a:r>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Information Fusion</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(2021)</a:t>
                      </a:r>
                      <a:endParaRPr/>
                    </a:p>
                  </a:txBody>
                  <a:tcPr marL="91450" marR="91450" marT="45725" marB="45725">
                    <a:solidFill>
                      <a:srgbClr val="D5D59B"/>
                    </a:solidFill>
                  </a:tcPr>
                </a:tc>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NA</a:t>
                      </a:r>
                      <a:endParaRPr/>
                    </a:p>
                  </a:txBody>
                  <a:tcPr marL="91450" marR="91450" marT="45725" marB="45725" anchor="ctr">
                    <a:solidFill>
                      <a:srgbClr val="D5D59B"/>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Gave a background and information regarding sensors.</a:t>
                      </a:r>
                      <a:endParaRPr/>
                    </a:p>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Provided with the current challenges and the machine learning algorithms used and their limitations.</a:t>
                      </a:r>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000"/>
                        <a:buFont typeface="Arial"/>
                        <a:buChar char="•"/>
                      </a:pPr>
                      <a:r>
                        <a:rPr lang="en-US" sz="1000" b="0" i="0">
                          <a:latin typeface="Helvetica Neue"/>
                          <a:ea typeface="Helvetica Neue"/>
                          <a:cs typeface="Helvetica Neue"/>
                          <a:sym typeface="Helvetica Neue"/>
                        </a:rPr>
                        <a:t>A more theoretical approach than a practical one.</a:t>
                      </a:r>
                      <a:endParaRPr/>
                    </a:p>
                  </a:txBody>
                  <a:tcPr marL="91450" marR="91450" marT="45725" marB="45725">
                    <a:solidFill>
                      <a:srgbClr val="D5D59B"/>
                    </a:solidFill>
                  </a:tcPr>
                </a:tc>
                <a:extLst>
                  <a:ext uri="{0D108BD9-81ED-4DB2-BD59-A6C34878D82A}">
                    <a16:rowId xmlns:a16="http://schemas.microsoft.com/office/drawing/2014/main" val="10003"/>
                  </a:ext>
                </a:extLst>
              </a:tr>
              <a:tr h="12735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8.</a:t>
                      </a:r>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Abuhamad, M., et al. </a:t>
                      </a:r>
                      <a:endParaRPr/>
                    </a:p>
                    <a:p>
                      <a:pPr marL="0" marR="0" lvl="0" indent="0" algn="l" rtl="0">
                        <a:spcBef>
                          <a:spcPts val="0"/>
                        </a:spcBef>
                        <a:spcAft>
                          <a:spcPts val="0"/>
                        </a:spcAft>
                        <a:buNone/>
                      </a:pPr>
                      <a:r>
                        <a:rPr lang="en-US" sz="1000">
                          <a:latin typeface="Helvetica Neue"/>
                          <a:ea typeface="Helvetica Neue"/>
                          <a:cs typeface="Helvetica Neue"/>
                          <a:sym typeface="Helvetica Neue"/>
                        </a:rPr>
                        <a:t>Sensor-based continuous authentication of smartphones’ users using behavioral biometrics: A contemporary survey.</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IEEE Internet of Things Journal</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(2021)</a:t>
                      </a:r>
                      <a:endParaRPr/>
                    </a:p>
                  </a:txBody>
                  <a:tcPr marL="91450" marR="91450" marT="45725" marB="45725">
                    <a:solidFill>
                      <a:srgbClr val="F0F0DD"/>
                    </a:solidFill>
                  </a:tcPr>
                </a:tc>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NA</a:t>
                      </a:r>
                      <a:endParaRPr/>
                    </a:p>
                  </a:txBody>
                  <a:tcPr marL="91450" marR="91450" marT="45725" marB="45725">
                    <a:solidFill>
                      <a:srgbClr val="F0F0DD"/>
                    </a:solidFill>
                  </a:tcPr>
                </a:tc>
                <a:tc>
                  <a:txBody>
                    <a:bodyPr/>
                    <a:lstStyle/>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Explored motion based, gait based, keystroke dynamic based and touch based methods. </a:t>
                      </a:r>
                      <a:endParaRPr/>
                    </a:p>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Sensor and orientation of a device held by a user also one of the methods.</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171450" marR="0" lvl="0" indent="-171450" algn="l" rtl="0">
                        <a:spcBef>
                          <a:spcPts val="0"/>
                        </a:spcBef>
                        <a:spcAft>
                          <a:spcPts val="0"/>
                        </a:spcAft>
                        <a:buClr>
                          <a:srgbClr val="000000"/>
                        </a:buClr>
                        <a:buSzPts val="1000"/>
                        <a:buFont typeface="Arial"/>
                        <a:buChar char="•"/>
                      </a:pPr>
                      <a:r>
                        <a:rPr lang="en-US" sz="1000" b="0" i="0" u="none" strike="noStrike">
                          <a:solidFill>
                            <a:srgbClr val="000000"/>
                          </a:solidFill>
                          <a:latin typeface="Helvetica Neue"/>
                          <a:ea typeface="Helvetica Neue"/>
                          <a:cs typeface="Helvetica Neue"/>
                          <a:sym typeface="Helvetica Neue"/>
                        </a:rPr>
                        <a:t>A survey paper that put into account major works done in the field and  the future aspects instead of providing with any new approach.</a:t>
                      </a:r>
                      <a:endParaRPr/>
                    </a:p>
                  </a:txBody>
                  <a:tcPr marL="9525" marR="9525" marT="9525" marB="0">
                    <a:solidFill>
                      <a:srgbClr val="F0F0D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Literature Review (cont…)</a:t>
            </a:r>
            <a:endParaRPr b="0"/>
          </a:p>
        </p:txBody>
      </p:sp>
      <p:sp>
        <p:nvSpPr>
          <p:cNvPr id="159" name="Google Shape;159;p8"/>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160" name="Google Shape;160;p8"/>
          <p:cNvGraphicFramePr/>
          <p:nvPr/>
        </p:nvGraphicFramePr>
        <p:xfrm>
          <a:off x="110168" y="881348"/>
          <a:ext cx="8923675" cy="5574675"/>
        </p:xfrm>
        <a:graphic>
          <a:graphicData uri="http://schemas.openxmlformats.org/drawingml/2006/table">
            <a:tbl>
              <a:tblPr firstRow="1" bandRow="1">
                <a:noFill/>
                <a:tableStyleId>{6C97343C-81EF-45E6-9409-F3185C60546B}</a:tableStyleId>
              </a:tblPr>
              <a:tblGrid>
                <a:gridCol w="542250">
                  <a:extLst>
                    <a:ext uri="{9D8B030D-6E8A-4147-A177-3AD203B41FA5}">
                      <a16:colId xmlns:a16="http://schemas.microsoft.com/office/drawing/2014/main" val="20000"/>
                    </a:ext>
                  </a:extLst>
                </a:gridCol>
                <a:gridCol w="1658975">
                  <a:extLst>
                    <a:ext uri="{9D8B030D-6E8A-4147-A177-3AD203B41FA5}">
                      <a16:colId xmlns:a16="http://schemas.microsoft.com/office/drawing/2014/main" val="20001"/>
                    </a:ext>
                  </a:extLst>
                </a:gridCol>
                <a:gridCol w="132715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2066975">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760175">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Paper Title </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[Citation]</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Conference</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(Year)</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Dataset</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Results</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Gaps Identified</a:t>
                      </a:r>
                      <a:endParaRPr/>
                    </a:p>
                  </a:txBody>
                  <a:tcPr marL="91450" marR="91450" marT="45725" marB="45725">
                    <a:solidFill>
                      <a:srgbClr val="606029"/>
                    </a:solidFill>
                  </a:tcPr>
                </a:tc>
                <a:extLst>
                  <a:ext uri="{0D108BD9-81ED-4DB2-BD59-A6C34878D82A}">
                    <a16:rowId xmlns:a16="http://schemas.microsoft.com/office/drawing/2014/main" val="10000"/>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9.</a:t>
                      </a:r>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Alsaadi, I.</a:t>
                      </a:r>
                      <a:endParaRPr/>
                    </a:p>
                    <a:p>
                      <a:pPr marL="0" marR="0" lvl="0" indent="0" algn="l" rtl="0">
                        <a:spcBef>
                          <a:spcPts val="0"/>
                        </a:spcBef>
                        <a:spcAft>
                          <a:spcPts val="0"/>
                        </a:spcAft>
                        <a:buNone/>
                      </a:pPr>
                      <a:r>
                        <a:rPr lang="en-US" sz="1000">
                          <a:latin typeface="Helvetica Neue"/>
                          <a:ea typeface="Helvetica Neue"/>
                          <a:cs typeface="Helvetica Neue"/>
                          <a:sym typeface="Helvetica Neue"/>
                        </a:rPr>
                        <a:t>Study on most popular behavioral biometrics, advantages, disadvantages and recent applications.</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International Journal of Scientific &amp; Technology Research</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(2021)</a:t>
                      </a:r>
                      <a:endParaRPr/>
                    </a:p>
                  </a:txBody>
                  <a:tcPr marL="91450" marR="91450" marT="45725" marB="45725">
                    <a:solidFill>
                      <a:srgbClr val="D5D59B"/>
                    </a:solidFill>
                  </a:tcPr>
                </a:tc>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NA</a:t>
                      </a:r>
                      <a:endParaRPr/>
                    </a:p>
                  </a:txBody>
                  <a:tcPr marL="91450" marR="91450" marT="45725" marB="45725" anchor="ctr">
                    <a:solidFill>
                      <a:srgbClr val="D5D59B"/>
                    </a:solidFill>
                  </a:tcPr>
                </a:tc>
                <a:tc>
                  <a:txBody>
                    <a:bodyPr/>
                    <a:lstStyle/>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Goes into details regarding different behavioral biometrics techniques, including voice recognition, gait recognition and keystroke dynamics.</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71450" algn="l" rtl="0">
                        <a:spcBef>
                          <a:spcPts val="0"/>
                        </a:spcBef>
                        <a:spcAft>
                          <a:spcPts val="0"/>
                        </a:spcAft>
                        <a:buClr>
                          <a:srgbClr val="000000"/>
                        </a:buClr>
                        <a:buSzPts val="1000"/>
                        <a:buFont typeface="Arial"/>
                        <a:buChar char="•"/>
                      </a:pPr>
                      <a:r>
                        <a:rPr lang="en-US" sz="1000" b="0" i="0" u="none" strike="noStrike">
                          <a:solidFill>
                            <a:srgbClr val="000000"/>
                          </a:solidFill>
                          <a:latin typeface="Helvetica Neue"/>
                          <a:ea typeface="Helvetica Neue"/>
                          <a:cs typeface="Helvetica Neue"/>
                          <a:sym typeface="Helvetica Neue"/>
                        </a:rPr>
                        <a:t>A theoretical approach over the concept of behavioral biometrics, giving in detail over them rather than providing a practical approach.</a:t>
                      </a:r>
                      <a:endParaRPr/>
                    </a:p>
                  </a:txBody>
                  <a:tcPr marL="9525" marR="9525" marT="9525" marB="0">
                    <a:solidFill>
                      <a:srgbClr val="D5D59B"/>
                    </a:solidFill>
                  </a:tcPr>
                </a:tc>
                <a:extLst>
                  <a:ext uri="{0D108BD9-81ED-4DB2-BD59-A6C34878D82A}">
                    <a16:rowId xmlns:a16="http://schemas.microsoft.com/office/drawing/2014/main" val="10001"/>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10.</a:t>
                      </a:r>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Alzubaidi, A., &amp; Kalita, J. Authentication of smartphone users using behavioral biometrics.</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i="0">
                          <a:latin typeface="Helvetica Neue"/>
                          <a:ea typeface="Helvetica Neue"/>
                          <a:cs typeface="Helvetica Neue"/>
                          <a:sym typeface="Helvetica Neue"/>
                        </a:rPr>
                        <a:t>IEEE Communications Surveys &amp; Tutorials</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(2016)</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NA</a:t>
                      </a:r>
                      <a:endParaRPr/>
                    </a:p>
                  </a:txBody>
                  <a:tcPr marL="91450" marR="91450" marT="45725" marB="45725" anchor="ctr">
                    <a:solidFill>
                      <a:srgbClr val="F0F0DD"/>
                    </a:solidFill>
                  </a:tcPr>
                </a:tc>
                <a:tc>
                  <a:txBody>
                    <a:bodyPr/>
                    <a:lstStyle/>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Aimed to study the existing studies and approaches in the field of behavioral biometrics and different types of behavioral authentication, like hand waving, keystroke dynamics, etc</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171450" marR="0" lvl="0" indent="-171450" algn="l" rtl="0">
                        <a:spcBef>
                          <a:spcPts val="0"/>
                        </a:spcBef>
                        <a:spcAft>
                          <a:spcPts val="0"/>
                        </a:spcAft>
                        <a:buClr>
                          <a:srgbClr val="000000"/>
                        </a:buClr>
                        <a:buSzPts val="1000"/>
                        <a:buFont typeface="Arial"/>
                        <a:buChar char="•"/>
                      </a:pPr>
                      <a:r>
                        <a:rPr lang="en-US" sz="1000" b="0" i="0" u="none" strike="noStrike">
                          <a:solidFill>
                            <a:srgbClr val="000000"/>
                          </a:solidFill>
                          <a:latin typeface="Helvetica Neue"/>
                          <a:ea typeface="Helvetica Neue"/>
                          <a:cs typeface="Helvetica Neue"/>
                          <a:sym typeface="Helvetica Neue"/>
                        </a:rPr>
                        <a:t>More of a review paper so instead of learning a new methodology it was a survey of other research papers so do not provide us with an innovation in the technology.</a:t>
                      </a:r>
                      <a:endParaRPr/>
                    </a:p>
                  </a:txBody>
                  <a:tcPr marL="9525" marR="9525" marT="9525" marB="0">
                    <a:solidFill>
                      <a:srgbClr val="F0F0DD"/>
                    </a:solidFill>
                  </a:tcPr>
                </a:tc>
                <a:extLst>
                  <a:ext uri="{0D108BD9-81ED-4DB2-BD59-A6C34878D82A}">
                    <a16:rowId xmlns:a16="http://schemas.microsoft.com/office/drawing/2014/main" val="10002"/>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11.</a:t>
                      </a:r>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Buriro, A., et al. Touchstroke: Smartphone user authentication based on touch-typing biometrics.</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i="0">
                          <a:latin typeface="Helvetica Neue"/>
                          <a:ea typeface="Helvetica Neue"/>
                          <a:cs typeface="Helvetica Neue"/>
                          <a:sym typeface="Helvetica Neue"/>
                        </a:rPr>
                        <a:t>Springer International</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(2015)</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12 Subjects</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 </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30 Patterns</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 </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2160 Samples</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Presents a new behaviour-based authentication scheme called Touch stroke, which takes into account two human behaviours : how the phone is held and how a user enters a 4-digit PIN</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71450" algn="l" rtl="0">
                        <a:spcBef>
                          <a:spcPts val="0"/>
                        </a:spcBef>
                        <a:spcAft>
                          <a:spcPts val="0"/>
                        </a:spcAft>
                        <a:buClr>
                          <a:srgbClr val="000000"/>
                        </a:buClr>
                        <a:buSzPts val="1000"/>
                        <a:buFont typeface="Arial"/>
                        <a:buChar char="•"/>
                      </a:pPr>
                      <a:r>
                        <a:rPr lang="en-US" sz="1000" b="0" i="0" u="none" strike="noStrike">
                          <a:solidFill>
                            <a:srgbClr val="000000"/>
                          </a:solidFill>
                          <a:latin typeface="Helvetica Neue"/>
                          <a:ea typeface="Helvetica Neue"/>
                          <a:cs typeface="Helvetica Neue"/>
                          <a:sym typeface="Helvetica Neue"/>
                        </a:rPr>
                        <a:t>Limited number of users makes it difficult to provide data based on general population and hence there is a bias of the users as they claimed.</a:t>
                      </a:r>
                      <a:endParaRPr/>
                    </a:p>
                  </a:txBody>
                  <a:tcPr marL="9525" marR="9525" marT="9525" marB="0">
                    <a:solidFill>
                      <a:srgbClr val="D5D59B"/>
                    </a:solidFill>
                  </a:tcPr>
                </a:tc>
                <a:extLst>
                  <a:ext uri="{0D108BD9-81ED-4DB2-BD59-A6C34878D82A}">
                    <a16:rowId xmlns:a16="http://schemas.microsoft.com/office/drawing/2014/main" val="10003"/>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12.</a:t>
                      </a:r>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Zheng, N., et al. </a:t>
                      </a:r>
                      <a:endParaRPr/>
                    </a:p>
                    <a:p>
                      <a:pPr marL="0" marR="0" lvl="0" indent="0" algn="l" rtl="0">
                        <a:spcBef>
                          <a:spcPts val="0"/>
                        </a:spcBef>
                        <a:spcAft>
                          <a:spcPts val="0"/>
                        </a:spcAft>
                        <a:buNone/>
                      </a:pPr>
                      <a:r>
                        <a:rPr lang="en-US" sz="1000">
                          <a:latin typeface="Helvetica Neue"/>
                          <a:ea typeface="Helvetica Neue"/>
                          <a:cs typeface="Helvetica Neue"/>
                          <a:sym typeface="Helvetica Neue"/>
                        </a:rPr>
                        <a:t>You are how you touch: User verification on smartphones via tapping behaviors.</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IEEE</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(2014)</a:t>
                      </a:r>
                      <a:endParaRPr/>
                    </a:p>
                  </a:txBody>
                  <a:tcPr marL="91450" marR="91450" marT="45725" marB="45725">
                    <a:solidFill>
                      <a:srgbClr val="F0F0DD"/>
                    </a:solidFill>
                  </a:tcPr>
                </a:tc>
                <a:tc>
                  <a:txBody>
                    <a:bodyPr/>
                    <a:lstStyle/>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80 Subjects</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 </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25 times per subject</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Proposed a mechanism called non-intrusive user verification. The authors studied behavioral authentication by analysing the way a user touches the phone.</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171450" marR="0" lvl="0" indent="-171450" algn="l" rtl="0">
                        <a:spcBef>
                          <a:spcPts val="0"/>
                        </a:spcBef>
                        <a:spcAft>
                          <a:spcPts val="0"/>
                        </a:spcAft>
                        <a:buClr>
                          <a:srgbClr val="000000"/>
                        </a:buClr>
                        <a:buSzPts val="1000"/>
                        <a:buFont typeface="Arial"/>
                        <a:buChar char="•"/>
                      </a:pPr>
                      <a:r>
                        <a:rPr lang="en-US" sz="1000" b="0" i="0" u="none" strike="noStrike">
                          <a:solidFill>
                            <a:srgbClr val="000000"/>
                          </a:solidFill>
                          <a:latin typeface="Helvetica Neue"/>
                          <a:ea typeface="Helvetica Neue"/>
                          <a:cs typeface="Helvetica Neue"/>
                          <a:sym typeface="Helvetica Neue"/>
                        </a:rPr>
                        <a:t>Took into account multiple sensors but did not consider that a user's own behaviors can change over time due to multiple factors like injury stress etc.</a:t>
                      </a:r>
                      <a:endParaRPr/>
                    </a:p>
                  </a:txBody>
                  <a:tcPr marL="9525" marR="9525" marT="9525" marB="0">
                    <a:solidFill>
                      <a:srgbClr val="F0F0D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Literature Review (cont…)</a:t>
            </a:r>
            <a:endParaRPr b="0"/>
          </a:p>
        </p:txBody>
      </p:sp>
      <p:sp>
        <p:nvSpPr>
          <p:cNvPr id="166" name="Google Shape;166;p9"/>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167" name="Google Shape;167;p9"/>
          <p:cNvGraphicFramePr/>
          <p:nvPr/>
        </p:nvGraphicFramePr>
        <p:xfrm>
          <a:off x="110168" y="881348"/>
          <a:ext cx="8923675" cy="5966225"/>
        </p:xfrm>
        <a:graphic>
          <a:graphicData uri="http://schemas.openxmlformats.org/drawingml/2006/table">
            <a:tbl>
              <a:tblPr firstRow="1" bandRow="1">
                <a:noFill/>
                <a:tableStyleId>{6C97343C-81EF-45E6-9409-F3185C60546B}</a:tableStyleId>
              </a:tblPr>
              <a:tblGrid>
                <a:gridCol w="542250">
                  <a:extLst>
                    <a:ext uri="{9D8B030D-6E8A-4147-A177-3AD203B41FA5}">
                      <a16:colId xmlns:a16="http://schemas.microsoft.com/office/drawing/2014/main" val="20000"/>
                    </a:ext>
                  </a:extLst>
                </a:gridCol>
                <a:gridCol w="1760275">
                  <a:extLst>
                    <a:ext uri="{9D8B030D-6E8A-4147-A177-3AD203B41FA5}">
                      <a16:colId xmlns:a16="http://schemas.microsoft.com/office/drawing/2014/main" val="20001"/>
                    </a:ext>
                  </a:extLst>
                </a:gridCol>
                <a:gridCol w="1465250">
                  <a:extLst>
                    <a:ext uri="{9D8B030D-6E8A-4147-A177-3AD203B41FA5}">
                      <a16:colId xmlns:a16="http://schemas.microsoft.com/office/drawing/2014/main" val="20002"/>
                    </a:ext>
                  </a:extLst>
                </a:gridCol>
                <a:gridCol w="1421175">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760175">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Paper Title </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[Citation]</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Conference</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(Year)</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Dataset</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Results</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Gaps Identified</a:t>
                      </a:r>
                      <a:endParaRPr/>
                    </a:p>
                  </a:txBody>
                  <a:tcPr marL="91450" marR="91450" marT="45725" marB="45725">
                    <a:solidFill>
                      <a:srgbClr val="606029"/>
                    </a:solidFill>
                  </a:tcPr>
                </a:tc>
                <a:extLst>
                  <a:ext uri="{0D108BD9-81ED-4DB2-BD59-A6C34878D82A}">
                    <a16:rowId xmlns:a16="http://schemas.microsoft.com/office/drawing/2014/main" val="10000"/>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13.</a:t>
                      </a:r>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Li, L., Zhao, X., &amp; Xue, G. Unobservable re-authentication for smartphones.</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IEEE</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(2013)</a:t>
                      </a:r>
                      <a:endParaRPr/>
                    </a:p>
                  </a:txBody>
                  <a:tcPr marL="91450" marR="91450" marT="45725" marB="45725">
                    <a:solidFill>
                      <a:srgbClr val="D5D59B"/>
                    </a:solidFill>
                  </a:tcPr>
                </a:tc>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75 Subjects</a:t>
                      </a:r>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Analyzes and learns user finger movement patterns, running in the background to monitor and compare these movements to the owner's patterns for continuous verification without user intervention. </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71450" algn="l" rtl="0">
                        <a:spcBef>
                          <a:spcPts val="0"/>
                        </a:spcBef>
                        <a:spcAft>
                          <a:spcPts val="0"/>
                        </a:spcAft>
                        <a:buClr>
                          <a:srgbClr val="000000"/>
                        </a:buClr>
                        <a:buSzPts val="1000"/>
                        <a:buFont typeface="Arial"/>
                        <a:buChar char="•"/>
                      </a:pPr>
                      <a:r>
                        <a:rPr lang="en-US" sz="1000" b="0" i="0" u="none" strike="noStrike">
                          <a:solidFill>
                            <a:srgbClr val="000000"/>
                          </a:solidFill>
                          <a:latin typeface="Helvetica Neue"/>
                          <a:ea typeface="Helvetica Neue"/>
                          <a:cs typeface="Helvetica Neue"/>
                          <a:sym typeface="Helvetica Neue"/>
                        </a:rPr>
                        <a:t>Even though there was a higher accuracy in their first testing database but then they realized that for a higher dataset the accuracy was reaching to a threshold with increasing size.</a:t>
                      </a:r>
                      <a:endParaRPr/>
                    </a:p>
                  </a:txBody>
                  <a:tcPr marL="9525" marR="9525" marT="9525" marB="0">
                    <a:solidFill>
                      <a:srgbClr val="D5D59B"/>
                    </a:solidFill>
                  </a:tcPr>
                </a:tc>
                <a:extLst>
                  <a:ext uri="{0D108BD9-81ED-4DB2-BD59-A6C34878D82A}">
                    <a16:rowId xmlns:a16="http://schemas.microsoft.com/office/drawing/2014/main" val="10001"/>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14.</a:t>
                      </a:r>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Zhao, X., et al. Continuous mobile authentication using a novel graphic touch gesture feature.</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IEEE</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(2013)</a:t>
                      </a:r>
                      <a:endParaRPr/>
                    </a:p>
                  </a:txBody>
                  <a:tcPr marL="91450" marR="91450" marT="45725" marB="45725">
                    <a:solidFill>
                      <a:srgbClr val="F0F0DD"/>
                    </a:solidFill>
                  </a:tcPr>
                </a:tc>
                <a:tc>
                  <a:txBody>
                    <a:bodyPr/>
                    <a:lstStyle/>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30 Subjects</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 </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300 Touch Gestures</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Utilizes Android's standard API to capture and observe touch gestures. Upon screen contact by users, it records traces as raw touch samples.</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171450" marR="0" lvl="0" indent="-171450" algn="l" rtl="0">
                        <a:spcBef>
                          <a:spcPts val="0"/>
                        </a:spcBef>
                        <a:spcAft>
                          <a:spcPts val="0"/>
                        </a:spcAft>
                        <a:buClr>
                          <a:srgbClr val="000000"/>
                        </a:buClr>
                        <a:buSzPts val="1000"/>
                        <a:buFont typeface="Arial"/>
                        <a:buChar char="•"/>
                      </a:pPr>
                      <a:r>
                        <a:rPr lang="en-US" sz="1000" b="0" i="0" u="none" strike="noStrike">
                          <a:solidFill>
                            <a:srgbClr val="000000"/>
                          </a:solidFill>
                          <a:latin typeface="Helvetica Neue"/>
                          <a:ea typeface="Helvetica Neue"/>
                          <a:cs typeface="Helvetica Neue"/>
                          <a:sym typeface="Helvetica Neue"/>
                        </a:rPr>
                        <a:t>Limited size of data and the users only perfumed 6 most commonly used touch gestures over a long period of time hence there was a lack of consideration of outlier. And the device used was also the same.</a:t>
                      </a:r>
                      <a:endParaRPr/>
                    </a:p>
                  </a:txBody>
                  <a:tcPr marL="9525" marR="9525" marT="9525" marB="0">
                    <a:solidFill>
                      <a:srgbClr val="F0F0DD"/>
                    </a:solidFill>
                  </a:tcPr>
                </a:tc>
                <a:extLst>
                  <a:ext uri="{0D108BD9-81ED-4DB2-BD59-A6C34878D82A}">
                    <a16:rowId xmlns:a16="http://schemas.microsoft.com/office/drawing/2014/main" val="10002"/>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15.</a:t>
                      </a:r>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De Luca, A., et al. </a:t>
                      </a:r>
                      <a:endParaRPr/>
                    </a:p>
                    <a:p>
                      <a:pPr marL="0" marR="0" lvl="0" indent="0" algn="l" rtl="0">
                        <a:spcBef>
                          <a:spcPts val="0"/>
                        </a:spcBef>
                        <a:spcAft>
                          <a:spcPts val="0"/>
                        </a:spcAft>
                        <a:buNone/>
                      </a:pPr>
                      <a:r>
                        <a:rPr lang="en-US" sz="1000">
                          <a:latin typeface="Helvetica Neue"/>
                          <a:ea typeface="Helvetica Neue"/>
                          <a:cs typeface="Helvetica Neue"/>
                          <a:sym typeface="Helvetica Neue"/>
                        </a:rPr>
                        <a:t>Touch me once and I know it's you! Implicit authentication based on touch screen patterns.</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ACM</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(2012)</a:t>
                      </a:r>
                      <a:endParaRPr/>
                    </a:p>
                  </a:txBody>
                  <a:tcPr marL="91450" marR="91450" marT="45725" marB="45725">
                    <a:solidFill>
                      <a:srgbClr val="D5D59B"/>
                    </a:solidFill>
                  </a:tcPr>
                </a:tc>
                <a:tc>
                  <a:txBody>
                    <a:bodyPr/>
                    <a:lstStyle/>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26 Subjects</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(Lab Test)</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 </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645 valid authentications</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 </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2790 Attacks</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Conducted two studies: a short-term lab study focused on basic security techniques, like using a stroke, and a long-term study that employed password patterns with passive authentication.</a:t>
                      </a:r>
                      <a:endParaRPr sz="1000" b="0" i="0">
                        <a:latin typeface="Helvetica Neue"/>
                        <a:ea typeface="Helvetica Neue"/>
                        <a:cs typeface="Helvetica Neue"/>
                        <a:sym typeface="Helvetica Neue"/>
                      </a:endParaRPr>
                    </a:p>
                  </a:txBody>
                  <a:tcPr marL="91450" marR="91450" marT="45725" marB="45725">
                    <a:solidFill>
                      <a:srgbClr val="D5D59B"/>
                    </a:solidFill>
                  </a:tcPr>
                </a:tc>
                <a:tc>
                  <a:txBody>
                    <a:bodyPr/>
                    <a:lstStyle/>
                    <a:p>
                      <a:pPr marL="171450" marR="0" lvl="0" indent="-171450" algn="l" rtl="0">
                        <a:spcBef>
                          <a:spcPts val="0"/>
                        </a:spcBef>
                        <a:spcAft>
                          <a:spcPts val="0"/>
                        </a:spcAft>
                        <a:buClr>
                          <a:srgbClr val="000000"/>
                        </a:buClr>
                        <a:buSzPts val="1000"/>
                        <a:buFont typeface="Arial"/>
                        <a:buChar char="•"/>
                      </a:pPr>
                      <a:r>
                        <a:rPr lang="en-US" sz="1000" b="0" i="0" u="none" strike="noStrike">
                          <a:solidFill>
                            <a:srgbClr val="000000"/>
                          </a:solidFill>
                          <a:latin typeface="Helvetica Neue"/>
                          <a:ea typeface="Helvetica Neue"/>
                          <a:cs typeface="Helvetica Neue"/>
                          <a:sym typeface="Helvetica Neue"/>
                        </a:rPr>
                        <a:t>Lack of attackers for some of the participants is undesirable since the data collected was lab tests and it was basically entering the pattern, so it does lack the main purpose which was to provide continuous authentication. </a:t>
                      </a:r>
                      <a:endParaRPr/>
                    </a:p>
                  </a:txBody>
                  <a:tcPr marL="9525" marR="9525" marT="9525" marB="0">
                    <a:solidFill>
                      <a:srgbClr val="D5D59B"/>
                    </a:solidFill>
                  </a:tcPr>
                </a:tc>
                <a:extLst>
                  <a:ext uri="{0D108BD9-81ED-4DB2-BD59-A6C34878D82A}">
                    <a16:rowId xmlns:a16="http://schemas.microsoft.com/office/drawing/2014/main" val="10003"/>
                  </a:ext>
                </a:extLst>
              </a:tr>
              <a:tr h="1203625">
                <a:tc>
                  <a:txBody>
                    <a:bodyPr/>
                    <a:lstStyle/>
                    <a:p>
                      <a:pPr marL="0" marR="0" lvl="0" indent="0" algn="ctr" rtl="0">
                        <a:spcBef>
                          <a:spcPts val="0"/>
                        </a:spcBef>
                        <a:spcAft>
                          <a:spcPts val="0"/>
                        </a:spcAft>
                        <a:buNone/>
                      </a:pPr>
                      <a:r>
                        <a:rPr lang="en-US" sz="1000" b="0" i="0">
                          <a:latin typeface="Helvetica Neue"/>
                          <a:ea typeface="Helvetica Neue"/>
                          <a:cs typeface="Helvetica Neue"/>
                          <a:sym typeface="Helvetica Neue"/>
                        </a:rPr>
                        <a:t>16.</a:t>
                      </a:r>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a:latin typeface="Helvetica Neue"/>
                          <a:ea typeface="Helvetica Neue"/>
                          <a:cs typeface="Helvetica Neue"/>
                          <a:sym typeface="Helvetica Neue"/>
                        </a:rPr>
                        <a:t>Saevanee, H., &amp; Bhattarakosol, P. Authenticating user using keystroke dynamics and finger pressure.</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l" rtl="0">
                        <a:spcBef>
                          <a:spcPts val="0"/>
                        </a:spcBef>
                        <a:spcAft>
                          <a:spcPts val="0"/>
                        </a:spcAft>
                        <a:buNone/>
                      </a:pPr>
                      <a:r>
                        <a:rPr lang="en-US" sz="1000" b="0" i="0">
                          <a:latin typeface="Helvetica Neue"/>
                          <a:ea typeface="Helvetica Neue"/>
                          <a:cs typeface="Helvetica Neue"/>
                          <a:sym typeface="Helvetica Neue"/>
                        </a:rPr>
                        <a:t>IEEE</a:t>
                      </a:r>
                      <a:endParaRPr/>
                    </a:p>
                    <a:p>
                      <a:pPr marL="0" marR="0" lvl="0" indent="0" algn="l" rtl="0">
                        <a:spcBef>
                          <a:spcPts val="0"/>
                        </a:spcBef>
                        <a:spcAft>
                          <a:spcPts val="0"/>
                        </a:spcAft>
                        <a:buNone/>
                      </a:pPr>
                      <a:endParaRPr sz="1000" b="0" i="0">
                        <a:latin typeface="Helvetica Neue"/>
                        <a:ea typeface="Helvetica Neue"/>
                        <a:cs typeface="Helvetica Neue"/>
                        <a:sym typeface="Helvetica Neue"/>
                      </a:endParaRPr>
                    </a:p>
                    <a:p>
                      <a:pPr marL="0" marR="0" lvl="0" indent="0" algn="l" rtl="0">
                        <a:spcBef>
                          <a:spcPts val="0"/>
                        </a:spcBef>
                        <a:spcAft>
                          <a:spcPts val="0"/>
                        </a:spcAft>
                        <a:buNone/>
                      </a:pPr>
                      <a:r>
                        <a:rPr lang="en-US" sz="1000" b="0" i="0">
                          <a:latin typeface="Helvetica Neue"/>
                          <a:ea typeface="Helvetica Neue"/>
                          <a:cs typeface="Helvetica Neue"/>
                          <a:sym typeface="Helvetica Neue"/>
                        </a:rPr>
                        <a:t>(2009)</a:t>
                      </a:r>
                      <a:endParaRPr/>
                    </a:p>
                  </a:txBody>
                  <a:tcPr marL="91450" marR="91450" marT="45725" marB="45725">
                    <a:solidFill>
                      <a:srgbClr val="F0F0DD"/>
                    </a:solidFill>
                  </a:tcPr>
                </a:tc>
                <a:tc>
                  <a:txBody>
                    <a:bodyPr/>
                    <a:lstStyle/>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10 Subjects</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 </a:t>
                      </a:r>
                      <a:endParaRPr sz="10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r>
                        <a:rPr lang="en-US" sz="1000">
                          <a:solidFill>
                            <a:schemeClr val="dk1"/>
                          </a:solidFill>
                          <a:latin typeface="Helvetica Neue"/>
                          <a:ea typeface="Helvetica Neue"/>
                          <a:cs typeface="Helvetica Neue"/>
                          <a:sym typeface="Helvetica Neue"/>
                        </a:rPr>
                        <a:t>3000 values of finger pressure</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171450" marR="0" lvl="0" indent="-171450" algn="l" rtl="0">
                        <a:spcBef>
                          <a:spcPts val="0"/>
                        </a:spcBef>
                        <a:spcAft>
                          <a:spcPts val="0"/>
                        </a:spcAft>
                        <a:buClr>
                          <a:schemeClr val="dk1"/>
                        </a:buClr>
                        <a:buSzPts val="1000"/>
                        <a:buFont typeface="Arial"/>
                        <a:buChar char="•"/>
                      </a:pPr>
                      <a:r>
                        <a:rPr lang="en-US" sz="1000">
                          <a:solidFill>
                            <a:schemeClr val="dk1"/>
                          </a:solidFill>
                          <a:latin typeface="Helvetica Neue"/>
                          <a:ea typeface="Helvetica Neue"/>
                          <a:cs typeface="Helvetica Neue"/>
                          <a:sym typeface="Helvetica Neue"/>
                        </a:rPr>
                        <a:t>Implemented a method, which detects and recognizes users in terms of hold-time, inter-key and finger pressure. This used both keystroke and touchscreen patterns.</a:t>
                      </a:r>
                      <a:endParaRPr sz="10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171450" marR="0" lvl="0" indent="-171450" algn="l" rtl="0">
                        <a:spcBef>
                          <a:spcPts val="0"/>
                        </a:spcBef>
                        <a:spcAft>
                          <a:spcPts val="0"/>
                        </a:spcAft>
                        <a:buClr>
                          <a:srgbClr val="000000"/>
                        </a:buClr>
                        <a:buSzPts val="1000"/>
                        <a:buFont typeface="Arial"/>
                        <a:buChar char="•"/>
                      </a:pPr>
                      <a:r>
                        <a:rPr lang="en-US" sz="1000" b="0" i="0" u="none" strike="noStrike">
                          <a:solidFill>
                            <a:srgbClr val="000000"/>
                          </a:solidFill>
                          <a:latin typeface="Helvetica Neue"/>
                          <a:ea typeface="Helvetica Neue"/>
                          <a:cs typeface="Helvetica Neue"/>
                          <a:sym typeface="Helvetica Neue"/>
                        </a:rPr>
                        <a:t>Not a very good approach since the results rejected legitimate users with high probability and led to constant ere-authentication of the user.</a:t>
                      </a:r>
                      <a:endParaRPr/>
                    </a:p>
                  </a:txBody>
                  <a:tcPr marL="9525" marR="9525" marT="9525" marB="0">
                    <a:solidFill>
                      <a:srgbClr val="F0F0DD"/>
                    </a:solidFill>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3606</Words>
  <Application>Microsoft Office PowerPoint</Application>
  <PresentationFormat>On-screen Show (4:3)</PresentationFormat>
  <Paragraphs>618</Paragraphs>
  <Slides>28</Slides>
  <Notes>28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Lato</vt:lpstr>
      <vt:lpstr>Helvetica Neue</vt:lpstr>
      <vt:lpstr>Times New Roman</vt:lpstr>
      <vt:lpstr>Courier New</vt:lpstr>
      <vt:lpstr>Verdana</vt:lpstr>
      <vt:lpstr>Palatino</vt:lpstr>
      <vt:lpstr>Tahoma</vt:lpstr>
      <vt:lpstr>Calibri</vt:lpstr>
      <vt:lpstr>Arial</vt:lpstr>
      <vt:lpstr>1_os-8</vt:lpstr>
      <vt:lpstr>Custom Design</vt:lpstr>
      <vt:lpstr>Authentication Using Behavioral Biometrics</vt:lpstr>
      <vt:lpstr>Outline</vt:lpstr>
      <vt:lpstr>Introduction</vt:lpstr>
      <vt:lpstr>Problem Statement</vt:lpstr>
      <vt:lpstr>Objectives</vt:lpstr>
      <vt:lpstr>Literature Review</vt:lpstr>
      <vt:lpstr>Literature Review (cont…)</vt:lpstr>
      <vt:lpstr>Literature Review (cont…)</vt:lpstr>
      <vt:lpstr>Literature Review (cont…)</vt:lpstr>
      <vt:lpstr>Literature Review (cont…)</vt:lpstr>
      <vt:lpstr>Project Design and Architecture</vt:lpstr>
      <vt:lpstr>Project Design and Architecture (cont…)</vt:lpstr>
      <vt:lpstr>Project Design and Architecture</vt:lpstr>
      <vt:lpstr>Project Design and Architecture (cont…)</vt:lpstr>
      <vt:lpstr>Tools, Technologies and Languages</vt:lpstr>
      <vt:lpstr>Tools, Technologies and Languages (cont…)</vt:lpstr>
      <vt:lpstr>Dataset</vt:lpstr>
      <vt:lpstr>Implementation (if any)</vt:lpstr>
      <vt:lpstr>Results (if any)</vt:lpstr>
      <vt:lpstr>Key Learnings</vt:lpstr>
      <vt:lpstr>Work Plan till End-Term Evaluation</vt:lpstr>
      <vt:lpstr>Project Plan</vt:lpstr>
      <vt:lpstr>Work Contribution of Each Member</vt:lpstr>
      <vt:lpstr>Supervisor Remarks</vt:lpstr>
      <vt:lpstr>References</vt:lpstr>
      <vt:lpstr>References (cont…)</vt:lpstr>
      <vt:lpstr>References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Marilyn Turnamian</dc:creator>
  <cp:lastModifiedBy>Akshit Sharma</cp:lastModifiedBy>
  <cp:revision>2</cp:revision>
  <dcterms:created xsi:type="dcterms:W3CDTF">2008-07-20T15:16:37Z</dcterms:created>
  <dcterms:modified xsi:type="dcterms:W3CDTF">2024-12-01T11:03:45Z</dcterms:modified>
</cp:coreProperties>
</file>