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 id="2147484988" r:id="rId2"/>
  </p:sldMasterIdLst>
  <p:notesMasterIdLst>
    <p:notesMasterId r:id="rId27"/>
  </p:notesMasterIdLst>
  <p:handoutMasterIdLst>
    <p:handoutMasterId r:id="rId28"/>
  </p:handoutMasterIdLst>
  <p:sldIdLst>
    <p:sldId id="325" r:id="rId3"/>
    <p:sldId id="839" r:id="rId4"/>
    <p:sldId id="840" r:id="rId5"/>
    <p:sldId id="841" r:id="rId6"/>
    <p:sldId id="859" r:id="rId7"/>
    <p:sldId id="842" r:id="rId8"/>
    <p:sldId id="843" r:id="rId9"/>
    <p:sldId id="845" r:id="rId10"/>
    <p:sldId id="883" r:id="rId11"/>
    <p:sldId id="844" r:id="rId12"/>
    <p:sldId id="846" r:id="rId13"/>
    <p:sldId id="847" r:id="rId14"/>
    <p:sldId id="849" r:id="rId15"/>
    <p:sldId id="851" r:id="rId16"/>
    <p:sldId id="852" r:id="rId17"/>
    <p:sldId id="876" r:id="rId18"/>
    <p:sldId id="877" r:id="rId19"/>
    <p:sldId id="878" r:id="rId20"/>
    <p:sldId id="880" r:id="rId21"/>
    <p:sldId id="879" r:id="rId22"/>
    <p:sldId id="860" r:id="rId23"/>
    <p:sldId id="882" r:id="rId24"/>
    <p:sldId id="857" r:id="rId25"/>
    <p:sldId id="858" r:id="rId26"/>
  </p:sldIdLst>
  <p:sldSz cx="9144000" cy="6858000" type="screen4x3"/>
  <p:notesSz cx="9942513" cy="6761163"/>
  <p:custDataLst>
    <p:tags r:id="rId29"/>
  </p:custData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689EA8C8-584C-4C01-89E3-CC153F351FCF}">
          <p14:sldIdLst>
            <p14:sldId id="325"/>
            <p14:sldId id="839"/>
            <p14:sldId id="840"/>
            <p14:sldId id="841"/>
            <p14:sldId id="859"/>
            <p14:sldId id="842"/>
            <p14:sldId id="843"/>
            <p14:sldId id="845"/>
            <p14:sldId id="883"/>
            <p14:sldId id="844"/>
            <p14:sldId id="846"/>
            <p14:sldId id="847"/>
            <p14:sldId id="849"/>
            <p14:sldId id="851"/>
            <p14:sldId id="852"/>
            <p14:sldId id="876"/>
            <p14:sldId id="877"/>
            <p14:sldId id="878"/>
            <p14:sldId id="880"/>
            <p14:sldId id="879"/>
            <p14:sldId id="860"/>
            <p14:sldId id="882"/>
            <p14:sldId id="857"/>
            <p14:sldId id="858"/>
          </p14:sldIdLst>
        </p14:section>
      </p14:sectionLst>
    </p:ex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13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D6C6"/>
    <a:srgbClr val="008AD5"/>
    <a:srgbClr val="FFFFFF"/>
    <a:srgbClr val="00B5FF"/>
    <a:srgbClr val="009CF3"/>
    <a:srgbClr val="005493"/>
    <a:srgbClr val="0096FF"/>
    <a:srgbClr val="FF2F92"/>
    <a:srgbClr val="7A81FF"/>
    <a:srgbClr val="BB5C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BCF21-168F-4279-A359-A41D56B6B2E5}" v="26" dt="2025-03-14T16:53:26.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15" autoAdjust="0"/>
    <p:restoredTop sz="94082" autoAdjust="0"/>
  </p:normalViewPr>
  <p:slideViewPr>
    <p:cSldViewPr snapToGrid="0">
      <p:cViewPr varScale="1">
        <p:scale>
          <a:sx n="104" d="100"/>
          <a:sy n="104" d="100"/>
        </p:scale>
        <p:origin x="1732" y="52"/>
      </p:cViewPr>
      <p:guideLst>
        <p:guide orient="horz" pos="816"/>
        <p:guide pos="521"/>
      </p:guideLst>
    </p:cSldViewPr>
  </p:slideViewPr>
  <p:outlineViewPr>
    <p:cViewPr>
      <p:scale>
        <a:sx n="33" d="100"/>
        <a:sy n="33" d="100"/>
      </p:scale>
      <p:origin x="0" y="-49901"/>
    </p:cViewPr>
  </p:outlineViewPr>
  <p:notesTextViewPr>
    <p:cViewPr>
      <p:scale>
        <a:sx n="100" d="100"/>
        <a:sy n="100" d="100"/>
      </p:scale>
      <p:origin x="0" y="0"/>
    </p:cViewPr>
  </p:notesTextViewPr>
  <p:sorterViewPr>
    <p:cViewPr>
      <p:scale>
        <a:sx n="66" d="100"/>
        <a:sy n="66" d="100"/>
      </p:scale>
      <p:origin x="0" y="-1315"/>
    </p:cViewPr>
  </p:sorterViewPr>
  <p:notesViewPr>
    <p:cSldViewPr snapToGrid="0">
      <p:cViewPr varScale="1">
        <p:scale>
          <a:sx n="77" d="100"/>
          <a:sy n="77" d="100"/>
        </p:scale>
        <p:origin x="1599" y="43"/>
      </p:cViewPr>
      <p:guideLst>
        <p:guide orient="horz" pos="213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 Sharma" userId="06f09f519dbeff77" providerId="LiveId" clId="{060BCF21-168F-4279-A359-A41D56B6B2E5}"/>
    <pc:docChg chg="undo custSel modSld">
      <pc:chgData name="Akshit Sharma" userId="06f09f519dbeff77" providerId="LiveId" clId="{060BCF21-168F-4279-A359-A41D56B6B2E5}" dt="2025-03-14T16:58:29.377" v="2372" actId="20577"/>
      <pc:docMkLst>
        <pc:docMk/>
      </pc:docMkLst>
      <pc:sldChg chg="modSp mod">
        <pc:chgData name="Akshit Sharma" userId="06f09f519dbeff77" providerId="LiveId" clId="{060BCF21-168F-4279-A359-A41D56B6B2E5}" dt="2025-03-13T13:57:21.384" v="161"/>
        <pc:sldMkLst>
          <pc:docMk/>
          <pc:sldMk cId="0" sldId="325"/>
        </pc:sldMkLst>
        <pc:spChg chg="mod">
          <ac:chgData name="Akshit Sharma" userId="06f09f519dbeff77" providerId="LiveId" clId="{060BCF21-168F-4279-A359-A41D56B6B2E5}" dt="2025-03-13T13:56:44.555" v="153" actId="20577"/>
          <ac:spMkLst>
            <pc:docMk/>
            <pc:sldMk cId="0" sldId="325"/>
            <ac:spMk id="6" creationId="{C24B7EDF-18D7-C792-681D-E69AE68A4AAB}"/>
          </ac:spMkLst>
        </pc:spChg>
        <pc:spChg chg="mod">
          <ac:chgData name="Akshit Sharma" userId="06f09f519dbeff77" providerId="LiveId" clId="{060BCF21-168F-4279-A359-A41D56B6B2E5}" dt="2025-03-13T13:57:21.384" v="161"/>
          <ac:spMkLst>
            <pc:docMk/>
            <pc:sldMk cId="0" sldId="325"/>
            <ac:spMk id="7" creationId="{E3E2713F-9CAD-198F-43B7-75929E7A5424}"/>
          </ac:spMkLst>
        </pc:spChg>
        <pc:spChg chg="mod">
          <ac:chgData name="Akshit Sharma" userId="06f09f519dbeff77" providerId="LiveId" clId="{060BCF21-168F-4279-A359-A41D56B6B2E5}" dt="2025-03-13T13:56:08.916" v="66" actId="20577"/>
          <ac:spMkLst>
            <pc:docMk/>
            <pc:sldMk cId="0" sldId="325"/>
            <ac:spMk id="18434" creationId="{00000000-0000-0000-0000-000000000000}"/>
          </ac:spMkLst>
        </pc:spChg>
      </pc:sldChg>
      <pc:sldChg chg="modSp mod">
        <pc:chgData name="Akshit Sharma" userId="06f09f519dbeff77" providerId="LiveId" clId="{060BCF21-168F-4279-A359-A41D56B6B2E5}" dt="2025-03-13T14:35:36.832" v="164"/>
        <pc:sldMkLst>
          <pc:docMk/>
          <pc:sldMk cId="3595263769" sldId="840"/>
        </pc:sldMkLst>
        <pc:spChg chg="mod">
          <ac:chgData name="Akshit Sharma" userId="06f09f519dbeff77" providerId="LiveId" clId="{060BCF21-168F-4279-A359-A41D56B6B2E5}" dt="2025-03-13T14:35:36.832" v="164"/>
          <ac:spMkLst>
            <pc:docMk/>
            <pc:sldMk cId="3595263769" sldId="840"/>
            <ac:spMk id="4" creationId="{BE10AA4B-3410-F422-1F80-8D321A126C76}"/>
          </ac:spMkLst>
        </pc:spChg>
      </pc:sldChg>
      <pc:sldChg chg="modSp mod">
        <pc:chgData name="Akshit Sharma" userId="06f09f519dbeff77" providerId="LiveId" clId="{060BCF21-168F-4279-A359-A41D56B6B2E5}" dt="2025-03-13T14:35:53.082" v="165"/>
        <pc:sldMkLst>
          <pc:docMk/>
          <pc:sldMk cId="2927892568" sldId="841"/>
        </pc:sldMkLst>
        <pc:spChg chg="mod">
          <ac:chgData name="Akshit Sharma" userId="06f09f519dbeff77" providerId="LiveId" clId="{060BCF21-168F-4279-A359-A41D56B6B2E5}" dt="2025-03-13T14:35:53.082" v="165"/>
          <ac:spMkLst>
            <pc:docMk/>
            <pc:sldMk cId="2927892568" sldId="841"/>
            <ac:spMk id="4" creationId="{BE10AA4B-3410-F422-1F80-8D321A126C76}"/>
          </ac:spMkLst>
        </pc:spChg>
      </pc:sldChg>
      <pc:sldChg chg="modSp mod">
        <pc:chgData name="Akshit Sharma" userId="06f09f519dbeff77" providerId="LiveId" clId="{060BCF21-168F-4279-A359-A41D56B6B2E5}" dt="2025-03-13T14:43:22.648" v="844" actId="14100"/>
        <pc:sldMkLst>
          <pc:docMk/>
          <pc:sldMk cId="482551120" sldId="842"/>
        </pc:sldMkLst>
        <pc:spChg chg="mod">
          <ac:chgData name="Akshit Sharma" userId="06f09f519dbeff77" providerId="LiveId" clId="{060BCF21-168F-4279-A359-A41D56B6B2E5}" dt="2025-03-13T14:43:22.648" v="844" actId="14100"/>
          <ac:spMkLst>
            <pc:docMk/>
            <pc:sldMk cId="482551120" sldId="842"/>
            <ac:spMk id="4" creationId="{BE10AA4B-3410-F422-1F80-8D321A126C76}"/>
          </ac:spMkLst>
        </pc:spChg>
      </pc:sldChg>
      <pc:sldChg chg="addSp delSp modSp mod modAnim">
        <pc:chgData name="Akshit Sharma" userId="06f09f519dbeff77" providerId="LiveId" clId="{060BCF21-168F-4279-A359-A41D56B6B2E5}" dt="2025-03-13T14:48:14.971" v="851"/>
        <pc:sldMkLst>
          <pc:docMk/>
          <pc:sldMk cId="998922851" sldId="843"/>
        </pc:sldMkLst>
        <pc:spChg chg="add mod">
          <ac:chgData name="Akshit Sharma" userId="06f09f519dbeff77" providerId="LiveId" clId="{060BCF21-168F-4279-A359-A41D56B6B2E5}" dt="2025-03-13T14:47:44.531" v="847"/>
          <ac:spMkLst>
            <pc:docMk/>
            <pc:sldMk cId="998922851" sldId="843"/>
            <ac:spMk id="3" creationId="{D9F76045-5ECD-62BF-BAF8-2B827C308C5E}"/>
          </ac:spMkLst>
        </pc:spChg>
        <pc:spChg chg="del mod">
          <ac:chgData name="Akshit Sharma" userId="06f09f519dbeff77" providerId="LiveId" clId="{060BCF21-168F-4279-A359-A41D56B6B2E5}" dt="2025-03-13T14:47:43.667" v="846" actId="478"/>
          <ac:spMkLst>
            <pc:docMk/>
            <pc:sldMk cId="998922851" sldId="843"/>
            <ac:spMk id="4" creationId="{BE10AA4B-3410-F422-1F80-8D321A126C76}"/>
          </ac:spMkLst>
        </pc:spChg>
        <pc:spChg chg="add mod">
          <ac:chgData name="Akshit Sharma" userId="06f09f519dbeff77" providerId="LiveId" clId="{060BCF21-168F-4279-A359-A41D56B6B2E5}" dt="2025-03-13T14:47:55.043" v="848"/>
          <ac:spMkLst>
            <pc:docMk/>
            <pc:sldMk cId="998922851" sldId="843"/>
            <ac:spMk id="5" creationId="{9CE8F3BB-540B-B19B-2E82-D02DB0F8465D}"/>
          </ac:spMkLst>
        </pc:spChg>
        <pc:picChg chg="add mod">
          <ac:chgData name="Akshit Sharma" userId="06f09f519dbeff77" providerId="LiveId" clId="{060BCF21-168F-4279-A359-A41D56B6B2E5}" dt="2025-03-13T14:48:08.843" v="850" actId="1076"/>
          <ac:picMkLst>
            <pc:docMk/>
            <pc:sldMk cId="998922851" sldId="843"/>
            <ac:picMk id="6" creationId="{7BB73689-4B39-E836-47D5-0EE3213A808F}"/>
          </ac:picMkLst>
        </pc:picChg>
      </pc:sldChg>
      <pc:sldChg chg="modSp mod">
        <pc:chgData name="Akshit Sharma" userId="06f09f519dbeff77" providerId="LiveId" clId="{060BCF21-168F-4279-A359-A41D56B6B2E5}" dt="2025-03-14T16:46:49.069" v="1409" actId="20577"/>
        <pc:sldMkLst>
          <pc:docMk/>
          <pc:sldMk cId="3486653561" sldId="844"/>
        </pc:sldMkLst>
        <pc:spChg chg="mod">
          <ac:chgData name="Akshit Sharma" userId="06f09f519dbeff77" providerId="LiveId" clId="{060BCF21-168F-4279-A359-A41D56B6B2E5}" dt="2025-03-14T16:46:49.069" v="1409" actId="20577"/>
          <ac:spMkLst>
            <pc:docMk/>
            <pc:sldMk cId="3486653561" sldId="844"/>
            <ac:spMk id="4" creationId="{BE10AA4B-3410-F422-1F80-8D321A126C76}"/>
          </ac:spMkLst>
        </pc:spChg>
      </pc:sldChg>
      <pc:sldChg chg="modSp mod">
        <pc:chgData name="Akshit Sharma" userId="06f09f519dbeff77" providerId="LiveId" clId="{060BCF21-168F-4279-A359-A41D56B6B2E5}" dt="2025-03-14T16:47:00.021" v="1432" actId="20577"/>
        <pc:sldMkLst>
          <pc:docMk/>
          <pc:sldMk cId="158801617" sldId="846"/>
        </pc:sldMkLst>
        <pc:spChg chg="mod">
          <ac:chgData name="Akshit Sharma" userId="06f09f519dbeff77" providerId="LiveId" clId="{060BCF21-168F-4279-A359-A41D56B6B2E5}" dt="2025-03-14T16:47:00.021" v="1432" actId="20577"/>
          <ac:spMkLst>
            <pc:docMk/>
            <pc:sldMk cId="158801617" sldId="846"/>
            <ac:spMk id="4" creationId="{BE10AA4B-3410-F422-1F80-8D321A126C76}"/>
          </ac:spMkLst>
        </pc:spChg>
      </pc:sldChg>
      <pc:sldChg chg="modSp mod">
        <pc:chgData name="Akshit Sharma" userId="06f09f519dbeff77" providerId="LiveId" clId="{060BCF21-168F-4279-A359-A41D56B6B2E5}" dt="2025-03-14T16:47:08.397" v="1435" actId="20577"/>
        <pc:sldMkLst>
          <pc:docMk/>
          <pc:sldMk cId="241409265" sldId="847"/>
        </pc:sldMkLst>
        <pc:spChg chg="mod">
          <ac:chgData name="Akshit Sharma" userId="06f09f519dbeff77" providerId="LiveId" clId="{060BCF21-168F-4279-A359-A41D56B6B2E5}" dt="2025-03-14T16:47:08.397" v="1435" actId="20577"/>
          <ac:spMkLst>
            <pc:docMk/>
            <pc:sldMk cId="241409265" sldId="847"/>
            <ac:spMk id="4" creationId="{BE10AA4B-3410-F422-1F80-8D321A126C76}"/>
          </ac:spMkLst>
        </pc:spChg>
      </pc:sldChg>
      <pc:sldChg chg="modSp mod">
        <pc:chgData name="Akshit Sharma" userId="06f09f519dbeff77" providerId="LiveId" clId="{060BCF21-168F-4279-A359-A41D56B6B2E5}" dt="2025-03-14T16:47:45.798" v="1487" actId="20577"/>
        <pc:sldMkLst>
          <pc:docMk/>
          <pc:sldMk cId="345295643" sldId="849"/>
        </pc:sldMkLst>
        <pc:spChg chg="mod">
          <ac:chgData name="Akshit Sharma" userId="06f09f519dbeff77" providerId="LiveId" clId="{060BCF21-168F-4279-A359-A41D56B6B2E5}" dt="2025-03-14T16:47:45.798" v="1487" actId="20577"/>
          <ac:spMkLst>
            <pc:docMk/>
            <pc:sldMk cId="345295643" sldId="849"/>
            <ac:spMk id="4" creationId="{BE10AA4B-3410-F422-1F80-8D321A126C76}"/>
          </ac:spMkLst>
        </pc:spChg>
      </pc:sldChg>
      <pc:sldChg chg="modSp mod">
        <pc:chgData name="Akshit Sharma" userId="06f09f519dbeff77" providerId="LiveId" clId="{060BCF21-168F-4279-A359-A41D56B6B2E5}" dt="2025-03-14T16:47:54.874" v="1515" actId="20577"/>
        <pc:sldMkLst>
          <pc:docMk/>
          <pc:sldMk cId="3713345062" sldId="851"/>
        </pc:sldMkLst>
        <pc:spChg chg="mod">
          <ac:chgData name="Akshit Sharma" userId="06f09f519dbeff77" providerId="LiveId" clId="{060BCF21-168F-4279-A359-A41D56B6B2E5}" dt="2025-03-14T16:47:54.874" v="1515" actId="20577"/>
          <ac:spMkLst>
            <pc:docMk/>
            <pc:sldMk cId="3713345062" sldId="851"/>
            <ac:spMk id="4" creationId="{BE10AA4B-3410-F422-1F80-8D321A126C76}"/>
          </ac:spMkLst>
        </pc:spChg>
      </pc:sldChg>
      <pc:sldChg chg="modSp mod">
        <pc:chgData name="Akshit Sharma" userId="06f09f519dbeff77" providerId="LiveId" clId="{060BCF21-168F-4279-A359-A41D56B6B2E5}" dt="2025-03-14T16:48:09.266" v="1556" actId="20577"/>
        <pc:sldMkLst>
          <pc:docMk/>
          <pc:sldMk cId="2894067719" sldId="852"/>
        </pc:sldMkLst>
        <pc:spChg chg="mod">
          <ac:chgData name="Akshit Sharma" userId="06f09f519dbeff77" providerId="LiveId" clId="{060BCF21-168F-4279-A359-A41D56B6B2E5}" dt="2025-03-14T16:48:09.266" v="1556" actId="20577"/>
          <ac:spMkLst>
            <pc:docMk/>
            <pc:sldMk cId="2894067719" sldId="852"/>
            <ac:spMk id="4" creationId="{BE10AA4B-3410-F422-1F80-8D321A126C76}"/>
          </ac:spMkLst>
        </pc:spChg>
      </pc:sldChg>
      <pc:sldChg chg="modSp mod">
        <pc:chgData name="Akshit Sharma" userId="06f09f519dbeff77" providerId="LiveId" clId="{060BCF21-168F-4279-A359-A41D56B6B2E5}" dt="2025-03-13T15:06:15.361" v="870"/>
        <pc:sldMkLst>
          <pc:docMk/>
          <pc:sldMk cId="1035227385" sldId="857"/>
        </pc:sldMkLst>
        <pc:spChg chg="mod">
          <ac:chgData name="Akshit Sharma" userId="06f09f519dbeff77" providerId="LiveId" clId="{060BCF21-168F-4279-A359-A41D56B6B2E5}" dt="2025-03-13T15:06:15.361" v="870"/>
          <ac:spMkLst>
            <pc:docMk/>
            <pc:sldMk cId="1035227385" sldId="857"/>
            <ac:spMk id="4" creationId="{BE10AA4B-3410-F422-1F80-8D321A126C76}"/>
          </ac:spMkLst>
        </pc:spChg>
      </pc:sldChg>
      <pc:sldChg chg="modSp mod">
        <pc:chgData name="Akshit Sharma" userId="06f09f519dbeff77" providerId="LiveId" clId="{060BCF21-168F-4279-A359-A41D56B6B2E5}" dt="2025-03-13T14:36:03.546" v="166"/>
        <pc:sldMkLst>
          <pc:docMk/>
          <pc:sldMk cId="256070687" sldId="859"/>
        </pc:sldMkLst>
        <pc:spChg chg="mod">
          <ac:chgData name="Akshit Sharma" userId="06f09f519dbeff77" providerId="LiveId" clId="{060BCF21-168F-4279-A359-A41D56B6B2E5}" dt="2025-03-13T14:36:03.546" v="166"/>
          <ac:spMkLst>
            <pc:docMk/>
            <pc:sldMk cId="256070687" sldId="859"/>
            <ac:spMk id="4" creationId="{BE10AA4B-3410-F422-1F80-8D321A126C76}"/>
          </ac:spMkLst>
        </pc:spChg>
      </pc:sldChg>
      <pc:sldChg chg="addSp delSp modSp mod modAnim">
        <pc:chgData name="Akshit Sharma" userId="06f09f519dbeff77" providerId="LiveId" clId="{060BCF21-168F-4279-A359-A41D56B6B2E5}" dt="2025-03-13T15:04:47.921" v="859" actId="2710"/>
        <pc:sldMkLst>
          <pc:docMk/>
          <pc:sldMk cId="1082175090" sldId="860"/>
        </pc:sldMkLst>
        <pc:spChg chg="add del mod">
          <ac:chgData name="Akshit Sharma" userId="06f09f519dbeff77" providerId="LiveId" clId="{060BCF21-168F-4279-A359-A41D56B6B2E5}" dt="2025-03-13T15:04:47.921" v="859" actId="2710"/>
          <ac:spMkLst>
            <pc:docMk/>
            <pc:sldMk cId="1082175090" sldId="860"/>
            <ac:spMk id="4" creationId="{BE10AA4B-3410-F422-1F80-8D321A126C76}"/>
          </ac:spMkLst>
        </pc:spChg>
        <pc:picChg chg="add mod">
          <ac:chgData name="Akshit Sharma" userId="06f09f519dbeff77" providerId="LiveId" clId="{060BCF21-168F-4279-A359-A41D56B6B2E5}" dt="2025-03-13T15:04:03.835" v="853"/>
          <ac:picMkLst>
            <pc:docMk/>
            <pc:sldMk cId="1082175090" sldId="860"/>
            <ac:picMk id="3" creationId="{0D8FB6DB-6FA8-C6B2-6E9B-B0DE2E6EF3C3}"/>
          </ac:picMkLst>
        </pc:picChg>
      </pc:sldChg>
      <pc:sldChg chg="modSp mod">
        <pc:chgData name="Akshit Sharma" userId="06f09f519dbeff77" providerId="LiveId" clId="{060BCF21-168F-4279-A359-A41D56B6B2E5}" dt="2025-03-14T16:52:04.722" v="2007" actId="2710"/>
        <pc:sldMkLst>
          <pc:docMk/>
          <pc:sldMk cId="1701351093" sldId="876"/>
        </pc:sldMkLst>
        <pc:spChg chg="mod">
          <ac:chgData name="Akshit Sharma" userId="06f09f519dbeff77" providerId="LiveId" clId="{060BCF21-168F-4279-A359-A41D56B6B2E5}" dt="2025-03-14T16:52:04.722" v="2007" actId="2710"/>
          <ac:spMkLst>
            <pc:docMk/>
            <pc:sldMk cId="1701351093" sldId="876"/>
            <ac:spMk id="4" creationId="{AD8B0E23-28B9-A411-F2B9-0AAE335CE30F}"/>
          </ac:spMkLst>
        </pc:spChg>
      </pc:sldChg>
      <pc:sldChg chg="modSp mod">
        <pc:chgData name="Akshit Sharma" userId="06f09f519dbeff77" providerId="LiveId" clId="{060BCF21-168F-4279-A359-A41D56B6B2E5}" dt="2025-03-14T16:53:31.726" v="2308" actId="5793"/>
        <pc:sldMkLst>
          <pc:docMk/>
          <pc:sldMk cId="752052719" sldId="877"/>
        </pc:sldMkLst>
        <pc:spChg chg="mod">
          <ac:chgData name="Akshit Sharma" userId="06f09f519dbeff77" providerId="LiveId" clId="{060BCF21-168F-4279-A359-A41D56B6B2E5}" dt="2025-03-14T16:53:31.726" v="2308" actId="5793"/>
          <ac:spMkLst>
            <pc:docMk/>
            <pc:sldMk cId="752052719" sldId="877"/>
            <ac:spMk id="4" creationId="{7660EB7E-41FA-08CF-E919-AE860B61B137}"/>
          </ac:spMkLst>
        </pc:spChg>
      </pc:sldChg>
      <pc:sldChg chg="modSp mod">
        <pc:chgData name="Akshit Sharma" userId="06f09f519dbeff77" providerId="LiveId" clId="{060BCF21-168F-4279-A359-A41D56B6B2E5}" dt="2025-03-14T16:58:29.377" v="2372" actId="20577"/>
        <pc:sldMkLst>
          <pc:docMk/>
          <pc:sldMk cId="1919280236" sldId="878"/>
        </pc:sldMkLst>
        <pc:graphicFrameChg chg="mod modGraphic">
          <ac:chgData name="Akshit Sharma" userId="06f09f519dbeff77" providerId="LiveId" clId="{060BCF21-168F-4279-A359-A41D56B6B2E5}" dt="2025-03-14T16:58:29.377" v="2372" actId="20577"/>
          <ac:graphicFrameMkLst>
            <pc:docMk/>
            <pc:sldMk cId="1919280236" sldId="878"/>
            <ac:graphicFrameMk id="6" creationId="{7F6ED005-6EC0-5EE2-8CB4-7008F054C64D}"/>
          </ac:graphicFrameMkLst>
        </pc:graphicFrameChg>
      </pc:sldChg>
      <pc:sldChg chg="modSp mod">
        <pc:chgData name="Akshit Sharma" userId="06f09f519dbeff77" providerId="LiveId" clId="{060BCF21-168F-4279-A359-A41D56B6B2E5}" dt="2025-03-13T15:12:01.831" v="1071" actId="1076"/>
        <pc:sldMkLst>
          <pc:docMk/>
          <pc:sldMk cId="1884040394" sldId="879"/>
        </pc:sldMkLst>
        <pc:spChg chg="mod">
          <ac:chgData name="Akshit Sharma" userId="06f09f519dbeff77" providerId="LiveId" clId="{060BCF21-168F-4279-A359-A41D56B6B2E5}" dt="2025-03-13T15:12:01.831" v="1071" actId="1076"/>
          <ac:spMkLst>
            <pc:docMk/>
            <pc:sldMk cId="1884040394" sldId="879"/>
            <ac:spMk id="4" creationId="{67675676-26F3-304D-6B9E-B3644390EFBF}"/>
          </ac:spMkLst>
        </pc:spChg>
        <pc:graphicFrameChg chg="mod modGraphic">
          <ac:chgData name="Akshit Sharma" userId="06f09f519dbeff77" providerId="LiveId" clId="{060BCF21-168F-4279-A359-A41D56B6B2E5}" dt="2025-03-13T15:11:59.767" v="1070" actId="20577"/>
          <ac:graphicFrameMkLst>
            <pc:docMk/>
            <pc:sldMk cId="1884040394" sldId="879"/>
            <ac:graphicFrameMk id="6" creationId="{367900DB-DF9E-B5EC-0B92-06A7F2390E13}"/>
          </ac:graphicFrameMkLst>
        </pc:graphicFrameChg>
      </pc:sldChg>
      <pc:sldChg chg="modSp mod">
        <pc:chgData name="Akshit Sharma" userId="06f09f519dbeff77" providerId="LiveId" clId="{060BCF21-168F-4279-A359-A41D56B6B2E5}" dt="2025-03-13T15:10:27.715" v="991" actId="20577"/>
        <pc:sldMkLst>
          <pc:docMk/>
          <pc:sldMk cId="1173912601" sldId="880"/>
        </pc:sldMkLst>
        <pc:graphicFrameChg chg="mod modGraphic">
          <ac:chgData name="Akshit Sharma" userId="06f09f519dbeff77" providerId="LiveId" clId="{060BCF21-168F-4279-A359-A41D56B6B2E5}" dt="2025-03-13T15:10:27.715" v="991" actId="20577"/>
          <ac:graphicFrameMkLst>
            <pc:docMk/>
            <pc:sldMk cId="1173912601" sldId="880"/>
            <ac:graphicFrameMk id="6" creationId="{898BA634-6669-9F87-EF31-1C45794045B7}"/>
          </ac:graphicFrameMkLst>
        </pc:graphicFrameChg>
      </pc:sldChg>
      <pc:sldChg chg="modSp mod">
        <pc:chgData name="Akshit Sharma" userId="06f09f519dbeff77" providerId="LiveId" clId="{060BCF21-168F-4279-A359-A41D56B6B2E5}" dt="2025-03-13T15:06:02.690" v="867" actId="2710"/>
        <pc:sldMkLst>
          <pc:docMk/>
          <pc:sldMk cId="2165737511" sldId="882"/>
        </pc:sldMkLst>
        <pc:spChg chg="mod">
          <ac:chgData name="Akshit Sharma" userId="06f09f519dbeff77" providerId="LiveId" clId="{060BCF21-168F-4279-A359-A41D56B6B2E5}" dt="2025-03-13T15:06:02.690" v="867" actId="2710"/>
          <ac:spMkLst>
            <pc:docMk/>
            <pc:sldMk cId="2165737511" sldId="882"/>
            <ac:spMk id="4" creationId="{FE0A155F-E9D3-CE9B-ED58-F6066AA93EA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dirty="0">
                <a:latin typeface="Helvetica" charset="0"/>
                <a:ea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5FAB118C-9CC5-46C6-A261-8E8616325EE7}" type="slidenum">
              <a:rPr lang="en-US" altLang="en-US"/>
              <a:pPr>
                <a:defRPr/>
              </a:pPr>
              <a:t>‹#›</a:t>
            </a:fld>
            <a:endParaRPr lang="en-US" altLang="en-US"/>
          </a:p>
        </p:txBody>
      </p:sp>
    </p:spTree>
    <p:extLst>
      <p:ext uri="{BB962C8B-B14F-4D97-AF65-F5344CB8AC3E}">
        <p14:creationId xmlns:p14="http://schemas.microsoft.com/office/powerpoint/2010/main" val="162993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230563" y="500063"/>
            <a:ext cx="3400425" cy="255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1300163" y="3221038"/>
            <a:ext cx="7369175" cy="30511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4758" name="Rectangle 6"/>
          <p:cNvSpPr>
            <a:spLocks noGrp="1" noChangeArrowheads="1"/>
          </p:cNvSpPr>
          <p:nvPr>
            <p:ph type="ftr" sz="quarter" idx="4"/>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CA46AE8F-55D5-467D-8760-46AABFD6E887}" type="slidenum">
              <a:rPr lang="en-US" altLang="en-US"/>
              <a:pPr>
                <a:defRPr/>
              </a:pPr>
              <a:t>‹#›</a:t>
            </a:fld>
            <a:endParaRPr lang="en-US" altLang="en-US"/>
          </a:p>
        </p:txBody>
      </p:sp>
    </p:spTree>
    <p:extLst>
      <p:ext uri="{BB962C8B-B14F-4D97-AF65-F5344CB8AC3E}">
        <p14:creationId xmlns:p14="http://schemas.microsoft.com/office/powerpoint/2010/main" val="1089720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rgbClr val="E36C0A"/>
        </a:solidFill>
        <a:latin typeface="Times New Roman"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9325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pPr>
                <a:defRPr/>
              </a:pPr>
              <a:t>1</a:t>
            </a:fld>
            <a:endParaRPr lang="en-US" altLang="en-US"/>
          </a:p>
        </p:txBody>
      </p:sp>
    </p:spTree>
    <p:extLst>
      <p:ext uri="{BB962C8B-B14F-4D97-AF65-F5344CB8AC3E}">
        <p14:creationId xmlns:p14="http://schemas.microsoft.com/office/powerpoint/2010/main" val="1870429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extLst>
      <p:ext uri="{BB962C8B-B14F-4D97-AF65-F5344CB8AC3E}">
        <p14:creationId xmlns:p14="http://schemas.microsoft.com/office/powerpoint/2010/main" val="398819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372F-13DF-2C8B-A02E-7FA8660C1A30}"/>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C1FA82C-ED11-0064-5D40-A0969ACEB32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86AD5D-C77F-2DEB-F932-42D23B4591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924465-317D-30C8-E120-77B800504FCE}"/>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6" name="Footer Placeholder 5">
            <a:extLst>
              <a:ext uri="{FF2B5EF4-FFF2-40B4-BE49-F238E27FC236}">
                <a16:creationId xmlns:a16="http://schemas.microsoft.com/office/drawing/2014/main" id="{B6CA9908-C7A3-84A0-B790-860F5DA77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D6993-9C35-41D2-39DB-C35CAC96EB49}"/>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1408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5142-42C2-98C6-191B-7D76312C8DDF}"/>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3B79E1E-F134-700D-EE57-D753560BAA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13C7F-9F56-6EE4-7729-50E8E87AB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5A8426-D088-EB2C-AA97-0F35A0F9350E}"/>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6" name="Footer Placeholder 5">
            <a:extLst>
              <a:ext uri="{FF2B5EF4-FFF2-40B4-BE49-F238E27FC236}">
                <a16:creationId xmlns:a16="http://schemas.microsoft.com/office/drawing/2014/main" id="{E3B94F67-DE2A-27E0-A332-10FED3DE1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3980A-1732-61A9-1869-56D8BB428C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361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0EA8-09A8-DB4C-245F-2B2ACFAFDA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BB735B-DE2A-097B-BF58-29178F6E8D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4DBF62-F6A7-8AA2-F96A-D569858AFC61}"/>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5" name="Footer Placeholder 4">
            <a:extLst>
              <a:ext uri="{FF2B5EF4-FFF2-40B4-BE49-F238E27FC236}">
                <a16:creationId xmlns:a16="http://schemas.microsoft.com/office/drawing/2014/main" id="{00562532-AE81-CABD-BF79-AE45984E0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80679-0A10-B48C-45F5-CD24BEF1920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79454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BEC8-8876-DCEC-4C31-E710E5C6668C}"/>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927F8C-50FA-23DD-E83D-04B4768148E6}"/>
              </a:ext>
            </a:extLst>
          </p:cNvPr>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BBE797-D19F-0A9F-0C01-A618122567E9}"/>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5" name="Footer Placeholder 4">
            <a:extLst>
              <a:ext uri="{FF2B5EF4-FFF2-40B4-BE49-F238E27FC236}">
                <a16:creationId xmlns:a16="http://schemas.microsoft.com/office/drawing/2014/main" id="{5F2A5B23-40E1-9EB6-E8AB-800821F5B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CA9C8-FF39-4ACB-2644-7DBFF351F56F}"/>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43590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0007-9E92-488F-FBC3-8F416B5487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95664E-E30C-F040-0357-44B0CD989C0E}"/>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4" name="Footer Placeholder 3">
            <a:extLst>
              <a:ext uri="{FF2B5EF4-FFF2-40B4-BE49-F238E27FC236}">
                <a16:creationId xmlns:a16="http://schemas.microsoft.com/office/drawing/2014/main" id="{FF909917-0B98-9D01-2161-181852C1E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F9CBC5-B5C7-CB3D-CD6C-C05C764C1828}"/>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55405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60772DA-5EEF-F2DB-EA3A-53ED2791DE5A}"/>
              </a:ext>
            </a:extLst>
          </p:cNvPr>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lvl1pPr marL="90488" indent="0">
              <a:tabLst/>
              <a:defRPr/>
            </a:lvl1pPr>
          </a:lstStyle>
          <a:p>
            <a:pPr lvl="0"/>
            <a:r>
              <a:rPr lang="en-US" altLang="en-US" dirty="0"/>
              <a:t>Click to edit Master title style</a:t>
            </a:r>
          </a:p>
        </p:txBody>
      </p:sp>
      <p:sp>
        <p:nvSpPr>
          <p:cNvPr id="7" name="Rectangle 4">
            <a:extLst>
              <a:ext uri="{FF2B5EF4-FFF2-40B4-BE49-F238E27FC236}">
                <a16:creationId xmlns:a16="http://schemas.microsoft.com/office/drawing/2014/main" id="{83A4BD7D-405F-9CB0-AA2C-010D5B4F7D04}"/>
              </a:ext>
            </a:extLst>
          </p:cNvPr>
          <p:cNvSpPr>
            <a:spLocks noGrp="1" noChangeArrowheads="1"/>
          </p:cNvSpPr>
          <p:nvPr>
            <p:ph idx="1" hasCustomPrompt="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800">
                <a:latin typeface="Helvetica" pitchFamily="2" charset="0"/>
              </a:defRPr>
            </a:lvl1pPr>
            <a:lvl2pPr>
              <a:defRPr sz="1600">
                <a:latin typeface="Helvetica" pitchFamily="2" charset="0"/>
              </a:defRPr>
            </a:lvl2pPr>
            <a:lvl3pPr>
              <a:defRPr sz="16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a:extLst>
              <a:ext uri="{FF2B5EF4-FFF2-40B4-BE49-F238E27FC236}">
                <a16:creationId xmlns:a16="http://schemas.microsoft.com/office/drawing/2014/main" id="{3B490A3F-A374-7A6E-AF01-14E3ADC8E0A4}"/>
              </a:ext>
            </a:extLst>
          </p:cNvPr>
          <p:cNvCxnSpPr/>
          <p:nvPr userDrawn="1"/>
        </p:nvCxnSpPr>
        <p:spPr bwMode="auto">
          <a:xfrm>
            <a:off x="579120" y="6658235"/>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extLst>
      <p:ext uri="{BB962C8B-B14F-4D97-AF65-F5344CB8AC3E}">
        <p14:creationId xmlns:p14="http://schemas.microsoft.com/office/powerpoint/2010/main" val="31374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F549-2A59-0EBE-B20C-FDD132AA057F}"/>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5CF5E6B-4232-7F47-6572-C584B6248A3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4AA181-A82F-DFFF-0C75-00D161BB85DB}"/>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5" name="Footer Placeholder 4">
            <a:extLst>
              <a:ext uri="{FF2B5EF4-FFF2-40B4-BE49-F238E27FC236}">
                <a16:creationId xmlns:a16="http://schemas.microsoft.com/office/drawing/2014/main" id="{A78AAFD2-15E4-94FD-6B2F-AED1EAD5A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A8875-6B38-F6E0-7F20-3D45C9D45C63}"/>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7217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0DF3-5750-400D-C0A3-FD269105FD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39BC4B-D896-69F5-E7C3-62A4AB7A32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607398-FDC7-1A26-6F22-383DEF795CD9}"/>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5" name="Footer Placeholder 4">
            <a:extLst>
              <a:ext uri="{FF2B5EF4-FFF2-40B4-BE49-F238E27FC236}">
                <a16:creationId xmlns:a16="http://schemas.microsoft.com/office/drawing/2014/main" id="{38FFA35C-7866-57F6-19ED-0D2C92949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3EC1F-A855-3058-4205-BD67617BF5F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83470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3BD2-D04D-C43F-C5DB-F859BE6BDC28}"/>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5B6478-CD27-AAB2-D9C3-903711F7DC3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0C36A2-37B4-E9CC-9FE7-FA068FC45CED}"/>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5" name="Footer Placeholder 4">
            <a:extLst>
              <a:ext uri="{FF2B5EF4-FFF2-40B4-BE49-F238E27FC236}">
                <a16:creationId xmlns:a16="http://schemas.microsoft.com/office/drawing/2014/main" id="{43DF65CB-C85A-1BEC-7089-2FDF5A62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4C664-95ED-AD50-E01A-84573DB4423E}"/>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94316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BCED-5EB5-47E1-0BF0-783FDEFE60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5DFF23-8CDF-00B4-69A6-7A113B7A156E}"/>
              </a:ext>
            </a:extLst>
          </p:cNvPr>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491131A-DEEA-72E3-2147-21823668A37F}"/>
              </a:ext>
            </a:extLst>
          </p:cNvPr>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15BF4E-F3EE-751A-3277-A34B448B89E3}"/>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6" name="Footer Placeholder 5">
            <a:extLst>
              <a:ext uri="{FF2B5EF4-FFF2-40B4-BE49-F238E27FC236}">
                <a16:creationId xmlns:a16="http://schemas.microsoft.com/office/drawing/2014/main" id="{666E018C-DE01-DD2D-91A4-8E4F4C4E0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027FA-4DB8-8064-7F50-FC33CF298986}"/>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8197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C92F-1A51-C9CF-592B-B791F2B1B5F2}"/>
              </a:ext>
            </a:extLst>
          </p:cNvPr>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C3D5B5-0196-29B0-0C59-AFC50C28658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0ECBA-F070-B624-1183-A804AB30FBAF}"/>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2231DF-2850-ABEF-478F-712432FBF2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4D5C47-74CF-B0D8-AF5E-B61C5DF65AF9}"/>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BBD41A-DE03-A4C3-D852-986217220238}"/>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8" name="Footer Placeholder 7">
            <a:extLst>
              <a:ext uri="{FF2B5EF4-FFF2-40B4-BE49-F238E27FC236}">
                <a16:creationId xmlns:a16="http://schemas.microsoft.com/office/drawing/2014/main" id="{CFAD5BAC-5376-F14B-A7C2-6448B9DA1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D2040C-B4AA-29B9-072C-53D2377076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6102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5863-EB41-7519-D5D8-504BBCE0E13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5EA473-481E-7A4E-0D15-CA8C91261FAC}"/>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4" name="Footer Placeholder 3">
            <a:extLst>
              <a:ext uri="{FF2B5EF4-FFF2-40B4-BE49-F238E27FC236}">
                <a16:creationId xmlns:a16="http://schemas.microsoft.com/office/drawing/2014/main" id="{2D5B42F5-5CDF-FCB6-3FFD-50104AC03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D58FF-0702-F585-C5E9-AF667AD1D451}"/>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1317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166C8-F956-7DF6-EF97-BF79F049F572}"/>
              </a:ext>
            </a:extLst>
          </p:cNvPr>
          <p:cNvSpPr>
            <a:spLocks noGrp="1"/>
          </p:cNvSpPr>
          <p:nvPr>
            <p:ph type="dt" sz="half" idx="10"/>
          </p:nvPr>
        </p:nvSpPr>
        <p:spPr/>
        <p:txBody>
          <a:bodyPr/>
          <a:lstStyle/>
          <a:p>
            <a:fld id="{93A0509C-50A6-7446-A231-A4C5FA90B28F}" type="datetimeFigureOut">
              <a:rPr lang="en-US" smtClean="0"/>
              <a:t>3/14/2025</a:t>
            </a:fld>
            <a:endParaRPr lang="en-US"/>
          </a:p>
        </p:txBody>
      </p:sp>
      <p:sp>
        <p:nvSpPr>
          <p:cNvPr id="3" name="Footer Placeholder 2">
            <a:extLst>
              <a:ext uri="{FF2B5EF4-FFF2-40B4-BE49-F238E27FC236}">
                <a16:creationId xmlns:a16="http://schemas.microsoft.com/office/drawing/2014/main" id="{6ADDFCA2-8259-1499-BB18-43AF6234E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E0F6BB-25BE-AE16-B87C-55A7EA6EEDE4}"/>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360355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anose="020B0604020202020204" pitchFamily="34" charset="0"/>
              </a:rPr>
              <a:pPr algn="ctr">
                <a:spcBef>
                  <a:spcPct val="50000"/>
                </a:spcBef>
                <a:defRPr/>
              </a:pPr>
              <a:t>Friday, March 14, 2025</a:t>
            </a:fld>
            <a:endParaRPr lang="en-US" altLang="en-US" sz="1000" b="1">
              <a:solidFill>
                <a:schemeClr val="bg1"/>
              </a:solidFill>
              <a:latin typeface="Helvetica" panose="020B0604020202020204" pitchFamily="34" charset="0"/>
            </a:endParaRPr>
          </a:p>
        </p:txBody>
      </p:sp>
      <p:pic>
        <p:nvPicPr>
          <p:cNvPr id="3" name="Picture 2" descr="JUIT Office Photos | Glassdoor">
            <a:extLst>
              <a:ext uri="{FF2B5EF4-FFF2-40B4-BE49-F238E27FC236}">
                <a16:creationId xmlns:a16="http://schemas.microsoft.com/office/drawing/2014/main" id="{9C49182E-65AF-DD89-1EC9-BD22AFA98742}"/>
              </a:ext>
            </a:extLst>
          </p:cNvPr>
          <p:cNvPicPr>
            <a:picLocks noChangeAspect="1" noChangeArrowheads="1"/>
          </p:cNvPicPr>
          <p:nvPr userDrawn="1"/>
        </p:nvPicPr>
        <p:blipFill>
          <a:blip r:embed="rId4" cstate="print"/>
          <a:srcRect/>
          <a:stretch>
            <a:fillRect/>
          </a:stretch>
        </p:blipFill>
        <p:spPr bwMode="auto">
          <a:xfrm>
            <a:off x="8349072" y="42901"/>
            <a:ext cx="815248" cy="679009"/>
          </a:xfrm>
          <a:prstGeom prst="rect">
            <a:avLst/>
          </a:prstGeom>
          <a:noFill/>
        </p:spPr>
      </p:pic>
      <p:sp>
        <p:nvSpPr>
          <p:cNvPr id="2" name="Footer Placeholder 11">
            <a:extLst>
              <a:ext uri="{FF2B5EF4-FFF2-40B4-BE49-F238E27FC236}">
                <a16:creationId xmlns:a16="http://schemas.microsoft.com/office/drawing/2014/main" id="{1EF5F1E6-CB5A-2AA7-E80E-C34A90324CDF}"/>
              </a:ext>
            </a:extLst>
          </p:cNvPr>
          <p:cNvSpPr txBox="1">
            <a:spLocks/>
          </p:cNvSpPr>
          <p:nvPr userDrawn="1"/>
        </p:nvSpPr>
        <p:spPr>
          <a:xfrm>
            <a:off x="123673" y="6687228"/>
            <a:ext cx="8694256" cy="195391"/>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a:t>
            </a:r>
            <a:r>
              <a:rPr lang="en-US" sz="900" dirty="0">
                <a:solidFill>
                  <a:srgbClr val="002060"/>
                </a:solidFill>
                <a:latin typeface="Palatino" pitchFamily="2" charset="77"/>
                <a:ea typeface="Palatino" pitchFamily="2" charset="77"/>
              </a:rPr>
              <a:t>Major Project – II (18B19CI891) Mid-Term Evaluation | Department of CSE &amp; IT | AY 2024-25. </a:t>
            </a:r>
          </a:p>
        </p:txBody>
      </p:sp>
      <p:sp>
        <p:nvSpPr>
          <p:cNvPr id="4" name="Footer Placeholder 11">
            <a:extLst>
              <a:ext uri="{FF2B5EF4-FFF2-40B4-BE49-F238E27FC236}">
                <a16:creationId xmlns:a16="http://schemas.microsoft.com/office/drawing/2014/main" id="{8C0F4A93-94A3-EEA3-40A0-2AA166503844}"/>
              </a:ext>
            </a:extLst>
          </p:cNvPr>
          <p:cNvSpPr txBox="1">
            <a:spLocks/>
          </p:cNvSpPr>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a:extLst>
              <a:ext uri="{FF2B5EF4-FFF2-40B4-BE49-F238E27FC236}">
                <a16:creationId xmlns:a16="http://schemas.microsoft.com/office/drawing/2014/main" id="{11C1E367-86B8-5C9F-E2DA-EA8B374AA0AD}"/>
              </a:ext>
            </a:extLst>
          </p:cNvPr>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pPr algn="ct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4987" r:id="rId1"/>
    <p:sldLayoutId id="2147484985"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ＭＳ Ｐゴシック" charset="-128"/>
        </a:defRPr>
      </a:lvl1pPr>
      <a:lvl2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1EF06-99F3-7E6C-9BF2-BD4BE618539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0F1F65-9F9F-07B2-D418-72BC478BF5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F58697-C660-8953-14A2-614079BBDE6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09C-50A6-7446-A231-A4C5FA90B28F}" type="datetimeFigureOut">
              <a:rPr lang="en-US" smtClean="0"/>
              <a:t>3/14/2025</a:t>
            </a:fld>
            <a:endParaRPr lang="en-US"/>
          </a:p>
        </p:txBody>
      </p:sp>
      <p:sp>
        <p:nvSpPr>
          <p:cNvPr id="5" name="Footer Placeholder 4">
            <a:extLst>
              <a:ext uri="{FF2B5EF4-FFF2-40B4-BE49-F238E27FC236}">
                <a16:creationId xmlns:a16="http://schemas.microsoft.com/office/drawing/2014/main" id="{4E11EF59-EF14-9B74-67DE-1763E5B7A25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8D9C0-D19B-AF9A-1547-969981E038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7B32-6FB4-9B4F-9C66-D4AD63211B8B}" type="slidenum">
              <a:rPr lang="en-US" smtClean="0"/>
              <a:t>‹#›</a:t>
            </a:fld>
            <a:endParaRPr lang="en-US"/>
          </a:p>
        </p:txBody>
      </p:sp>
    </p:spTree>
    <p:extLst>
      <p:ext uri="{BB962C8B-B14F-4D97-AF65-F5344CB8AC3E}">
        <p14:creationId xmlns:p14="http://schemas.microsoft.com/office/powerpoint/2010/main" val="4234593331"/>
      </p:ext>
    </p:extLst>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3401210"/>
            <a:ext cx="9144000" cy="759871"/>
          </a:xfrm>
          <a:solidFill>
            <a:srgbClr val="0037A4"/>
          </a:solidFill>
          <a:ln w="19050">
            <a:solidFill>
              <a:schemeClr val="bg1"/>
            </a:solidFill>
          </a:ln>
        </p:spPr>
        <p:txBody>
          <a:bodyPr anchor="t"/>
          <a:lstStyle/>
          <a:p>
            <a:pPr eaLnBrk="1" hangingPunct="1">
              <a:lnSpc>
                <a:spcPct val="150000"/>
              </a:lnSpc>
            </a:pPr>
            <a:r>
              <a:rPr lang="en-US" altLang="en-US" sz="2800" dirty="0">
                <a:cs typeface="Tahoma" panose="020B0604030504040204" pitchFamily="34" charset="0"/>
              </a:rPr>
              <a:t>Authentication using Behavioral Biometrics</a:t>
            </a:r>
            <a:endParaRPr lang="en-US" altLang="en-US" sz="1400" b="1" dirty="0">
              <a:cs typeface="Tahoma" panose="020B0604030504040204" pitchFamily="34" charset="0"/>
            </a:endParaRPr>
          </a:p>
        </p:txBody>
      </p:sp>
      <p:sp>
        <p:nvSpPr>
          <p:cNvPr id="4" name="Footer Placeholder 15">
            <a:extLst>
              <a:ext uri="{FF2B5EF4-FFF2-40B4-BE49-F238E27FC236}">
                <a16:creationId xmlns:a16="http://schemas.microsoft.com/office/drawing/2014/main" id="{BC39589F-F9D0-BEF2-B165-A422ADA5610C}"/>
              </a:ext>
            </a:extLst>
          </p:cNvPr>
          <p:cNvSpPr txBox="1">
            <a:spLocks/>
          </p:cNvSpPr>
          <p:nvPr/>
        </p:nvSpPr>
        <p:spPr>
          <a:xfrm>
            <a:off x="959983" y="635844"/>
            <a:ext cx="7429520" cy="980728"/>
          </a:xfrm>
          <a:prstGeom prst="rect">
            <a:avLst/>
          </a:prstGeom>
        </p:spPr>
        <p:txBody>
          <a:bodyPr anchor="b"/>
          <a:lstStyle/>
          <a:p>
            <a:pPr marL="0" marR="0" lvl="0" indent="0" algn="ctr" defTabSz="914400" rtl="0" eaLnBrk="1" fontAlgn="auto" latinLnBrk="0" hangingPunct="1">
              <a:lnSpc>
                <a:spcPts val="3600"/>
              </a:lnSpc>
              <a:spcBef>
                <a:spcPts val="0"/>
              </a:spcBef>
              <a:spcAft>
                <a:spcPts val="0"/>
              </a:spcAft>
              <a:buClrTx/>
              <a:buSzTx/>
              <a:buFontTx/>
              <a:buNone/>
              <a:tabLst/>
              <a:defRPr/>
            </a:pP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Jaypee University of Information Technology, </a:t>
            </a:r>
            <a:r>
              <a:rPr kumimoji="0" lang="en-IN" sz="2800" b="1" i="0" u="none" strike="noStrike" kern="1200" spc="0" normalizeH="0" baseline="0" noProof="0" dirty="0" err="1">
                <a:ln>
                  <a:noFill/>
                </a:ln>
                <a:solidFill>
                  <a:srgbClr val="000099"/>
                </a:solidFill>
                <a:effectLst/>
                <a:uLnTx/>
                <a:uFillTx/>
                <a:latin typeface="Palatino" pitchFamily="2" charset="77"/>
                <a:ea typeface="Palatino" pitchFamily="2" charset="77"/>
                <a:cs typeface="Times New Roman" pitchFamily="18" charset="0"/>
              </a:rPr>
              <a:t>Waknaghat</a:t>
            </a: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 - 173234 (India)</a:t>
            </a:r>
          </a:p>
        </p:txBody>
      </p:sp>
      <p:sp>
        <p:nvSpPr>
          <p:cNvPr id="5" name="Rectangle 4">
            <a:extLst>
              <a:ext uri="{FF2B5EF4-FFF2-40B4-BE49-F238E27FC236}">
                <a16:creationId xmlns:a16="http://schemas.microsoft.com/office/drawing/2014/main" id="{DC1FB7B0-90E1-217E-359E-488BB2E7656E}"/>
              </a:ext>
            </a:extLst>
          </p:cNvPr>
          <p:cNvSpPr/>
          <p:nvPr/>
        </p:nvSpPr>
        <p:spPr>
          <a:xfrm>
            <a:off x="1500060" y="1841236"/>
            <a:ext cx="6349367" cy="1184940"/>
          </a:xfrm>
          <a:prstGeom prst="rect">
            <a:avLst/>
          </a:prstGeom>
        </p:spPr>
        <p:txBody>
          <a:bodyPr wrap="none">
            <a:spAutoFit/>
          </a:bodyPr>
          <a:lstStyle/>
          <a:p>
            <a:pPr algn="ctr">
              <a:lnSpc>
                <a:spcPct val="150000"/>
              </a:lnSpc>
            </a:pPr>
            <a:r>
              <a:rPr lang="en-IN" sz="2400" b="1" dirty="0">
                <a:latin typeface="Palatino" pitchFamily="2" charset="77"/>
                <a:ea typeface="Palatino" pitchFamily="2" charset="77"/>
                <a:cs typeface="Times New Roman" pitchFamily="18" charset="0"/>
              </a:rPr>
              <a:t>Major Project - II (18B19CI891) | AY 2024-25</a:t>
            </a:r>
          </a:p>
          <a:p>
            <a:pPr algn="ctr">
              <a:lnSpc>
                <a:spcPct val="200000"/>
              </a:lnSpc>
            </a:pPr>
            <a:r>
              <a:rPr lang="en-IN" sz="2000" b="1" dirty="0">
                <a:latin typeface="Palatino" pitchFamily="2" charset="77"/>
                <a:ea typeface="Palatino" pitchFamily="2" charset="77"/>
                <a:cs typeface="Times New Roman" pitchFamily="18" charset="0"/>
              </a:rPr>
              <a:t>Mid-Term Evaluation | March 17-22, 2025.</a:t>
            </a:r>
          </a:p>
        </p:txBody>
      </p:sp>
      <p:sp>
        <p:nvSpPr>
          <p:cNvPr id="6" name="TextBox 5">
            <a:extLst>
              <a:ext uri="{FF2B5EF4-FFF2-40B4-BE49-F238E27FC236}">
                <a16:creationId xmlns:a16="http://schemas.microsoft.com/office/drawing/2014/main" id="{C24B7EDF-18D7-C792-681D-E69AE68A4AAB}"/>
              </a:ext>
            </a:extLst>
          </p:cNvPr>
          <p:cNvSpPr txBox="1"/>
          <p:nvPr/>
        </p:nvSpPr>
        <p:spPr>
          <a:xfrm>
            <a:off x="517798" y="4388436"/>
            <a:ext cx="3620582" cy="1873462"/>
          </a:xfrm>
          <a:prstGeom prst="rect">
            <a:avLst/>
          </a:prstGeom>
          <a:noFill/>
        </p:spPr>
        <p:txBody>
          <a:bodyPr wrap="square" rtlCol="0">
            <a:spAutoFit/>
          </a:bodyPr>
          <a:lstStyle/>
          <a:p>
            <a:r>
              <a:rPr lang="en-US" b="1" dirty="0">
                <a:latin typeface="Helvetica" pitchFamily="2" charset="0"/>
                <a:ea typeface="Palatino" pitchFamily="2" charset="77"/>
                <a:cs typeface="Times New Roman" panose="02020603050405020304" pitchFamily="18" charset="0"/>
              </a:rPr>
              <a:t>Group No.: 36</a:t>
            </a:r>
          </a:p>
          <a:p>
            <a:endParaRPr lang="en-IN" sz="1600" dirty="0">
              <a:latin typeface="Helvetica" pitchFamily="2" charset="0"/>
              <a:ea typeface="Palatino" pitchFamily="2" charset="77"/>
              <a:cs typeface="Times New Roman" panose="02020603050405020304" pitchFamily="18" charset="0"/>
            </a:endParaRPr>
          </a:p>
          <a:p>
            <a:pPr>
              <a:lnSpc>
                <a:spcPct val="114000"/>
              </a:lnSpc>
            </a:pPr>
            <a:r>
              <a:rPr lang="en-IN" sz="1600" b="1" dirty="0">
                <a:latin typeface="Helvetica" pitchFamily="2" charset="0"/>
                <a:ea typeface="Palatino" pitchFamily="2" charset="77"/>
                <a:cs typeface="Times New Roman" panose="02020603050405020304" pitchFamily="18" charset="0"/>
              </a:rPr>
              <a:t>Team Member (s)</a:t>
            </a:r>
            <a:endParaRPr lang="en-US" sz="1600" b="1" dirty="0">
              <a:latin typeface="Helvetica" pitchFamily="2" charset="0"/>
              <a:ea typeface="Palatino" pitchFamily="2" charset="77"/>
              <a:cs typeface="Times New Roman" pitchFamily="18" charset="0"/>
            </a:endParaRPr>
          </a:p>
          <a:p>
            <a:pPr marL="285750" indent="-28575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Akshit Sharma (211435)</a:t>
            </a:r>
          </a:p>
          <a:p>
            <a:pPr marL="285750" indent="-285750">
              <a:lnSpc>
                <a:spcPct val="125000"/>
              </a:lnSpc>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Simran (211442)</a:t>
            </a:r>
          </a:p>
          <a:p>
            <a:pPr algn="ctr"/>
            <a:endParaRPr lang="en-US" sz="1600" dirty="0">
              <a:latin typeface="Helvetica" pitchFamily="2" charset="0"/>
              <a:ea typeface="Palatino" pitchFamily="2" charset="77"/>
              <a:cs typeface="Times New Roman" pitchFamily="18" charset="0"/>
            </a:endParaRPr>
          </a:p>
        </p:txBody>
      </p:sp>
      <p:sp>
        <p:nvSpPr>
          <p:cNvPr id="7" name="TextBox 6">
            <a:extLst>
              <a:ext uri="{FF2B5EF4-FFF2-40B4-BE49-F238E27FC236}">
                <a16:creationId xmlns:a16="http://schemas.microsoft.com/office/drawing/2014/main" id="{E3E2713F-9CAD-198F-43B7-75929E7A5424}"/>
              </a:ext>
            </a:extLst>
          </p:cNvPr>
          <p:cNvSpPr txBox="1"/>
          <p:nvPr/>
        </p:nvSpPr>
        <p:spPr>
          <a:xfrm>
            <a:off x="4871438" y="4930859"/>
            <a:ext cx="4118326" cy="1325427"/>
          </a:xfrm>
          <a:prstGeom prst="rect">
            <a:avLst/>
          </a:prstGeom>
          <a:noFill/>
        </p:spPr>
        <p:txBody>
          <a:bodyPr wrap="square" rtlCol="0">
            <a:spAutoFit/>
          </a:bodyPr>
          <a:lstStyle/>
          <a:p>
            <a:r>
              <a:rPr lang="en-US" sz="1600" b="1" dirty="0">
                <a:latin typeface="Helvetica" pitchFamily="2" charset="0"/>
                <a:ea typeface="Tahoma" panose="020B0604030504040204" pitchFamily="34" charset="0"/>
                <a:cs typeface="Tahoma" panose="020B0604030504040204" pitchFamily="34" charset="0"/>
              </a:rPr>
              <a:t>Supervisor (s)</a:t>
            </a:r>
          </a:p>
          <a:p>
            <a:pPr marL="342900" indent="-34290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Name: Dr. Kushal Kanwar</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Designation: Assistant Professor (SG)</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Department: CSE &amp; IT</a:t>
            </a:r>
          </a:p>
        </p:txBody>
      </p:sp>
      <p:pic>
        <p:nvPicPr>
          <p:cNvPr id="9" name="Picture 8">
            <a:extLst>
              <a:ext uri="{FF2B5EF4-FFF2-40B4-BE49-F238E27FC236}">
                <a16:creationId xmlns:a16="http://schemas.microsoft.com/office/drawing/2014/main" id="{6B314CA5-1CBF-7BB0-83BB-4FDA4318A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92" y="-165253"/>
            <a:ext cx="1178805" cy="895833"/>
          </a:xfrm>
          <a:prstGeom prst="rect">
            <a:avLst/>
          </a:prstGeom>
        </p:spPr>
      </p:pic>
      <p:pic>
        <p:nvPicPr>
          <p:cNvPr id="11" name="Picture 10">
            <a:extLst>
              <a:ext uri="{FF2B5EF4-FFF2-40B4-BE49-F238E27FC236}">
                <a16:creationId xmlns:a16="http://schemas.microsoft.com/office/drawing/2014/main" id="{9DD618C9-A35C-A359-4E30-21B6471F5DC4}"/>
              </a:ext>
            </a:extLst>
          </p:cNvPr>
          <p:cNvPicPr>
            <a:picLocks noChangeAspect="1"/>
          </p:cNvPicPr>
          <p:nvPr/>
        </p:nvPicPr>
        <p:blipFill>
          <a:blip r:embed="rId4"/>
          <a:stretch>
            <a:fillRect/>
          </a:stretch>
        </p:blipFill>
        <p:spPr>
          <a:xfrm>
            <a:off x="8054901" y="160424"/>
            <a:ext cx="1015707" cy="345492"/>
          </a:xfrm>
          <a:prstGeom prst="rect">
            <a:avLst/>
          </a:prstGeom>
        </p:spPr>
      </p:pic>
      <p:pic>
        <p:nvPicPr>
          <p:cNvPr id="12" name="Picture 11" descr="JUIT Office Photos | Glassdoor">
            <a:extLst>
              <a:ext uri="{FF2B5EF4-FFF2-40B4-BE49-F238E27FC236}">
                <a16:creationId xmlns:a16="http://schemas.microsoft.com/office/drawing/2014/main" id="{7647374D-C05A-F866-81A8-19ED5262B840}"/>
              </a:ext>
            </a:extLst>
          </p:cNvPr>
          <p:cNvPicPr>
            <a:picLocks noChangeAspect="1" noChangeArrowheads="1"/>
          </p:cNvPicPr>
          <p:nvPr/>
        </p:nvPicPr>
        <p:blipFill>
          <a:blip r:embed="rId5" cstate="print"/>
          <a:srcRect/>
          <a:stretch>
            <a:fillRect/>
          </a:stretch>
        </p:blipFill>
        <p:spPr bwMode="auto">
          <a:xfrm>
            <a:off x="11017" y="93342"/>
            <a:ext cx="815248" cy="67900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800" dirty="0">
                <a:ea typeface="Palatino" pitchFamily="2" charset="77"/>
              </a:rPr>
              <a:t>First slide for data collected and screenshot of the app. </a:t>
            </a:r>
          </a:p>
          <a:p>
            <a:pPr marL="357188" indent="-261938" algn="just">
              <a:lnSpc>
                <a:spcPct val="150000"/>
              </a:lnSpc>
              <a:buFont typeface="Arial" pitchFamily="34" charset="0"/>
              <a:buChar char="•"/>
            </a:pPr>
            <a:endParaRPr lang="en-IN" sz="1800" dirty="0">
              <a:ea typeface="Palatino" pitchFamily="2" charset="77"/>
            </a:endParaRPr>
          </a:p>
        </p:txBody>
      </p:sp>
    </p:spTree>
    <p:extLst>
      <p:ext uri="{BB962C8B-B14F-4D97-AF65-F5344CB8AC3E}">
        <p14:creationId xmlns:p14="http://schemas.microsoft.com/office/powerpoint/2010/main" val="348665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800" dirty="0">
                <a:ea typeface="Palatino" pitchFamily="2" charset="77"/>
              </a:rPr>
              <a:t>Pre-Processing and LSTM</a:t>
            </a:r>
          </a:p>
        </p:txBody>
      </p:sp>
    </p:spTree>
    <p:extLst>
      <p:ext uri="{BB962C8B-B14F-4D97-AF65-F5344CB8AC3E}">
        <p14:creationId xmlns:p14="http://schemas.microsoft.com/office/powerpoint/2010/main" val="15880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800" dirty="0">
                <a:ea typeface="Palatino" pitchFamily="2" charset="77"/>
              </a:rPr>
              <a:t>GRU</a:t>
            </a:r>
          </a:p>
        </p:txBody>
      </p:sp>
    </p:spTree>
    <p:extLst>
      <p:ext uri="{BB962C8B-B14F-4D97-AF65-F5344CB8AC3E}">
        <p14:creationId xmlns:p14="http://schemas.microsoft.com/office/powerpoint/2010/main" val="24140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800" dirty="0">
                <a:ea typeface="Palatino" pitchFamily="2" charset="77"/>
              </a:rPr>
              <a:t>Visualized Results from Pre-Processing</a:t>
            </a:r>
          </a:p>
        </p:txBody>
      </p:sp>
    </p:spTree>
    <p:extLst>
      <p:ext uri="{BB962C8B-B14F-4D97-AF65-F5344CB8AC3E}">
        <p14:creationId xmlns:p14="http://schemas.microsoft.com/office/powerpoint/2010/main" val="34529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83856"/>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800" dirty="0">
                <a:ea typeface="Palatino" pitchFamily="2" charset="77"/>
              </a:rPr>
              <a:t>Visualized results from LSTM</a:t>
            </a:r>
          </a:p>
        </p:txBody>
      </p:sp>
    </p:spTree>
    <p:extLst>
      <p:ext uri="{BB962C8B-B14F-4D97-AF65-F5344CB8AC3E}">
        <p14:creationId xmlns:p14="http://schemas.microsoft.com/office/powerpoint/2010/main" val="371334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dirty="0">
                <a:ea typeface="Palatino" pitchFamily="2" charset="77"/>
              </a:rPr>
              <a:t>Visualized results from GRU</a:t>
            </a:r>
            <a:endParaRPr lang="en-IN" sz="1800" dirty="0">
              <a:ea typeface="Palatino" pitchFamily="2" charset="77"/>
            </a:endParaRPr>
          </a:p>
        </p:txBody>
      </p:sp>
    </p:spTree>
    <p:extLst>
      <p:ext uri="{BB962C8B-B14F-4D97-AF65-F5344CB8AC3E}">
        <p14:creationId xmlns:p14="http://schemas.microsoft.com/office/powerpoint/2010/main" val="289406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1423B-3B76-BB2D-540F-6407DD5FA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46FD5-56CD-F03C-31B2-413906154068}"/>
              </a:ext>
            </a:extLst>
          </p:cNvPr>
          <p:cNvSpPr>
            <a:spLocks noGrp="1"/>
          </p:cNvSpPr>
          <p:nvPr>
            <p:ph type="title"/>
          </p:nvPr>
        </p:nvSpPr>
        <p:spPr/>
        <p:txBody>
          <a:bodyPr/>
          <a:lstStyle/>
          <a:p>
            <a:r>
              <a:rPr lang="en-IN" sz="2400" dirty="0">
                <a:ea typeface="Palatino" pitchFamily="2" charset="77"/>
              </a:rPr>
              <a:t>Key Learnings</a:t>
            </a:r>
            <a:endParaRPr lang="en-US" dirty="0"/>
          </a:p>
        </p:txBody>
      </p:sp>
      <p:sp>
        <p:nvSpPr>
          <p:cNvPr id="4" name="Content Placeholder 2">
            <a:extLst>
              <a:ext uri="{FF2B5EF4-FFF2-40B4-BE49-F238E27FC236}">
                <a16:creationId xmlns:a16="http://schemas.microsoft.com/office/drawing/2014/main" id="{AD8B0E23-28B9-A411-F2B9-0AAE335CE30F}"/>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250000"/>
              </a:lnSpc>
              <a:buFont typeface="Arial" pitchFamily="34" charset="0"/>
              <a:buChar char="•"/>
            </a:pPr>
            <a:r>
              <a:rPr lang="en-IN" dirty="0"/>
              <a:t>How to gather useful data to be used in a project. </a:t>
            </a:r>
          </a:p>
          <a:p>
            <a:pPr marL="357188" indent="-261938" algn="just">
              <a:lnSpc>
                <a:spcPct val="200000"/>
              </a:lnSpc>
              <a:buFont typeface="Arial" pitchFamily="34" charset="0"/>
              <a:buChar char="•"/>
            </a:pPr>
            <a:r>
              <a:rPr lang="en-IN" sz="1800" dirty="0">
                <a:ea typeface="Palatino" pitchFamily="2" charset="77"/>
              </a:rPr>
              <a:t>How to secure a device using </a:t>
            </a:r>
            <a:r>
              <a:rPr lang="en-IN" dirty="0">
                <a:ea typeface="Palatino" pitchFamily="2" charset="77"/>
              </a:rPr>
              <a:t>Behavioral Biometrics and its advantages over the traditional forms of authentication. </a:t>
            </a:r>
          </a:p>
          <a:p>
            <a:pPr marL="357188" indent="-261938" algn="just">
              <a:lnSpc>
                <a:spcPct val="200000"/>
              </a:lnSpc>
              <a:buFont typeface="Arial" pitchFamily="34" charset="0"/>
              <a:buChar char="•"/>
            </a:pPr>
            <a:r>
              <a:rPr lang="en-IN" dirty="0">
                <a:ea typeface="Palatino" pitchFamily="2" charset="77"/>
              </a:rPr>
              <a:t>How to pre-process data to be used for Machine Learning. </a:t>
            </a:r>
          </a:p>
          <a:p>
            <a:pPr marL="357188" indent="-261938" algn="just">
              <a:lnSpc>
                <a:spcPct val="250000"/>
              </a:lnSpc>
              <a:buFont typeface="Arial" pitchFamily="34" charset="0"/>
              <a:buChar char="•"/>
            </a:pPr>
            <a:r>
              <a:rPr lang="en-IN" sz="1800" dirty="0">
                <a:ea typeface="Palatino" pitchFamily="2" charset="77"/>
              </a:rPr>
              <a:t>How to handle time-series data. </a:t>
            </a:r>
          </a:p>
          <a:p>
            <a:pPr marL="357188" indent="-261938" algn="just">
              <a:lnSpc>
                <a:spcPct val="250000"/>
              </a:lnSpc>
              <a:buFont typeface="Arial" pitchFamily="34" charset="0"/>
              <a:buChar char="•"/>
            </a:pPr>
            <a:r>
              <a:rPr lang="en-IN" sz="1800" dirty="0">
                <a:ea typeface="Palatino" pitchFamily="2" charset="77"/>
              </a:rPr>
              <a:t>Understanding of how LSTM and GRU work. </a:t>
            </a:r>
          </a:p>
          <a:p>
            <a:pPr marL="357188" indent="-261938" algn="just">
              <a:lnSpc>
                <a:spcPct val="250000"/>
              </a:lnSpc>
              <a:buFont typeface="Arial" pitchFamily="34" charset="0"/>
              <a:buChar char="•"/>
            </a:pPr>
            <a:r>
              <a:rPr lang="en-IN" sz="1800" dirty="0">
                <a:ea typeface="Palatino" pitchFamily="2" charset="77"/>
              </a:rPr>
              <a:t>Computation cost of training machine and deep learning models. </a:t>
            </a:r>
          </a:p>
        </p:txBody>
      </p:sp>
    </p:spTree>
    <p:extLst>
      <p:ext uri="{BB962C8B-B14F-4D97-AF65-F5344CB8AC3E}">
        <p14:creationId xmlns:p14="http://schemas.microsoft.com/office/powerpoint/2010/main" val="170135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F3876-A327-89E8-5925-E417551A9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6DCD2-A236-23D9-E151-3D3D3A17C615}"/>
              </a:ext>
            </a:extLst>
          </p:cNvPr>
          <p:cNvSpPr>
            <a:spLocks noGrp="1"/>
          </p:cNvSpPr>
          <p:nvPr>
            <p:ph type="title"/>
          </p:nvPr>
        </p:nvSpPr>
        <p:spPr/>
        <p:txBody>
          <a:bodyPr/>
          <a:lstStyle/>
          <a:p>
            <a:r>
              <a:rPr lang="en-IN" sz="2400" dirty="0">
                <a:ea typeface="Palatino" pitchFamily="2" charset="77"/>
              </a:rPr>
              <a:t>Work Plan </a:t>
            </a:r>
            <a:r>
              <a:rPr lang="en-IN" sz="2400" b="0" dirty="0">
                <a:ea typeface="Palatino" pitchFamily="2" charset="77"/>
              </a:rPr>
              <a:t>(till End-Term Evaluation)</a:t>
            </a:r>
            <a:endParaRPr lang="en-US" b="0" dirty="0"/>
          </a:p>
        </p:txBody>
      </p:sp>
      <p:sp>
        <p:nvSpPr>
          <p:cNvPr id="4" name="Content Placeholder 2">
            <a:extLst>
              <a:ext uri="{FF2B5EF4-FFF2-40B4-BE49-F238E27FC236}">
                <a16:creationId xmlns:a16="http://schemas.microsoft.com/office/drawing/2014/main" id="{7660EB7E-41FA-08CF-E919-AE860B61B137}"/>
              </a:ext>
            </a:extLst>
          </p:cNvPr>
          <p:cNvSpPr txBox="1">
            <a:spLocks/>
          </p:cNvSpPr>
          <p:nvPr/>
        </p:nvSpPr>
        <p:spPr bwMode="auto">
          <a:xfrm>
            <a:off x="93643" y="841052"/>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800" dirty="0">
                <a:ea typeface="Palatino" pitchFamily="2" charset="77"/>
              </a:rPr>
              <a:t>To find a model suitable for our data. </a:t>
            </a:r>
          </a:p>
          <a:p>
            <a:pPr marL="95250" indent="0" algn="just">
              <a:lnSpc>
                <a:spcPct val="150000"/>
              </a:lnSpc>
              <a:buNone/>
            </a:pPr>
            <a:endParaRPr lang="en-IN" sz="1800" dirty="0">
              <a:ea typeface="Palatino" pitchFamily="2" charset="77"/>
            </a:endParaRPr>
          </a:p>
          <a:p>
            <a:pPr marL="357188" indent="-261938" algn="just">
              <a:lnSpc>
                <a:spcPct val="150000"/>
              </a:lnSpc>
              <a:buFont typeface="Arial" pitchFamily="34" charset="0"/>
              <a:buChar char="•"/>
            </a:pPr>
            <a:r>
              <a:rPr lang="en-IN" dirty="0">
                <a:ea typeface="Palatino" pitchFamily="2" charset="77"/>
              </a:rPr>
              <a:t>To collect long term data from a single user, rather than short term data(s) from multiple users. </a:t>
            </a:r>
          </a:p>
          <a:p>
            <a:pPr marL="95250" indent="0" algn="just">
              <a:lnSpc>
                <a:spcPct val="150000"/>
              </a:lnSpc>
              <a:buNone/>
            </a:pPr>
            <a:endParaRPr lang="en-IN" dirty="0">
              <a:ea typeface="Palatino" pitchFamily="2" charset="77"/>
            </a:endParaRPr>
          </a:p>
          <a:p>
            <a:pPr marL="357188" indent="-261938" algn="just">
              <a:lnSpc>
                <a:spcPct val="150000"/>
              </a:lnSpc>
              <a:buFont typeface="Arial" pitchFamily="34" charset="0"/>
              <a:buChar char="•"/>
            </a:pPr>
            <a:r>
              <a:rPr lang="en-IN" sz="1800" dirty="0">
                <a:ea typeface="Palatino" pitchFamily="2" charset="77"/>
              </a:rPr>
              <a:t>To devel</a:t>
            </a:r>
            <a:r>
              <a:rPr lang="en-IN" dirty="0">
                <a:ea typeface="Palatino" pitchFamily="2" charset="77"/>
              </a:rPr>
              <a:t>op a prototype of the application that uses behavioral biometrics in real time. </a:t>
            </a:r>
            <a:endParaRPr lang="en-IN" sz="1800" dirty="0">
              <a:ea typeface="Palatino" pitchFamily="2" charset="77"/>
            </a:endParaRPr>
          </a:p>
        </p:txBody>
      </p:sp>
    </p:spTree>
    <p:extLst>
      <p:ext uri="{BB962C8B-B14F-4D97-AF65-F5344CB8AC3E}">
        <p14:creationId xmlns:p14="http://schemas.microsoft.com/office/powerpoint/2010/main" val="75205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40878-8FE6-6431-E84F-16336E6DE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3143DA-2CB4-07C6-001C-3A639B4BCADB}"/>
              </a:ext>
            </a:extLst>
          </p:cNvPr>
          <p:cNvSpPr>
            <a:spLocks noGrp="1"/>
          </p:cNvSpPr>
          <p:nvPr>
            <p:ph type="title"/>
          </p:nvPr>
        </p:nvSpPr>
        <p:spPr/>
        <p:txBody>
          <a:bodyPr/>
          <a:lstStyle/>
          <a:p>
            <a:r>
              <a:rPr lang="en-IN" dirty="0">
                <a:ea typeface="Palatino" pitchFamily="2" charset="77"/>
              </a:rPr>
              <a:t>Work Contribution and Attendance</a:t>
            </a:r>
            <a:endParaRPr lang="en-US" b="0" dirty="0"/>
          </a:p>
        </p:txBody>
      </p:sp>
      <p:sp>
        <p:nvSpPr>
          <p:cNvPr id="4" name="Content Placeholder 2">
            <a:extLst>
              <a:ext uri="{FF2B5EF4-FFF2-40B4-BE49-F238E27FC236}">
                <a16:creationId xmlns:a16="http://schemas.microsoft.com/office/drawing/2014/main" id="{33864F80-A98D-C3A6-300F-743060AF58A2}"/>
              </a:ext>
            </a:extLst>
          </p:cNvPr>
          <p:cNvSpPr txBox="1">
            <a:spLocks/>
          </p:cNvSpPr>
          <p:nvPr/>
        </p:nvSpPr>
        <p:spPr bwMode="auto">
          <a:xfrm>
            <a:off x="77118" y="804231"/>
            <a:ext cx="8956714" cy="517241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7F6ED005-6EC0-5EE2-8CB4-7008F054C64D}"/>
              </a:ext>
            </a:extLst>
          </p:cNvPr>
          <p:cNvGraphicFramePr>
            <a:graphicFrameLocks noGrp="1"/>
          </p:cNvGraphicFramePr>
          <p:nvPr>
            <p:extLst>
              <p:ext uri="{D42A27DB-BD31-4B8C-83A1-F6EECF244321}">
                <p14:modId xmlns:p14="http://schemas.microsoft.com/office/powerpoint/2010/main" val="2823970864"/>
              </p:ext>
            </p:extLst>
          </p:nvPr>
        </p:nvGraphicFramePr>
        <p:xfrm>
          <a:off x="110168" y="881350"/>
          <a:ext cx="8915266" cy="3753508"/>
        </p:xfrm>
        <a:graphic>
          <a:graphicData uri="http://schemas.openxmlformats.org/drawingml/2006/table">
            <a:tbl>
              <a:tblPr firstRow="1" bandRow="1">
                <a:tableStyleId>{00A15C55-8517-42AA-B614-E9B94910E393}</a:tableStyleId>
              </a:tblPr>
              <a:tblGrid>
                <a:gridCol w="801264">
                  <a:extLst>
                    <a:ext uri="{9D8B030D-6E8A-4147-A177-3AD203B41FA5}">
                      <a16:colId xmlns:a16="http://schemas.microsoft.com/office/drawing/2014/main" val="1580173846"/>
                    </a:ext>
                  </a:extLst>
                </a:gridCol>
                <a:gridCol w="879060">
                  <a:extLst>
                    <a:ext uri="{9D8B030D-6E8A-4147-A177-3AD203B41FA5}">
                      <a16:colId xmlns:a16="http://schemas.microsoft.com/office/drawing/2014/main" val="1787721097"/>
                    </a:ext>
                  </a:extLst>
                </a:gridCol>
                <a:gridCol w="4265403">
                  <a:extLst>
                    <a:ext uri="{9D8B030D-6E8A-4147-A177-3AD203B41FA5}">
                      <a16:colId xmlns:a16="http://schemas.microsoft.com/office/drawing/2014/main" val="1940941142"/>
                    </a:ext>
                  </a:extLst>
                </a:gridCol>
                <a:gridCol w="1138989">
                  <a:extLst>
                    <a:ext uri="{9D8B030D-6E8A-4147-A177-3AD203B41FA5}">
                      <a16:colId xmlns:a16="http://schemas.microsoft.com/office/drawing/2014/main" val="1693280867"/>
                    </a:ext>
                  </a:extLst>
                </a:gridCol>
                <a:gridCol w="786550">
                  <a:extLst>
                    <a:ext uri="{9D8B030D-6E8A-4147-A177-3AD203B41FA5}">
                      <a16:colId xmlns:a16="http://schemas.microsoft.com/office/drawing/2014/main" val="3130860608"/>
                    </a:ext>
                  </a:extLst>
                </a:gridCol>
                <a:gridCol w="1044000">
                  <a:extLst>
                    <a:ext uri="{9D8B030D-6E8A-4147-A177-3AD203B41FA5}">
                      <a16:colId xmlns:a16="http://schemas.microsoft.com/office/drawing/2014/main" val="2032934039"/>
                    </a:ext>
                  </a:extLst>
                </a:gridCol>
              </a:tblGrid>
              <a:tr h="507388">
                <a:tc gridSpan="6">
                  <a:txBody>
                    <a:bodyPr/>
                    <a:lstStyle/>
                    <a:p>
                      <a:pPr algn="l"/>
                      <a:r>
                        <a:rPr lang="en-US" sz="1300" b="1" i="0" dirty="0">
                          <a:solidFill>
                            <a:schemeClr val="tx1"/>
                          </a:solidFill>
                          <a:latin typeface="Helvetica" pitchFamily="2" charset="0"/>
                        </a:rPr>
                        <a:t>GitHub Repository URL: </a:t>
                      </a:r>
                    </a:p>
                  </a:txBody>
                  <a:tcPr anchor="ct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val="1846737965"/>
                  </a:ext>
                </a:extLst>
              </a:tr>
              <a:tr h="507388">
                <a:tc>
                  <a:txBody>
                    <a:bodyPr/>
                    <a:lstStyle/>
                    <a:p>
                      <a:pPr algn="ctr"/>
                      <a:r>
                        <a:rPr lang="en-US" sz="1300" b="0" i="0" dirty="0">
                          <a:solidFill>
                            <a:schemeClr val="tx1"/>
                          </a:solidFill>
                          <a:latin typeface="Helvetica" pitchFamily="2" charset="0"/>
                        </a:rPr>
                        <a:t>Team Member</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Roll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Work Done</a:t>
                      </a:r>
                    </a:p>
                    <a:p>
                      <a:pPr algn="ctr"/>
                      <a:r>
                        <a:rPr lang="en-US" sz="1300" b="0" i="0" dirty="0">
                          <a:solidFill>
                            <a:schemeClr val="tx1"/>
                          </a:solidFill>
                          <a:latin typeface="Helvetica" pitchFamily="2" charset="0"/>
                        </a:rPr>
                        <a:t>(provide complete details)</a:t>
                      </a:r>
                    </a:p>
                  </a:txBody>
                  <a:tcPr>
                    <a:solidFill>
                      <a:schemeClr val="accent6">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solidFill>
                            <a:schemeClr val="tx1"/>
                          </a:solidFill>
                          <a:latin typeface="Helvetica" pitchFamily="2" charset="0"/>
                        </a:rPr>
                        <a:t>Work Contribution (%)</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Lines of Code</a:t>
                      </a:r>
                    </a:p>
                    <a:p>
                      <a:pPr algn="ctr"/>
                      <a:r>
                        <a:rPr lang="en-US" sz="1300" b="0" i="0" dirty="0">
                          <a:solidFill>
                            <a:schemeClr val="tx1"/>
                          </a:solidFill>
                          <a:latin typeface="Helvetica" pitchFamily="2" charset="0"/>
                        </a:rPr>
                        <a:t>(LoC)</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Lab Attendance (%)</a:t>
                      </a:r>
                    </a:p>
                  </a:txBody>
                  <a:tcPr>
                    <a:solidFill>
                      <a:schemeClr val="accent6">
                        <a:lumMod val="60000"/>
                        <a:lumOff val="40000"/>
                      </a:schemeClr>
                    </a:solidFill>
                  </a:tcPr>
                </a:tc>
                <a:extLst>
                  <a:ext uri="{0D108BD9-81ED-4DB2-BD59-A6C34878D82A}">
                    <a16:rowId xmlns:a16="http://schemas.microsoft.com/office/drawing/2014/main" val="2495431070"/>
                  </a:ext>
                </a:extLst>
              </a:tr>
              <a:tr h="828000">
                <a:tc>
                  <a:txBody>
                    <a:bodyPr/>
                    <a:lstStyle/>
                    <a:p>
                      <a:pPr algn="ctr"/>
                      <a:r>
                        <a:rPr lang="en-US" sz="1300" b="0" i="0" dirty="0">
                          <a:latin typeface="Helvetica" pitchFamily="2" charset="0"/>
                        </a:rPr>
                        <a:t>1.</a:t>
                      </a:r>
                    </a:p>
                  </a:txBody>
                  <a:tcPr>
                    <a:solidFill>
                      <a:schemeClr val="accent5">
                        <a:lumMod val="20000"/>
                        <a:lumOff val="80000"/>
                      </a:schemeClr>
                    </a:solidFill>
                  </a:tcPr>
                </a:tc>
                <a:tc>
                  <a:txBody>
                    <a:bodyPr/>
                    <a:lstStyle/>
                    <a:p>
                      <a:pPr algn="ctr"/>
                      <a:r>
                        <a:rPr lang="en-US" sz="1300" b="0" i="0" dirty="0">
                          <a:latin typeface="Helvetica" pitchFamily="2" charset="0"/>
                        </a:rPr>
                        <a:t>211435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Combining and sampling the data.</a:t>
                      </a:r>
                    </a:p>
                    <a:p>
                      <a:pPr marL="171450" indent="-171450">
                        <a:buFont typeface="Arial" panose="020B0604020202020204" pitchFamily="34" charset="0"/>
                        <a:buChar char="•"/>
                      </a:pPr>
                      <a:r>
                        <a:rPr lang="en-US" sz="1300" b="0" i="0" dirty="0">
                          <a:latin typeface="Helvetica" pitchFamily="2" charset="0"/>
                        </a:rPr>
                        <a:t>Pre-Processing the data</a:t>
                      </a:r>
                    </a:p>
                    <a:p>
                      <a:pPr marL="171450" indent="-171450">
                        <a:buFont typeface="Arial" panose="020B0604020202020204" pitchFamily="34" charset="0"/>
                        <a:buChar char="•"/>
                      </a:pPr>
                      <a:r>
                        <a:rPr lang="en-US" sz="1300" b="0" i="0" dirty="0">
                          <a:latin typeface="Helvetica" pitchFamily="2" charset="0"/>
                        </a:rPr>
                        <a:t>Implementing LSTM</a:t>
                      </a:r>
                    </a:p>
                    <a:p>
                      <a:pPr marL="171450" indent="-171450">
                        <a:buFont typeface="Arial" panose="020B0604020202020204" pitchFamily="34" charset="0"/>
                        <a:buChar char="•"/>
                      </a:pPr>
                      <a:endParaRPr lang="en-US" sz="1300" b="0" i="0" dirty="0">
                        <a:latin typeface="Helvetica" pitchFamily="2" charset="0"/>
                      </a:endParaRPr>
                    </a:p>
                    <a:p>
                      <a:pPr marL="0" indent="0">
                        <a:buFont typeface="Arial" panose="020B0604020202020204" pitchFamily="34" charset="0"/>
                        <a:buNone/>
                      </a:pPr>
                      <a:endParaRPr lang="en-US" sz="1300" b="0" i="0" dirty="0">
                        <a:latin typeface="Helvetica" pitchFamily="2" charset="0"/>
                      </a:endParaRPr>
                    </a:p>
                    <a:p>
                      <a:pPr marL="171450" indent="-171450">
                        <a:buFont typeface="Arial" panose="020B0604020202020204" pitchFamily="34" charset="0"/>
                        <a:buChar char="•"/>
                      </a:pP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50%</a:t>
                      </a: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157 (App)</a:t>
                      </a:r>
                    </a:p>
                    <a:p>
                      <a:pPr marL="0" indent="0" algn="ctr">
                        <a:buFont typeface="Arial" panose="020B0604020202020204" pitchFamily="34" charset="0"/>
                        <a:buNone/>
                      </a:pPr>
                      <a:r>
                        <a:rPr lang="en-US" sz="1300" b="0" i="0" dirty="0">
                          <a:latin typeface="Helvetica" pitchFamily="2" charset="0"/>
                        </a:rPr>
                        <a:t>227</a:t>
                      </a:r>
                    </a:p>
                    <a:p>
                      <a:pPr marL="0" indent="0" algn="ctr">
                        <a:buFont typeface="Arial" panose="020B0604020202020204" pitchFamily="34" charset="0"/>
                        <a:buNone/>
                      </a:pPr>
                      <a:r>
                        <a:rPr lang="en-US" sz="1300" b="0" i="0" dirty="0">
                          <a:latin typeface="Helvetica" pitchFamily="2" charset="0"/>
                        </a:rPr>
                        <a:t>(Colab)</a:t>
                      </a: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&gt;95%</a:t>
                      </a:r>
                    </a:p>
                  </a:txBody>
                  <a:tcPr>
                    <a:solidFill>
                      <a:schemeClr val="accent5">
                        <a:lumMod val="20000"/>
                        <a:lumOff val="80000"/>
                      </a:schemeClr>
                    </a:solidFill>
                  </a:tcPr>
                </a:tc>
                <a:extLst>
                  <a:ext uri="{0D108BD9-81ED-4DB2-BD59-A6C34878D82A}">
                    <a16:rowId xmlns:a16="http://schemas.microsoft.com/office/drawing/2014/main" val="3440570599"/>
                  </a:ext>
                </a:extLst>
              </a:tr>
              <a:tr h="828000">
                <a:tc>
                  <a:txBody>
                    <a:bodyPr/>
                    <a:lstStyle/>
                    <a:p>
                      <a:pPr algn="ctr"/>
                      <a:r>
                        <a:rPr lang="en-US" sz="1300" b="0" i="0" dirty="0">
                          <a:latin typeface="Helvetica" pitchFamily="2" charset="0"/>
                        </a:rPr>
                        <a:t>2.</a:t>
                      </a:r>
                    </a:p>
                  </a:txBody>
                  <a:tcPr>
                    <a:solidFill>
                      <a:schemeClr val="accent6">
                        <a:lumMod val="20000"/>
                        <a:lumOff val="80000"/>
                      </a:schemeClr>
                    </a:solidFill>
                  </a:tcPr>
                </a:tc>
                <a:tc>
                  <a:txBody>
                    <a:bodyPr/>
                    <a:lstStyle/>
                    <a:p>
                      <a:pPr algn="ctr"/>
                      <a:r>
                        <a:rPr lang="en-US" sz="1300" b="0" i="0" dirty="0">
                          <a:latin typeface="Helvetica" pitchFamily="2" charset="0"/>
                        </a:rPr>
                        <a:t>211442</a:t>
                      </a:r>
                    </a:p>
                  </a:txBody>
                  <a:tcPr>
                    <a:solidFill>
                      <a:schemeClr val="accent6">
                        <a:lumMod val="20000"/>
                        <a:lumOff val="80000"/>
                      </a:schemeClr>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Pre-processing the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Implementing GRU</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Changing the app such that it collects long term data from the same user.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300" b="0" i="0" dirty="0">
                        <a:latin typeface="Helvetica" pitchFamily="2"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50%</a:t>
                      </a: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332</a:t>
                      </a:r>
                    </a:p>
                    <a:p>
                      <a:pPr marL="0" indent="0" algn="ctr">
                        <a:buFont typeface="Arial" panose="020B0604020202020204" pitchFamily="34" charset="0"/>
                        <a:buNone/>
                      </a:pPr>
                      <a:r>
                        <a:rPr lang="en-US" sz="1300" b="0" i="0" dirty="0">
                          <a:latin typeface="Helvetica" pitchFamily="2" charset="0"/>
                        </a:rPr>
                        <a:t>(App)</a:t>
                      </a:r>
                    </a:p>
                    <a:p>
                      <a:pPr marL="0" indent="0" algn="ctr">
                        <a:buFont typeface="Arial" panose="020B0604020202020204" pitchFamily="34" charset="0"/>
                        <a:buNone/>
                      </a:pPr>
                      <a:r>
                        <a:rPr lang="en-US" sz="1300" b="0" i="0" dirty="0">
                          <a:latin typeface="Helvetica" pitchFamily="2" charset="0"/>
                        </a:rPr>
                        <a:t>204</a:t>
                      </a:r>
                    </a:p>
                    <a:p>
                      <a:pPr marL="0" indent="0" algn="ctr">
                        <a:buFont typeface="Arial" panose="020B0604020202020204" pitchFamily="34" charset="0"/>
                        <a:buNone/>
                      </a:pPr>
                      <a:r>
                        <a:rPr lang="en-US" sz="1300" b="0" i="0" dirty="0">
                          <a:latin typeface="Helvetica" pitchFamily="2" charset="0"/>
                        </a:rPr>
                        <a:t>(Colab)</a:t>
                      </a:r>
                    </a:p>
                  </a:txBody>
                  <a:tcPr>
                    <a:solidFill>
                      <a:schemeClr val="accent6">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0" i="0" dirty="0">
                          <a:latin typeface="Helvetica" pitchFamily="2" charset="0"/>
                        </a:rPr>
                        <a:t>&gt;90%</a:t>
                      </a:r>
                    </a:p>
                    <a:p>
                      <a:pPr marL="0" indent="0" algn="ctr">
                        <a:buFont typeface="Arial" panose="020B0604020202020204" pitchFamily="34" charset="0"/>
                        <a:buNone/>
                      </a:pPr>
                      <a:endParaRPr lang="en-US" sz="13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val="2590066489"/>
                  </a:ext>
                </a:extLst>
              </a:tr>
            </a:tbl>
          </a:graphicData>
        </a:graphic>
      </p:graphicFrame>
    </p:spTree>
    <p:extLst>
      <p:ext uri="{BB962C8B-B14F-4D97-AF65-F5344CB8AC3E}">
        <p14:creationId xmlns:p14="http://schemas.microsoft.com/office/powerpoint/2010/main" val="191928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93194-9C46-7B10-5D70-B9C3D9876E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3875B-8D9F-C28E-9A27-52775848F5B9}"/>
              </a:ext>
            </a:extLst>
          </p:cNvPr>
          <p:cNvSpPr>
            <a:spLocks noGrp="1"/>
          </p:cNvSpPr>
          <p:nvPr>
            <p:ph type="title"/>
          </p:nvPr>
        </p:nvSpPr>
        <p:spPr/>
        <p:txBody>
          <a:bodyPr/>
          <a:lstStyle/>
          <a:p>
            <a:r>
              <a:rPr lang="en-IN" sz="2400" dirty="0">
                <a:ea typeface="Palatino" pitchFamily="2" charset="77"/>
              </a:rPr>
              <a:t>Supervisor </a:t>
            </a:r>
            <a:r>
              <a:rPr lang="en-IN" dirty="0">
                <a:ea typeface="Palatino" pitchFamily="2" charset="77"/>
              </a:rPr>
              <a:t>Interactions </a:t>
            </a:r>
            <a:r>
              <a:rPr lang="en-IN" b="0" dirty="0">
                <a:ea typeface="Palatino" pitchFamily="2" charset="77"/>
              </a:rPr>
              <a:t>(as mentioned in weekly log)</a:t>
            </a:r>
            <a:endParaRPr lang="en-US" b="0" dirty="0"/>
          </a:p>
        </p:txBody>
      </p:sp>
      <p:sp>
        <p:nvSpPr>
          <p:cNvPr id="4" name="Content Placeholder 2">
            <a:extLst>
              <a:ext uri="{FF2B5EF4-FFF2-40B4-BE49-F238E27FC236}">
                <a16:creationId xmlns:a16="http://schemas.microsoft.com/office/drawing/2014/main" id="{5BA942A6-C262-448C-36C3-8A22D5548AEC}"/>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898BA634-6669-9F87-EF31-1C45794045B7}"/>
              </a:ext>
            </a:extLst>
          </p:cNvPr>
          <p:cNvGraphicFramePr>
            <a:graphicFrameLocks noGrp="1"/>
          </p:cNvGraphicFramePr>
          <p:nvPr>
            <p:extLst>
              <p:ext uri="{D42A27DB-BD31-4B8C-83A1-F6EECF244321}">
                <p14:modId xmlns:p14="http://schemas.microsoft.com/office/powerpoint/2010/main" val="1024478978"/>
              </p:ext>
            </p:extLst>
          </p:nvPr>
        </p:nvGraphicFramePr>
        <p:xfrm>
          <a:off x="110168" y="881350"/>
          <a:ext cx="8835528" cy="5073470"/>
        </p:xfrm>
        <a:graphic>
          <a:graphicData uri="http://schemas.openxmlformats.org/drawingml/2006/table">
            <a:tbl>
              <a:tblPr firstRow="1" bandRow="1">
                <a:tableStyleId>{00A15C55-8517-42AA-B614-E9B94910E393}</a:tableStyleId>
              </a:tblPr>
              <a:tblGrid>
                <a:gridCol w="651832">
                  <a:extLst>
                    <a:ext uri="{9D8B030D-6E8A-4147-A177-3AD203B41FA5}">
                      <a16:colId xmlns:a16="http://schemas.microsoft.com/office/drawing/2014/main" val="1580173846"/>
                    </a:ext>
                  </a:extLst>
                </a:gridCol>
                <a:gridCol w="1364255">
                  <a:extLst>
                    <a:ext uri="{9D8B030D-6E8A-4147-A177-3AD203B41FA5}">
                      <a16:colId xmlns:a16="http://schemas.microsoft.com/office/drawing/2014/main" val="1787721097"/>
                    </a:ext>
                  </a:extLst>
                </a:gridCol>
                <a:gridCol w="5596569">
                  <a:extLst>
                    <a:ext uri="{9D8B030D-6E8A-4147-A177-3AD203B41FA5}">
                      <a16:colId xmlns:a16="http://schemas.microsoft.com/office/drawing/2014/main" val="1940941142"/>
                    </a:ext>
                  </a:extLst>
                </a:gridCol>
                <a:gridCol w="1222872">
                  <a:extLst>
                    <a:ext uri="{9D8B030D-6E8A-4147-A177-3AD203B41FA5}">
                      <a16:colId xmlns:a16="http://schemas.microsoft.com/office/drawing/2014/main" val="3130860608"/>
                    </a:ext>
                  </a:extLst>
                </a:gridCol>
              </a:tblGrid>
              <a:tr h="426082">
                <a:tc gridSpan="4">
                  <a:txBody>
                    <a:bodyPr/>
                    <a:lstStyle/>
                    <a:p>
                      <a:pPr algn="ctr"/>
                      <a:r>
                        <a:rPr lang="en-US" sz="1300" b="1" i="0" dirty="0">
                          <a:solidFill>
                            <a:schemeClr val="tx1"/>
                          </a:solidFill>
                          <a:latin typeface="Helvetica" pitchFamily="2" charset="0"/>
                        </a:rPr>
                        <a:t>No. of Meetings with Supervisor: </a:t>
                      </a:r>
                    </a:p>
                  </a:txBody>
                  <a:tcPr anchor="ct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val="2275471582"/>
                  </a:ext>
                </a:extLst>
              </a:tr>
              <a:tr h="507388">
                <a:tc>
                  <a:txBody>
                    <a:bodyPr/>
                    <a:lstStyle/>
                    <a:p>
                      <a:pPr algn="ctr"/>
                      <a:r>
                        <a:rPr lang="en-US" sz="1300" b="0" i="0" dirty="0">
                          <a:solidFill>
                            <a:schemeClr val="tx1"/>
                          </a:solidFill>
                          <a:latin typeface="Helvetica" pitchFamily="2" charset="0"/>
                        </a:rPr>
                        <a:t>Week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Duration</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Remarks (</a:t>
                      </a:r>
                      <a:r>
                        <a:rPr lang="en-US" sz="1300" b="1" i="0" dirty="0">
                          <a:solidFill>
                            <a:schemeClr val="tx1"/>
                          </a:solidFill>
                          <a:latin typeface="Helvetica" pitchFamily="2" charset="0"/>
                        </a:rPr>
                        <a:t>as mentioned in the weekly log</a:t>
                      </a:r>
                      <a:r>
                        <a:rPr lang="en-US" sz="1300" b="0" i="0" dirty="0">
                          <a:solidFill>
                            <a:schemeClr val="tx1"/>
                          </a:solidFill>
                          <a:latin typeface="Helvetica" pitchFamily="2" charset="0"/>
                        </a:rPr>
                        <a:t>)</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Incorporated</a:t>
                      </a:r>
                    </a:p>
                    <a:p>
                      <a:pPr algn="ctr"/>
                      <a:r>
                        <a:rPr lang="en-US" sz="1300" b="0" i="0" dirty="0">
                          <a:solidFill>
                            <a:schemeClr val="tx1"/>
                          </a:solidFill>
                          <a:latin typeface="Helvetica" pitchFamily="2" charset="0"/>
                        </a:rPr>
                        <a:t>(Yes/No)</a:t>
                      </a:r>
                    </a:p>
                  </a:txBody>
                  <a:tcPr>
                    <a:solidFill>
                      <a:schemeClr val="accent6">
                        <a:lumMod val="60000"/>
                        <a:lumOff val="40000"/>
                      </a:schemeClr>
                    </a:solidFill>
                  </a:tcPr>
                </a:tc>
                <a:extLst>
                  <a:ext uri="{0D108BD9-81ED-4DB2-BD59-A6C34878D82A}">
                    <a16:rowId xmlns:a16="http://schemas.microsoft.com/office/drawing/2014/main" val="2495431070"/>
                  </a:ext>
                </a:extLst>
              </a:tr>
              <a:tr h="828000">
                <a:tc>
                  <a:txBody>
                    <a:bodyPr/>
                    <a:lstStyle/>
                    <a:p>
                      <a:pPr algn="ctr"/>
                      <a:r>
                        <a:rPr lang="en-US" sz="1300" b="0" i="0" dirty="0">
                          <a:latin typeface="Helvetica" pitchFamily="2" charset="0"/>
                        </a:rPr>
                        <a:t>1.</a:t>
                      </a:r>
                    </a:p>
                  </a:txBody>
                  <a:tcPr>
                    <a:solidFill>
                      <a:schemeClr val="accent5">
                        <a:lumMod val="20000"/>
                        <a:lumOff val="80000"/>
                      </a:schemeClr>
                    </a:solidFill>
                  </a:tcPr>
                </a:tc>
                <a:tc>
                  <a:txBody>
                    <a:bodyPr/>
                    <a:lstStyle/>
                    <a:p>
                      <a:pPr algn="ctr"/>
                      <a:r>
                        <a:rPr lang="en-US" sz="1300" b="0" i="0" dirty="0">
                          <a:latin typeface="Helvetica" pitchFamily="2" charset="0"/>
                        </a:rPr>
                        <a:t>13/01/2025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19/01/2025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OK</a:t>
                      </a: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Yes</a:t>
                      </a:r>
                    </a:p>
                  </a:txBody>
                  <a:tcPr>
                    <a:solidFill>
                      <a:schemeClr val="accent5">
                        <a:lumMod val="20000"/>
                        <a:lumOff val="80000"/>
                      </a:schemeClr>
                    </a:solidFill>
                  </a:tcPr>
                </a:tc>
                <a:extLst>
                  <a:ext uri="{0D108BD9-81ED-4DB2-BD59-A6C34878D82A}">
                    <a16:rowId xmlns:a16="http://schemas.microsoft.com/office/drawing/2014/main" val="3440570599"/>
                  </a:ext>
                </a:extLst>
              </a:tr>
              <a:tr h="828000">
                <a:tc>
                  <a:txBody>
                    <a:bodyPr/>
                    <a:lstStyle/>
                    <a:p>
                      <a:pPr algn="ctr"/>
                      <a:r>
                        <a:rPr lang="en-US" sz="1300" b="0" i="0" dirty="0">
                          <a:latin typeface="Helvetica" pitchFamily="2" charset="0"/>
                        </a:rPr>
                        <a:t>2.</a:t>
                      </a:r>
                    </a:p>
                  </a:txBody>
                  <a:tcPr>
                    <a:solidFill>
                      <a:schemeClr val="accent6">
                        <a:lumMod val="20000"/>
                        <a:lumOff val="80000"/>
                      </a:schemeClr>
                    </a:solidFill>
                  </a:tcPr>
                </a:tc>
                <a:tc>
                  <a:txBody>
                    <a:bodyPr/>
                    <a:lstStyle/>
                    <a:p>
                      <a:pPr algn="ctr"/>
                      <a:r>
                        <a:rPr lang="en-US" sz="1300" b="0" i="0" dirty="0">
                          <a:latin typeface="Helvetica" pitchFamily="2" charset="0"/>
                        </a:rPr>
                        <a:t>20/01/2025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26/01/2025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OK</a:t>
                      </a: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2590066489"/>
                  </a:ext>
                </a:extLst>
              </a:tr>
              <a:tr h="828000">
                <a:tc>
                  <a:txBody>
                    <a:bodyPr/>
                    <a:lstStyle/>
                    <a:p>
                      <a:pPr algn="ctr"/>
                      <a:r>
                        <a:rPr lang="en-US" sz="1300" b="0" i="0" dirty="0">
                          <a:latin typeface="Helvetica" pitchFamily="2" charset="0"/>
                        </a:rPr>
                        <a:t>3.</a:t>
                      </a:r>
                    </a:p>
                  </a:txBody>
                  <a:tcPr>
                    <a:solidFill>
                      <a:schemeClr val="accent5">
                        <a:lumMod val="20000"/>
                        <a:lumOff val="80000"/>
                      </a:schemeClr>
                    </a:solidFill>
                  </a:tcPr>
                </a:tc>
                <a:tc>
                  <a:txBody>
                    <a:bodyPr/>
                    <a:lstStyle/>
                    <a:p>
                      <a:pPr algn="ctr"/>
                      <a:r>
                        <a:rPr lang="en-US" sz="1300" b="0" i="0" dirty="0">
                          <a:latin typeface="Helvetica" pitchFamily="2" charset="0"/>
                        </a:rPr>
                        <a:t>27/01/2025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02/02/2025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OK</a:t>
                      </a: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Yes</a:t>
                      </a:r>
                    </a:p>
                  </a:txBody>
                  <a:tcPr>
                    <a:solidFill>
                      <a:schemeClr val="accent5">
                        <a:lumMod val="20000"/>
                        <a:lumOff val="80000"/>
                      </a:schemeClr>
                    </a:solidFill>
                  </a:tcPr>
                </a:tc>
                <a:extLst>
                  <a:ext uri="{0D108BD9-81ED-4DB2-BD59-A6C34878D82A}">
                    <a16:rowId xmlns:a16="http://schemas.microsoft.com/office/drawing/2014/main" val="3646395450"/>
                  </a:ext>
                </a:extLst>
              </a:tr>
              <a:tr h="828000">
                <a:tc>
                  <a:txBody>
                    <a:bodyPr/>
                    <a:lstStyle/>
                    <a:p>
                      <a:pPr algn="ctr"/>
                      <a:r>
                        <a:rPr lang="en-US" sz="1300" b="0" i="0" dirty="0">
                          <a:latin typeface="Helvetica" pitchFamily="2" charset="0"/>
                        </a:rPr>
                        <a:t>4.</a:t>
                      </a:r>
                    </a:p>
                  </a:txBody>
                  <a:tcPr>
                    <a:solidFill>
                      <a:schemeClr val="accent6">
                        <a:lumMod val="20000"/>
                        <a:lumOff val="80000"/>
                      </a:schemeClr>
                    </a:solidFill>
                  </a:tcPr>
                </a:tc>
                <a:tc>
                  <a:txBody>
                    <a:bodyPr/>
                    <a:lstStyle/>
                    <a:p>
                      <a:pPr algn="ctr"/>
                      <a:r>
                        <a:rPr lang="en-US" sz="1300" b="0" i="0" dirty="0">
                          <a:latin typeface="Helvetica" pitchFamily="2" charset="0"/>
                        </a:rPr>
                        <a:t>03/02/2025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09/02/2025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OK</a:t>
                      </a: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3451082333"/>
                  </a:ext>
                </a:extLst>
              </a:tr>
              <a:tr h="828000">
                <a:tc>
                  <a:txBody>
                    <a:bodyPr/>
                    <a:lstStyle/>
                    <a:p>
                      <a:pPr algn="ctr"/>
                      <a:r>
                        <a:rPr lang="en-US" sz="1300" b="0" i="0" dirty="0">
                          <a:latin typeface="Helvetica" pitchFamily="2" charset="0"/>
                        </a:rPr>
                        <a:t>5.</a:t>
                      </a:r>
                    </a:p>
                  </a:txBody>
                  <a:tcPr>
                    <a:solidFill>
                      <a:schemeClr val="accent5">
                        <a:lumMod val="20000"/>
                        <a:lumOff val="80000"/>
                      </a:schemeClr>
                    </a:solidFill>
                  </a:tcPr>
                </a:tc>
                <a:tc>
                  <a:txBody>
                    <a:bodyPr/>
                    <a:lstStyle/>
                    <a:p>
                      <a:pPr algn="ctr"/>
                      <a:r>
                        <a:rPr lang="en-US" sz="1300" b="0" i="0" dirty="0">
                          <a:latin typeface="Helvetica" pitchFamily="2" charset="0"/>
                        </a:rPr>
                        <a:t>10/02/2025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16/02/2025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OK</a:t>
                      </a: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Yes</a:t>
                      </a:r>
                    </a:p>
                  </a:txBody>
                  <a:tcPr>
                    <a:solidFill>
                      <a:schemeClr val="accent5">
                        <a:lumMod val="20000"/>
                        <a:lumOff val="80000"/>
                      </a:schemeClr>
                    </a:solidFill>
                  </a:tcPr>
                </a:tc>
                <a:extLst>
                  <a:ext uri="{0D108BD9-81ED-4DB2-BD59-A6C34878D82A}">
                    <a16:rowId xmlns:a16="http://schemas.microsoft.com/office/drawing/2014/main" val="1072130321"/>
                  </a:ext>
                </a:extLst>
              </a:tr>
            </a:tbl>
          </a:graphicData>
        </a:graphic>
      </p:graphicFrame>
    </p:spTree>
    <p:extLst>
      <p:ext uri="{BB962C8B-B14F-4D97-AF65-F5344CB8AC3E}">
        <p14:creationId xmlns:p14="http://schemas.microsoft.com/office/powerpoint/2010/main" val="117391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Outline</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40000"/>
              </a:lnSpc>
              <a:buFont typeface="Arial" pitchFamily="34" charset="0"/>
              <a:buChar char="•"/>
            </a:pPr>
            <a:r>
              <a:rPr lang="en-IN" dirty="0">
                <a:ea typeface="Palatino" pitchFamily="2" charset="77"/>
              </a:rPr>
              <a:t>Introduction</a:t>
            </a:r>
          </a:p>
          <a:p>
            <a:pPr marL="357188" indent="-261938" algn="just">
              <a:lnSpc>
                <a:spcPct val="140000"/>
              </a:lnSpc>
              <a:buFont typeface="Arial" pitchFamily="34" charset="0"/>
              <a:buChar char="•"/>
            </a:pPr>
            <a:r>
              <a:rPr lang="en-IN" dirty="0">
                <a:ea typeface="Palatino" pitchFamily="2" charset="77"/>
              </a:rPr>
              <a:t>Problem Statement</a:t>
            </a:r>
          </a:p>
          <a:p>
            <a:pPr marL="357188" indent="-261938" algn="just">
              <a:lnSpc>
                <a:spcPct val="140000"/>
              </a:lnSpc>
              <a:buFont typeface="Arial" pitchFamily="34" charset="0"/>
              <a:buChar char="•"/>
            </a:pPr>
            <a:r>
              <a:rPr lang="en-IN" dirty="0">
                <a:ea typeface="Palatino" pitchFamily="2" charset="77"/>
              </a:rPr>
              <a:t>Objectives</a:t>
            </a:r>
          </a:p>
          <a:p>
            <a:pPr marL="357188" indent="-261938">
              <a:lnSpc>
                <a:spcPct val="140000"/>
              </a:lnSpc>
            </a:pPr>
            <a:r>
              <a:rPr lang="en-IN" dirty="0">
                <a:ea typeface="Palatino" pitchFamily="2" charset="77"/>
              </a:rPr>
              <a:t>Work Done (after Major Project - I)</a:t>
            </a:r>
          </a:p>
          <a:p>
            <a:pPr marL="357188" indent="-261938" algn="just">
              <a:lnSpc>
                <a:spcPct val="140000"/>
              </a:lnSpc>
              <a:buFont typeface="Arial" pitchFamily="34" charset="0"/>
              <a:buChar char="•"/>
            </a:pPr>
            <a:r>
              <a:rPr lang="en-IN" dirty="0">
                <a:ea typeface="Palatino" pitchFamily="2" charset="77"/>
              </a:rPr>
              <a:t>Project Design</a:t>
            </a:r>
          </a:p>
          <a:p>
            <a:pPr marL="357188" indent="-261938" algn="just">
              <a:lnSpc>
                <a:spcPct val="140000"/>
              </a:lnSpc>
              <a:buFont typeface="Arial" pitchFamily="34" charset="0"/>
              <a:buChar char="•"/>
            </a:pPr>
            <a:r>
              <a:rPr lang="en-IN" dirty="0">
                <a:ea typeface="Palatino" pitchFamily="2" charset="77"/>
              </a:rPr>
              <a:t>Implementation</a:t>
            </a:r>
          </a:p>
          <a:p>
            <a:pPr marL="357188" indent="-261938" algn="just">
              <a:lnSpc>
                <a:spcPct val="140000"/>
              </a:lnSpc>
              <a:buFont typeface="Arial" pitchFamily="34" charset="0"/>
              <a:buChar char="•"/>
            </a:pPr>
            <a:r>
              <a:rPr lang="en-IN" dirty="0">
                <a:ea typeface="Palatino" pitchFamily="2" charset="77"/>
              </a:rPr>
              <a:t>Experimental Results and Evaluation</a:t>
            </a:r>
          </a:p>
          <a:p>
            <a:pPr marL="357188" indent="-261938" algn="just">
              <a:lnSpc>
                <a:spcPct val="140000"/>
              </a:lnSpc>
              <a:buFont typeface="Arial" pitchFamily="34" charset="0"/>
              <a:buChar char="•"/>
            </a:pPr>
            <a:r>
              <a:rPr lang="en-IN" dirty="0">
                <a:ea typeface="Palatino" pitchFamily="2" charset="77"/>
              </a:rPr>
              <a:t>Key Learnings</a:t>
            </a:r>
          </a:p>
          <a:p>
            <a:pPr marL="357188" indent="-261938" algn="just">
              <a:lnSpc>
                <a:spcPct val="140000"/>
              </a:lnSpc>
              <a:buFont typeface="Arial" pitchFamily="34" charset="0"/>
              <a:buChar char="•"/>
            </a:pPr>
            <a:r>
              <a:rPr lang="en-IN" dirty="0">
                <a:ea typeface="Palatino" pitchFamily="2" charset="77"/>
              </a:rPr>
              <a:t>Work Plan (till End-Term Evaluation)</a:t>
            </a:r>
          </a:p>
          <a:p>
            <a:pPr marL="357188" indent="-261938" algn="just">
              <a:lnSpc>
                <a:spcPct val="140000"/>
              </a:lnSpc>
              <a:buFont typeface="Arial" pitchFamily="34" charset="0"/>
              <a:buChar char="•"/>
            </a:pPr>
            <a:r>
              <a:rPr lang="en-IN" dirty="0">
                <a:ea typeface="Palatino" pitchFamily="2" charset="77"/>
              </a:rPr>
              <a:t>Work Contribution and Attendance</a:t>
            </a:r>
          </a:p>
          <a:p>
            <a:pPr marL="357188" indent="-261938" algn="just">
              <a:lnSpc>
                <a:spcPct val="140000"/>
              </a:lnSpc>
              <a:buFont typeface="Arial" pitchFamily="34" charset="0"/>
              <a:buChar char="•"/>
            </a:pPr>
            <a:r>
              <a:rPr lang="en-IN" dirty="0">
                <a:ea typeface="Palatino" pitchFamily="2" charset="77"/>
              </a:rPr>
              <a:t>Supervisor Interactions</a:t>
            </a:r>
          </a:p>
          <a:p>
            <a:pPr marL="357188" indent="-261938" algn="just">
              <a:lnSpc>
                <a:spcPct val="140000"/>
              </a:lnSpc>
              <a:buFont typeface="Arial" pitchFamily="34" charset="0"/>
              <a:buChar char="•"/>
            </a:pPr>
            <a:r>
              <a:rPr lang="en-IN" dirty="0">
                <a:ea typeface="Palatino" pitchFamily="2" charset="77"/>
              </a:rPr>
              <a:t>References</a:t>
            </a:r>
          </a:p>
          <a:p>
            <a:pPr marL="0" indent="0">
              <a:buFont typeface="Arial" panose="020B0604020202020204" pitchFamily="34" charset="0"/>
              <a:buNone/>
            </a:pPr>
            <a:endParaRPr lang="en-IN" altLang="en-US" sz="1700" kern="0" dirty="0">
              <a:ea typeface="MS PGothic" panose="020B0600070205080204" pitchFamily="34" charset="-128"/>
            </a:endParaRPr>
          </a:p>
        </p:txBody>
      </p:sp>
    </p:spTree>
    <p:extLst>
      <p:ext uri="{BB962C8B-B14F-4D97-AF65-F5344CB8AC3E}">
        <p14:creationId xmlns:p14="http://schemas.microsoft.com/office/powerpoint/2010/main" val="389550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E5E7F-6D85-EBF6-EAD4-18BE8EC57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3EF7BF-D279-302B-94BF-3DB4010A5811}"/>
              </a:ext>
            </a:extLst>
          </p:cNvPr>
          <p:cNvSpPr>
            <a:spLocks noGrp="1"/>
          </p:cNvSpPr>
          <p:nvPr>
            <p:ph type="title"/>
          </p:nvPr>
        </p:nvSpPr>
        <p:spPr/>
        <p:txBody>
          <a:bodyPr/>
          <a:lstStyle/>
          <a:p>
            <a:r>
              <a:rPr lang="en-IN" sz="2400" dirty="0">
                <a:ea typeface="Palatino" pitchFamily="2" charset="77"/>
              </a:rPr>
              <a:t>Supervisor </a:t>
            </a:r>
            <a:r>
              <a:rPr lang="en-IN" dirty="0">
                <a:ea typeface="Palatino" pitchFamily="2" charset="77"/>
              </a:rPr>
              <a:t>Interactions</a:t>
            </a:r>
            <a:r>
              <a:rPr lang="en-IN" sz="2400" dirty="0">
                <a:ea typeface="Palatino" pitchFamily="2" charset="77"/>
              </a:rPr>
              <a:t>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67675676-26F3-304D-6B9E-B3644390EFBF}"/>
              </a:ext>
            </a:extLst>
          </p:cNvPr>
          <p:cNvSpPr txBox="1">
            <a:spLocks/>
          </p:cNvSpPr>
          <p:nvPr/>
        </p:nvSpPr>
        <p:spPr bwMode="auto">
          <a:xfrm>
            <a:off x="93643" y="791957"/>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367900DB-DF9E-B5EC-0B92-06A7F2390E13}"/>
              </a:ext>
            </a:extLst>
          </p:cNvPr>
          <p:cNvGraphicFramePr>
            <a:graphicFrameLocks noGrp="1"/>
          </p:cNvGraphicFramePr>
          <p:nvPr>
            <p:extLst>
              <p:ext uri="{D42A27DB-BD31-4B8C-83A1-F6EECF244321}">
                <p14:modId xmlns:p14="http://schemas.microsoft.com/office/powerpoint/2010/main" val="269957342"/>
              </p:ext>
            </p:extLst>
          </p:nvPr>
        </p:nvGraphicFramePr>
        <p:xfrm>
          <a:off x="110168" y="881350"/>
          <a:ext cx="8835528" cy="2991388"/>
        </p:xfrm>
        <a:graphic>
          <a:graphicData uri="http://schemas.openxmlformats.org/drawingml/2006/table">
            <a:tbl>
              <a:tblPr firstRow="1" bandRow="1">
                <a:tableStyleId>{00A15C55-8517-42AA-B614-E9B94910E393}</a:tableStyleId>
              </a:tblPr>
              <a:tblGrid>
                <a:gridCol w="651832">
                  <a:extLst>
                    <a:ext uri="{9D8B030D-6E8A-4147-A177-3AD203B41FA5}">
                      <a16:colId xmlns:a16="http://schemas.microsoft.com/office/drawing/2014/main" val="1580173846"/>
                    </a:ext>
                  </a:extLst>
                </a:gridCol>
                <a:gridCol w="1364255">
                  <a:extLst>
                    <a:ext uri="{9D8B030D-6E8A-4147-A177-3AD203B41FA5}">
                      <a16:colId xmlns:a16="http://schemas.microsoft.com/office/drawing/2014/main" val="1787721097"/>
                    </a:ext>
                  </a:extLst>
                </a:gridCol>
                <a:gridCol w="5596569">
                  <a:extLst>
                    <a:ext uri="{9D8B030D-6E8A-4147-A177-3AD203B41FA5}">
                      <a16:colId xmlns:a16="http://schemas.microsoft.com/office/drawing/2014/main" val="1940941142"/>
                    </a:ext>
                  </a:extLst>
                </a:gridCol>
                <a:gridCol w="1222872">
                  <a:extLst>
                    <a:ext uri="{9D8B030D-6E8A-4147-A177-3AD203B41FA5}">
                      <a16:colId xmlns:a16="http://schemas.microsoft.com/office/drawing/2014/main" val="3130860608"/>
                    </a:ext>
                  </a:extLst>
                </a:gridCol>
              </a:tblGrid>
              <a:tr h="507388">
                <a:tc>
                  <a:txBody>
                    <a:bodyPr/>
                    <a:lstStyle/>
                    <a:p>
                      <a:pPr algn="ctr"/>
                      <a:r>
                        <a:rPr lang="en-US" sz="1300" b="0" i="0" dirty="0">
                          <a:solidFill>
                            <a:schemeClr val="tx1"/>
                          </a:solidFill>
                          <a:latin typeface="Helvetica" pitchFamily="2" charset="0"/>
                        </a:rPr>
                        <a:t>Week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Duration</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Remarks (</a:t>
                      </a:r>
                      <a:r>
                        <a:rPr lang="en-US" sz="1300" b="1" i="0" dirty="0">
                          <a:solidFill>
                            <a:schemeClr val="tx1"/>
                          </a:solidFill>
                          <a:latin typeface="Helvetica" pitchFamily="2" charset="0"/>
                        </a:rPr>
                        <a:t>as mentioned in the weekly log</a:t>
                      </a:r>
                      <a:r>
                        <a:rPr lang="en-US" sz="1300" b="0" i="0" dirty="0">
                          <a:solidFill>
                            <a:schemeClr val="tx1"/>
                          </a:solidFill>
                          <a:latin typeface="Helvetica" pitchFamily="2" charset="0"/>
                        </a:rPr>
                        <a:t>)</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Incorporated</a:t>
                      </a:r>
                    </a:p>
                    <a:p>
                      <a:pPr algn="ctr"/>
                      <a:r>
                        <a:rPr lang="en-US" sz="1300" b="0" i="0" dirty="0">
                          <a:solidFill>
                            <a:schemeClr val="tx1"/>
                          </a:solidFill>
                          <a:latin typeface="Helvetica" pitchFamily="2" charset="0"/>
                        </a:rPr>
                        <a:t>(Yes/No)</a:t>
                      </a:r>
                    </a:p>
                  </a:txBody>
                  <a:tcPr>
                    <a:solidFill>
                      <a:schemeClr val="accent6">
                        <a:lumMod val="60000"/>
                        <a:lumOff val="40000"/>
                      </a:schemeClr>
                    </a:solidFill>
                  </a:tcPr>
                </a:tc>
                <a:extLst>
                  <a:ext uri="{0D108BD9-81ED-4DB2-BD59-A6C34878D82A}">
                    <a16:rowId xmlns:a16="http://schemas.microsoft.com/office/drawing/2014/main" val="2495431070"/>
                  </a:ext>
                </a:extLst>
              </a:tr>
              <a:tr h="828000">
                <a:tc>
                  <a:txBody>
                    <a:bodyPr/>
                    <a:lstStyle/>
                    <a:p>
                      <a:pPr algn="ctr"/>
                      <a:r>
                        <a:rPr lang="en-US" sz="1300" b="0" i="0" dirty="0">
                          <a:latin typeface="Helvetica" pitchFamily="2" charset="0"/>
                        </a:rPr>
                        <a:t>6.</a:t>
                      </a:r>
                    </a:p>
                  </a:txBody>
                  <a:tcPr>
                    <a:solidFill>
                      <a:schemeClr val="accent5">
                        <a:lumMod val="20000"/>
                        <a:lumOff val="80000"/>
                      </a:schemeClr>
                    </a:solidFill>
                  </a:tcPr>
                </a:tc>
                <a:tc>
                  <a:txBody>
                    <a:bodyPr/>
                    <a:lstStyle/>
                    <a:p>
                      <a:pPr algn="ctr"/>
                      <a:r>
                        <a:rPr lang="en-US" sz="1300" b="0" i="0" dirty="0">
                          <a:latin typeface="Helvetica" pitchFamily="2" charset="0"/>
                        </a:rPr>
                        <a:t>24/02/2025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02/03/2025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OK</a:t>
                      </a: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Yes</a:t>
                      </a:r>
                    </a:p>
                  </a:txBody>
                  <a:tcPr>
                    <a:solidFill>
                      <a:schemeClr val="accent5">
                        <a:lumMod val="20000"/>
                        <a:lumOff val="80000"/>
                      </a:schemeClr>
                    </a:solidFill>
                  </a:tcPr>
                </a:tc>
                <a:extLst>
                  <a:ext uri="{0D108BD9-81ED-4DB2-BD59-A6C34878D82A}">
                    <a16:rowId xmlns:a16="http://schemas.microsoft.com/office/drawing/2014/main" val="3440570599"/>
                  </a:ext>
                </a:extLst>
              </a:tr>
              <a:tr h="828000">
                <a:tc>
                  <a:txBody>
                    <a:bodyPr/>
                    <a:lstStyle/>
                    <a:p>
                      <a:pPr algn="ctr"/>
                      <a:r>
                        <a:rPr lang="en-US" sz="1300" b="0" i="0" dirty="0">
                          <a:latin typeface="Helvetica" pitchFamily="2" charset="0"/>
                        </a:rPr>
                        <a:t>7.</a:t>
                      </a:r>
                    </a:p>
                  </a:txBody>
                  <a:tcPr>
                    <a:solidFill>
                      <a:schemeClr val="accent6">
                        <a:lumMod val="20000"/>
                        <a:lumOff val="80000"/>
                      </a:schemeClr>
                    </a:solidFill>
                  </a:tcPr>
                </a:tc>
                <a:tc>
                  <a:txBody>
                    <a:bodyPr/>
                    <a:lstStyle/>
                    <a:p>
                      <a:pPr algn="ctr"/>
                      <a:r>
                        <a:rPr lang="en-US" sz="1300" b="0" i="0" dirty="0">
                          <a:latin typeface="Helvetica" pitchFamily="2" charset="0"/>
                        </a:rPr>
                        <a:t>03/03/2025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09/03/2025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OK</a:t>
                      </a: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2590066489"/>
                  </a:ext>
                </a:extLst>
              </a:tr>
              <a:tr h="828000">
                <a:tc>
                  <a:txBody>
                    <a:bodyPr/>
                    <a:lstStyle/>
                    <a:p>
                      <a:pPr algn="ctr"/>
                      <a:r>
                        <a:rPr lang="en-US" sz="1300" b="0" i="0" dirty="0">
                          <a:latin typeface="Helvetica" pitchFamily="2" charset="0"/>
                        </a:rPr>
                        <a:t>8.</a:t>
                      </a:r>
                    </a:p>
                  </a:txBody>
                  <a:tcPr>
                    <a:solidFill>
                      <a:schemeClr val="accent5">
                        <a:lumMod val="20000"/>
                        <a:lumOff val="80000"/>
                      </a:schemeClr>
                    </a:solidFill>
                  </a:tcPr>
                </a:tc>
                <a:tc>
                  <a:txBody>
                    <a:bodyPr/>
                    <a:lstStyle/>
                    <a:p>
                      <a:pPr algn="ctr"/>
                      <a:r>
                        <a:rPr lang="en-US" sz="1300" b="0" i="0" dirty="0">
                          <a:latin typeface="Helvetica" pitchFamily="2" charset="0"/>
                        </a:rPr>
                        <a:t>10/03/2025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16/03/2025</a:t>
                      </a:r>
                    </a:p>
                  </a:txBody>
                  <a:tcPr>
                    <a:solidFill>
                      <a:schemeClr val="accent5">
                        <a:lumMod val="20000"/>
                        <a:lumOff val="80000"/>
                      </a:schemeClr>
                    </a:solidFill>
                  </a:tcPr>
                </a:tc>
                <a:tc>
                  <a:txBody>
                    <a:bodyPr/>
                    <a:lstStyle/>
                    <a:p>
                      <a:pPr marL="0" indent="0">
                        <a:buFont typeface="Arial" panose="020B0604020202020204" pitchFamily="34" charset="0"/>
                        <a:buNone/>
                      </a:pPr>
                      <a:r>
                        <a:rPr lang="en-US" sz="1300" b="0" i="0" dirty="0">
                          <a:latin typeface="Helvetica" pitchFamily="2" charset="0"/>
                        </a:rPr>
                        <a:t>----</a:t>
                      </a: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a:latin typeface="Helvetica" pitchFamily="2" charset="0"/>
                        </a:rPr>
                        <a:t>---</a:t>
                      </a:r>
                    </a:p>
                  </a:txBody>
                  <a:tcPr>
                    <a:solidFill>
                      <a:schemeClr val="accent5">
                        <a:lumMod val="20000"/>
                        <a:lumOff val="80000"/>
                      </a:schemeClr>
                    </a:solidFill>
                  </a:tcPr>
                </a:tc>
                <a:extLst>
                  <a:ext uri="{0D108BD9-81ED-4DB2-BD59-A6C34878D82A}">
                    <a16:rowId xmlns:a16="http://schemas.microsoft.com/office/drawing/2014/main" val="3646395450"/>
                  </a:ext>
                </a:extLst>
              </a:tr>
            </a:tbl>
          </a:graphicData>
        </a:graphic>
      </p:graphicFrame>
    </p:spTree>
    <p:extLst>
      <p:ext uri="{BB962C8B-B14F-4D97-AF65-F5344CB8AC3E}">
        <p14:creationId xmlns:p14="http://schemas.microsoft.com/office/powerpoint/2010/main" val="188404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lvl="0" indent="0" algn="l">
              <a:spcBef>
                <a:spcPct val="0"/>
              </a:spcBef>
              <a:buClrTx/>
              <a:buSzTx/>
              <a:buNone/>
            </a:pPr>
            <a:r>
              <a:rPr kumimoji="0" lang="en-GB" sz="1200" dirty="0">
                <a:solidFill>
                  <a:srgbClr val="000000"/>
                </a:solidFill>
                <a:latin typeface="Times New Roman" panose="02020603050405020304" pitchFamily="18" charset="0"/>
                <a:ea typeface="Times New Roman" panose="02020603050405020304" pitchFamily="18" charset="0"/>
                <a:cs typeface="+mn-cs"/>
              </a:rPr>
              <a:t>[1] O. L. Finnegan, J. W. White III, and B. Armstrong, "The utility of behavioral biometrics in user authentication and demographic detection: A scoping review," </a:t>
            </a:r>
            <a:r>
              <a:rPr kumimoji="0" lang="en-GB" sz="1200" i="1" dirty="0">
                <a:solidFill>
                  <a:srgbClr val="000000"/>
                </a:solidFill>
                <a:latin typeface="Times New Roman" panose="02020603050405020304" pitchFamily="18" charset="0"/>
                <a:ea typeface="Times New Roman" panose="02020603050405020304" pitchFamily="18" charset="0"/>
                <a:cs typeface="+mn-cs"/>
              </a:rPr>
              <a:t>Syst. Rev.</a:t>
            </a:r>
            <a:r>
              <a:rPr kumimoji="0" lang="en-GB" sz="1200" dirty="0">
                <a:solidFill>
                  <a:srgbClr val="000000"/>
                </a:solidFill>
                <a:latin typeface="Times New Roman" panose="02020603050405020304" pitchFamily="18" charset="0"/>
                <a:ea typeface="Times New Roman" panose="02020603050405020304" pitchFamily="18" charset="0"/>
                <a:cs typeface="+mn-cs"/>
              </a:rPr>
              <a:t>, vol. 13, no. 1, p. 45, 2024.</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GB" sz="1200" dirty="0">
                <a:solidFill>
                  <a:srgbClr val="000000"/>
                </a:solidFill>
                <a:latin typeface="Times New Roman" panose="02020603050405020304" pitchFamily="18" charset="0"/>
                <a:ea typeface="Times New Roman" panose="02020603050405020304" pitchFamily="18" charset="0"/>
                <a:cs typeface="+mn-cs"/>
              </a:rPr>
              <a:t>[2] L. Sun, Y. Wang, Y. Ren, and F. Xia, "Path signature-based XAI-enabled network time series classification," </a:t>
            </a:r>
            <a:r>
              <a:rPr kumimoji="0" lang="en-GB" sz="1200" i="1" dirty="0">
                <a:solidFill>
                  <a:srgbClr val="000000"/>
                </a:solidFill>
                <a:latin typeface="Times New Roman" panose="02020603050405020304" pitchFamily="18" charset="0"/>
                <a:ea typeface="Times New Roman" panose="02020603050405020304" pitchFamily="18" charset="0"/>
                <a:cs typeface="+mn-cs"/>
              </a:rPr>
              <a:t>Sci. China Inf. Sci.</a:t>
            </a:r>
            <a:r>
              <a:rPr kumimoji="0" lang="en-GB" sz="1200" dirty="0">
                <a:solidFill>
                  <a:srgbClr val="000000"/>
                </a:solidFill>
                <a:latin typeface="Times New Roman" panose="02020603050405020304" pitchFamily="18" charset="0"/>
                <a:ea typeface="Times New Roman" panose="02020603050405020304" pitchFamily="18" charset="0"/>
                <a:cs typeface="+mn-cs"/>
              </a:rPr>
              <a:t>, vol. 67, no. 4, pp. 1–15, 2024.</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GB" sz="1200" dirty="0">
                <a:solidFill>
                  <a:srgbClr val="000000"/>
                </a:solidFill>
                <a:latin typeface="Times New Roman" panose="02020603050405020304" pitchFamily="18" charset="0"/>
                <a:ea typeface="Times New Roman" panose="02020603050405020304" pitchFamily="18" charset="0"/>
                <a:cs typeface="+mn-cs"/>
              </a:rPr>
              <a:t>[3] E. C.-Y. Su and H.-M. Wu, "Dimension reduction and visualization of multiple time series data: A symbolic data analysis approach," </a:t>
            </a:r>
            <a:r>
              <a:rPr kumimoji="0" lang="en-GB" sz="1200" i="1" dirty="0" err="1">
                <a:solidFill>
                  <a:srgbClr val="000000"/>
                </a:solidFill>
                <a:latin typeface="Times New Roman" panose="02020603050405020304" pitchFamily="18" charset="0"/>
                <a:ea typeface="Times New Roman" panose="02020603050405020304" pitchFamily="18" charset="0"/>
                <a:cs typeface="+mn-cs"/>
              </a:rPr>
              <a:t>Comput</a:t>
            </a:r>
            <a:r>
              <a:rPr kumimoji="0" lang="en-GB" sz="1200" i="1" dirty="0">
                <a:solidFill>
                  <a:srgbClr val="000000"/>
                </a:solidFill>
                <a:latin typeface="Times New Roman" panose="02020603050405020304" pitchFamily="18" charset="0"/>
                <a:ea typeface="Times New Roman" panose="02020603050405020304" pitchFamily="18" charset="0"/>
                <a:cs typeface="+mn-cs"/>
              </a:rPr>
              <a:t>. Stat.</a:t>
            </a:r>
            <a:r>
              <a:rPr kumimoji="0" lang="en-GB" sz="1200" dirty="0">
                <a:solidFill>
                  <a:srgbClr val="000000"/>
                </a:solidFill>
                <a:latin typeface="Times New Roman" panose="02020603050405020304" pitchFamily="18" charset="0"/>
                <a:ea typeface="Times New Roman" panose="02020603050405020304" pitchFamily="18" charset="0"/>
                <a:cs typeface="+mn-cs"/>
              </a:rPr>
              <a:t>, vol. 39, no. 2, pp. 123–140, 2024.</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GB" sz="1200" dirty="0">
                <a:solidFill>
                  <a:srgbClr val="000000"/>
                </a:solidFill>
                <a:latin typeface="Times New Roman" panose="02020603050405020304" pitchFamily="18" charset="0"/>
                <a:ea typeface="Times New Roman" panose="02020603050405020304" pitchFamily="18" charset="0"/>
                <a:cs typeface="+mn-cs"/>
              </a:rPr>
              <a:t>[4] P. Bansal and A. </a:t>
            </a:r>
            <a:r>
              <a:rPr kumimoji="0" lang="en-GB" sz="1200" dirty="0" err="1">
                <a:solidFill>
                  <a:srgbClr val="000000"/>
                </a:solidFill>
                <a:latin typeface="Times New Roman" panose="02020603050405020304" pitchFamily="18" charset="0"/>
                <a:ea typeface="Times New Roman" panose="02020603050405020304" pitchFamily="18" charset="0"/>
                <a:cs typeface="+mn-cs"/>
              </a:rPr>
              <a:t>Ouda</a:t>
            </a:r>
            <a:r>
              <a:rPr kumimoji="0" lang="en-GB" sz="1200" dirty="0">
                <a:solidFill>
                  <a:srgbClr val="000000"/>
                </a:solidFill>
                <a:latin typeface="Times New Roman" panose="02020603050405020304" pitchFamily="18" charset="0"/>
                <a:ea typeface="Times New Roman" panose="02020603050405020304" pitchFamily="18" charset="0"/>
                <a:cs typeface="+mn-cs"/>
              </a:rPr>
              <a:t>, "Continuous authentication in the digital age: An analysis of reinforcement learning and behavioral biometrics," </a:t>
            </a:r>
            <a:r>
              <a:rPr kumimoji="0" lang="en-GB" sz="1200" i="1" dirty="0">
                <a:solidFill>
                  <a:srgbClr val="000000"/>
                </a:solidFill>
                <a:latin typeface="Times New Roman" panose="02020603050405020304" pitchFamily="18" charset="0"/>
                <a:ea typeface="Times New Roman" panose="02020603050405020304" pitchFamily="18" charset="0"/>
                <a:cs typeface="+mn-cs"/>
              </a:rPr>
              <a:t>Computers</a:t>
            </a:r>
            <a:r>
              <a:rPr kumimoji="0" lang="en-GB" sz="1200" dirty="0">
                <a:solidFill>
                  <a:srgbClr val="000000"/>
                </a:solidFill>
                <a:latin typeface="Times New Roman" panose="02020603050405020304" pitchFamily="18" charset="0"/>
                <a:ea typeface="Times New Roman" panose="02020603050405020304" pitchFamily="18" charset="0"/>
                <a:cs typeface="+mn-cs"/>
              </a:rPr>
              <a:t>, vol. 13, no. 6, p. 78, 2024.</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[5] P. Yris, et al., "Deep features fusion for user authentication based on human activity," </a:t>
            </a:r>
            <a:r>
              <a:rPr kumimoji="0" lang="en-US" sz="1200" i="1" dirty="0">
                <a:solidFill>
                  <a:srgbClr val="000000"/>
                </a:solidFill>
                <a:latin typeface="Times New Roman" panose="02020603050405020304" pitchFamily="18" charset="0"/>
                <a:ea typeface="Times New Roman" panose="02020603050405020304" pitchFamily="18" charset="0"/>
                <a:cs typeface="+mn-cs"/>
              </a:rPr>
              <a:t>IET Biometrics</a:t>
            </a:r>
            <a:r>
              <a:rPr kumimoji="0" lang="en-US" sz="1200" dirty="0">
                <a:solidFill>
                  <a:srgbClr val="000000"/>
                </a:solidFill>
                <a:latin typeface="Times New Roman" panose="02020603050405020304" pitchFamily="18" charset="0"/>
                <a:ea typeface="Times New Roman" panose="02020603050405020304" pitchFamily="18" charset="0"/>
                <a:cs typeface="+mn-cs"/>
              </a:rPr>
              <a:t>, vol. 12, no. 1, pp. 45-57, 2023.</a:t>
            </a: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[6] R. Praveen, et al., "Continuous user authentication on smartphone via behavioral biometrics: a survey," </a:t>
            </a:r>
            <a:r>
              <a:rPr kumimoji="0" lang="en-US" sz="1200" i="1" dirty="0">
                <a:solidFill>
                  <a:srgbClr val="000000"/>
                </a:solidFill>
                <a:latin typeface="Times New Roman" panose="02020603050405020304" pitchFamily="18" charset="0"/>
                <a:ea typeface="Times New Roman" panose="02020603050405020304" pitchFamily="18" charset="0"/>
                <a:cs typeface="+mn-cs"/>
              </a:rPr>
              <a:t>Multimedia Tools and Applications</a:t>
            </a:r>
            <a:r>
              <a:rPr kumimoji="0" lang="en-US" sz="1200" dirty="0">
                <a:solidFill>
                  <a:srgbClr val="000000"/>
                </a:solidFill>
                <a:latin typeface="Times New Roman" panose="02020603050405020304" pitchFamily="18" charset="0"/>
                <a:ea typeface="Times New Roman" panose="02020603050405020304" pitchFamily="18" charset="0"/>
                <a:cs typeface="+mn-cs"/>
              </a:rPr>
              <a:t>, Springer, 2023.</a:t>
            </a: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[7] G. </a:t>
            </a:r>
            <a:r>
              <a:rPr kumimoji="0" lang="en-US" sz="1200" dirty="0" err="1">
                <a:solidFill>
                  <a:srgbClr val="000000"/>
                </a:solidFill>
                <a:latin typeface="Times New Roman" panose="02020603050405020304" pitchFamily="18" charset="0"/>
                <a:ea typeface="Times New Roman" panose="02020603050405020304" pitchFamily="18" charset="0"/>
                <a:cs typeface="+mn-cs"/>
              </a:rPr>
              <a:t>Stragapede</a:t>
            </a:r>
            <a:r>
              <a:rPr kumimoji="0" lang="en-US" sz="1200" dirty="0">
                <a:solidFill>
                  <a:srgbClr val="000000"/>
                </a:solidFill>
                <a:latin typeface="Times New Roman" panose="02020603050405020304" pitchFamily="18" charset="0"/>
                <a:ea typeface="Times New Roman" panose="02020603050405020304" pitchFamily="18" charset="0"/>
                <a:cs typeface="+mn-cs"/>
              </a:rPr>
              <a:t>, et al., "Mobile behavioral biometrics for passive authentication," </a:t>
            </a:r>
            <a:r>
              <a:rPr kumimoji="0" lang="en-US" sz="1200" i="1" dirty="0">
                <a:solidFill>
                  <a:srgbClr val="000000"/>
                </a:solidFill>
                <a:latin typeface="Times New Roman" panose="02020603050405020304" pitchFamily="18" charset="0"/>
                <a:ea typeface="Times New Roman" panose="02020603050405020304" pitchFamily="18" charset="0"/>
                <a:cs typeface="+mn-cs"/>
              </a:rPr>
              <a:t>Pattern Recognition Letters</a:t>
            </a:r>
            <a:r>
              <a:rPr kumimoji="0" lang="en-US" sz="1200" dirty="0">
                <a:solidFill>
                  <a:srgbClr val="000000"/>
                </a:solidFill>
                <a:latin typeface="Times New Roman" panose="02020603050405020304" pitchFamily="18" charset="0"/>
                <a:ea typeface="Times New Roman" panose="02020603050405020304" pitchFamily="18" charset="0"/>
                <a:cs typeface="+mn-cs"/>
              </a:rPr>
              <a:t>, vol. 157, pp. 130-140, 2022.</a:t>
            </a:r>
          </a:p>
          <a:p>
            <a:pPr marL="0" lvl="0" indent="0" algn="l">
              <a:spcBef>
                <a:spcPct val="0"/>
              </a:spcBef>
              <a:buClrTx/>
              <a:buSzTx/>
              <a:buNone/>
            </a:pPr>
            <a:endParaRPr kumimoji="0" lang="en-US"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[8] Z. Shihong, et al., "A Robust Continuous Authentication System Using Smartphone Sensors and Wasserstein Generative Adversarial Networks," </a:t>
            </a:r>
            <a:r>
              <a:rPr kumimoji="0" lang="en-US" sz="1200" i="1" dirty="0">
                <a:solidFill>
                  <a:srgbClr val="000000"/>
                </a:solidFill>
                <a:latin typeface="Times New Roman" panose="02020603050405020304" pitchFamily="18" charset="0"/>
                <a:ea typeface="Times New Roman" panose="02020603050405020304" pitchFamily="18" charset="0"/>
                <a:cs typeface="+mn-cs"/>
              </a:rPr>
              <a:t>Communication Security in </a:t>
            </a:r>
            <a:r>
              <a:rPr kumimoji="0" lang="en-US" sz="1200" i="1" dirty="0" err="1">
                <a:solidFill>
                  <a:srgbClr val="000000"/>
                </a:solidFill>
                <a:latin typeface="Times New Roman" panose="02020603050405020304" pitchFamily="18" charset="0"/>
                <a:ea typeface="Times New Roman" panose="02020603050405020304" pitchFamily="18" charset="0"/>
                <a:cs typeface="+mn-cs"/>
              </a:rPr>
              <a:t>Socialnet</a:t>
            </a:r>
            <a:r>
              <a:rPr kumimoji="0" lang="en-US" sz="1200" i="1" dirty="0">
                <a:solidFill>
                  <a:srgbClr val="000000"/>
                </a:solidFill>
                <a:latin typeface="Times New Roman" panose="02020603050405020304" pitchFamily="18" charset="0"/>
                <a:ea typeface="Times New Roman" panose="02020603050405020304" pitchFamily="18" charset="0"/>
                <a:cs typeface="+mn-cs"/>
              </a:rPr>
              <a:t>-Oriented Cyber Spaces</a:t>
            </a:r>
            <a:r>
              <a:rPr kumimoji="0" lang="en-US" sz="1200" dirty="0">
                <a:solidFill>
                  <a:srgbClr val="000000"/>
                </a:solidFill>
                <a:latin typeface="Times New Roman" panose="02020603050405020304" pitchFamily="18" charset="0"/>
                <a:ea typeface="Times New Roman" panose="02020603050405020304" pitchFamily="18" charset="0"/>
                <a:cs typeface="+mn-cs"/>
              </a:rPr>
              <a:t>, 2021.</a:t>
            </a: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95250" lvl="0" indent="0">
              <a:spcBef>
                <a:spcPct val="0"/>
              </a:spcBef>
              <a:buClrTx/>
              <a:buSzTx/>
              <a:buNone/>
            </a:pPr>
            <a:endParaRPr kumimoji="0" lang="en-IN" sz="1200" dirty="0">
              <a:solidFill>
                <a:srgbClr val="000000"/>
              </a:solidFill>
              <a:latin typeface="Verdana" panose="020B0604030504040204" pitchFamily="34" charset="0"/>
              <a:ea typeface="Palatino" pitchFamily="2" charset="77"/>
              <a:cs typeface="+mn-cs"/>
            </a:endParaRPr>
          </a:p>
        </p:txBody>
      </p:sp>
    </p:spTree>
    <p:extLst>
      <p:ext uri="{BB962C8B-B14F-4D97-AF65-F5344CB8AC3E}">
        <p14:creationId xmlns:p14="http://schemas.microsoft.com/office/powerpoint/2010/main" val="108217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B0791-3F4D-C8EA-6632-B1C3EC8E3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57DADB-37A7-3298-E4FE-623C45115032}"/>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dirty="0"/>
          </a:p>
        </p:txBody>
      </p:sp>
      <p:sp>
        <p:nvSpPr>
          <p:cNvPr id="4" name="Content Placeholder 2">
            <a:extLst>
              <a:ext uri="{FF2B5EF4-FFF2-40B4-BE49-F238E27FC236}">
                <a16:creationId xmlns:a16="http://schemas.microsoft.com/office/drawing/2014/main" id="{FE0A155F-E9D3-CE9B-ED58-F6066AA93EAC}"/>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[9] B. Lavanya, et al., "Impact of Behavioral Biometrics on Mobile Banking System," </a:t>
            </a:r>
            <a:r>
              <a:rPr kumimoji="0" lang="en-US" sz="1200" i="1" dirty="0">
                <a:solidFill>
                  <a:srgbClr val="000000"/>
                </a:solidFill>
                <a:latin typeface="Times New Roman" panose="02020603050405020304" pitchFamily="18" charset="0"/>
                <a:ea typeface="Times New Roman" panose="02020603050405020304" pitchFamily="18" charset="0"/>
                <a:cs typeface="+mn-cs"/>
              </a:rPr>
              <a:t>Journal of Physics: Conference Series, Advances in Computational Electronics and Communication Engineering</a:t>
            </a:r>
            <a:r>
              <a:rPr kumimoji="0" lang="en-US" sz="1200" dirty="0">
                <a:solidFill>
                  <a:srgbClr val="000000"/>
                </a:solidFill>
                <a:latin typeface="Times New Roman" panose="02020603050405020304" pitchFamily="18" charset="0"/>
                <a:ea typeface="Times New Roman" panose="02020603050405020304" pitchFamily="18" charset="0"/>
                <a:cs typeface="+mn-cs"/>
              </a:rPr>
              <a:t>, vol. 1964, 2021.</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[10] G. Jianfeng, et al., "Design and Implementation of Continuous Authentication Mechanism Based on Multimodal Fusion Mechanism," </a:t>
            </a:r>
            <a:r>
              <a:rPr kumimoji="0" lang="en-US" sz="1200" i="1" dirty="0">
                <a:solidFill>
                  <a:srgbClr val="000000"/>
                </a:solidFill>
                <a:latin typeface="Times New Roman" panose="02020603050405020304" pitchFamily="18" charset="0"/>
                <a:ea typeface="Times New Roman" panose="02020603050405020304" pitchFamily="18" charset="0"/>
                <a:cs typeface="+mn-cs"/>
              </a:rPr>
              <a:t>Communication Security in </a:t>
            </a:r>
            <a:r>
              <a:rPr kumimoji="0" lang="en-US" sz="1200" i="1" dirty="0" err="1">
                <a:solidFill>
                  <a:srgbClr val="000000"/>
                </a:solidFill>
                <a:latin typeface="Times New Roman" panose="02020603050405020304" pitchFamily="18" charset="0"/>
                <a:ea typeface="Times New Roman" panose="02020603050405020304" pitchFamily="18" charset="0"/>
                <a:cs typeface="+mn-cs"/>
              </a:rPr>
              <a:t>Socialnet</a:t>
            </a:r>
            <a:r>
              <a:rPr kumimoji="0" lang="en-US" sz="1200" i="1" dirty="0">
                <a:solidFill>
                  <a:srgbClr val="000000"/>
                </a:solidFill>
                <a:latin typeface="Times New Roman" panose="02020603050405020304" pitchFamily="18" charset="0"/>
                <a:ea typeface="Times New Roman" panose="02020603050405020304" pitchFamily="18" charset="0"/>
                <a:cs typeface="+mn-cs"/>
              </a:rPr>
              <a:t>-Oriented Cyber Spaces</a:t>
            </a:r>
            <a:r>
              <a:rPr kumimoji="0" lang="en-US" sz="1200" dirty="0">
                <a:solidFill>
                  <a:srgbClr val="000000"/>
                </a:solidFill>
                <a:latin typeface="Times New Roman" panose="02020603050405020304" pitchFamily="18" charset="0"/>
                <a:ea typeface="Times New Roman" panose="02020603050405020304" pitchFamily="18" charset="0"/>
                <a:cs typeface="+mn-cs"/>
              </a:rPr>
              <a:t>, 2021.</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[11] S. Ioannis, et al., "Behavioral biometrics &amp; continuous user authentication on mobile devices: A survey," </a:t>
            </a:r>
            <a:r>
              <a:rPr kumimoji="0" lang="en-US" sz="1200" i="1" dirty="0">
                <a:solidFill>
                  <a:srgbClr val="000000"/>
                </a:solidFill>
                <a:latin typeface="Times New Roman" panose="02020603050405020304" pitchFamily="18" charset="0"/>
                <a:ea typeface="Times New Roman" panose="02020603050405020304" pitchFamily="18" charset="0"/>
                <a:cs typeface="+mn-cs"/>
              </a:rPr>
              <a:t>Information Fusion</a:t>
            </a:r>
            <a:r>
              <a:rPr kumimoji="0" lang="en-US" sz="1200" dirty="0">
                <a:solidFill>
                  <a:srgbClr val="000000"/>
                </a:solidFill>
                <a:latin typeface="Times New Roman" panose="02020603050405020304" pitchFamily="18" charset="0"/>
                <a:ea typeface="Times New Roman" panose="02020603050405020304" pitchFamily="18" charset="0"/>
                <a:cs typeface="+mn-cs"/>
              </a:rPr>
              <a:t>, 2021.</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[12] M. </a:t>
            </a:r>
            <a:r>
              <a:rPr kumimoji="0" lang="en-US" sz="1200" dirty="0" err="1">
                <a:solidFill>
                  <a:srgbClr val="000000"/>
                </a:solidFill>
                <a:latin typeface="Times New Roman" panose="02020603050405020304" pitchFamily="18" charset="0"/>
                <a:ea typeface="Times New Roman" panose="02020603050405020304" pitchFamily="18" charset="0"/>
                <a:cs typeface="+mn-cs"/>
              </a:rPr>
              <a:t>Abuhamad</a:t>
            </a:r>
            <a:r>
              <a:rPr kumimoji="0" lang="en-US" sz="1200" dirty="0">
                <a:solidFill>
                  <a:srgbClr val="000000"/>
                </a:solidFill>
                <a:latin typeface="Times New Roman" panose="02020603050405020304" pitchFamily="18" charset="0"/>
                <a:ea typeface="Times New Roman" panose="02020603050405020304" pitchFamily="18" charset="0"/>
                <a:cs typeface="+mn-cs"/>
              </a:rPr>
              <a:t>, et al., "Sensor-based continuous authentication of smartphones’ users using behavioral biometrics: A contemporary survey," </a:t>
            </a:r>
            <a:r>
              <a:rPr kumimoji="0" lang="en-US" sz="1200" i="1" dirty="0">
                <a:solidFill>
                  <a:srgbClr val="000000"/>
                </a:solidFill>
                <a:latin typeface="Times New Roman" panose="02020603050405020304" pitchFamily="18" charset="0"/>
                <a:ea typeface="Times New Roman" panose="02020603050405020304" pitchFamily="18" charset="0"/>
                <a:cs typeface="+mn-cs"/>
              </a:rPr>
              <a:t>IEEE Internet of Things Journal</a:t>
            </a:r>
            <a:r>
              <a:rPr kumimoji="0" lang="en-US" sz="1200" dirty="0">
                <a:solidFill>
                  <a:srgbClr val="000000"/>
                </a:solidFill>
                <a:latin typeface="Times New Roman" panose="02020603050405020304" pitchFamily="18" charset="0"/>
                <a:ea typeface="Times New Roman" panose="02020603050405020304" pitchFamily="18" charset="0"/>
                <a:cs typeface="+mn-cs"/>
              </a:rPr>
              <a:t>, 2021.</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[13] I. Alsaadi, "Study on most popular behavioral biometrics, advantages, disadvantages and recent applications," </a:t>
            </a:r>
            <a:r>
              <a:rPr kumimoji="0" lang="en-US" sz="1200" i="1" dirty="0">
                <a:solidFill>
                  <a:srgbClr val="000000"/>
                </a:solidFill>
                <a:latin typeface="Times New Roman" panose="02020603050405020304" pitchFamily="18" charset="0"/>
                <a:ea typeface="Times New Roman" panose="02020603050405020304" pitchFamily="18" charset="0"/>
                <a:cs typeface="+mn-cs"/>
              </a:rPr>
              <a:t>International Journal of Scientific &amp; Technology Research</a:t>
            </a:r>
            <a:r>
              <a:rPr kumimoji="0" lang="en-US" sz="1200" dirty="0">
                <a:solidFill>
                  <a:srgbClr val="000000"/>
                </a:solidFill>
                <a:latin typeface="Times New Roman" panose="02020603050405020304" pitchFamily="18" charset="0"/>
                <a:ea typeface="Times New Roman" panose="02020603050405020304" pitchFamily="18" charset="0"/>
                <a:cs typeface="+mn-cs"/>
              </a:rPr>
              <a:t>, vol. 10, no. 12, pp. 320-326, 2021.</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[14] T. L. Xu, K. de Barbaro, D. H. Abney, and R. F. A. Cox, "Finding structure in time: Visualizing and analyzing behavioral time series," </a:t>
            </a:r>
            <a:r>
              <a:rPr kumimoji="0" lang="en-US" sz="1200" i="1" dirty="0">
                <a:solidFill>
                  <a:srgbClr val="000000"/>
                </a:solidFill>
                <a:latin typeface="Times New Roman" panose="02020603050405020304" pitchFamily="18" charset="0"/>
                <a:ea typeface="Times New Roman" panose="02020603050405020304" pitchFamily="18" charset="0"/>
                <a:cs typeface="+mn-cs"/>
              </a:rPr>
              <a:t>Front. Psychol.</a:t>
            </a:r>
            <a:r>
              <a:rPr kumimoji="0" lang="en-US" sz="1200" dirty="0">
                <a:solidFill>
                  <a:srgbClr val="000000"/>
                </a:solidFill>
                <a:latin typeface="Times New Roman" panose="02020603050405020304" pitchFamily="18" charset="0"/>
                <a:ea typeface="Times New Roman" panose="02020603050405020304" pitchFamily="18" charset="0"/>
                <a:cs typeface="+mn-cs"/>
              </a:rPr>
              <a:t>, vol. 11, p. 2735, 2020.</a:t>
            </a:r>
          </a:p>
          <a:p>
            <a:pPr marL="0" lvl="0" indent="0" algn="l">
              <a:spcBef>
                <a:spcPct val="0"/>
              </a:spcBef>
              <a:buClrTx/>
              <a:buSzTx/>
              <a:buNone/>
            </a:pPr>
            <a:endParaRPr kumimoji="0" lang="en-GB"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lnSpc>
                <a:spcPct val="100000"/>
              </a:lnSpc>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[15] A. Alzubaidi and J. Kalita, "Authentication of smartphone users using behavioral biometrics," </a:t>
            </a:r>
            <a:r>
              <a:rPr kumimoji="0" lang="en-US" sz="1200" i="1" dirty="0">
                <a:solidFill>
                  <a:srgbClr val="000000"/>
                </a:solidFill>
                <a:latin typeface="Times New Roman" panose="02020603050405020304" pitchFamily="18" charset="0"/>
                <a:ea typeface="Times New Roman" panose="02020603050405020304" pitchFamily="18" charset="0"/>
                <a:cs typeface="+mn-cs"/>
              </a:rPr>
              <a:t>IEEE Communications Surveys &amp; Tutorials</a:t>
            </a:r>
            <a:r>
              <a:rPr kumimoji="0" lang="en-US" sz="1200" dirty="0">
                <a:solidFill>
                  <a:srgbClr val="000000"/>
                </a:solidFill>
                <a:latin typeface="Times New Roman" panose="02020603050405020304" pitchFamily="18" charset="0"/>
                <a:ea typeface="Times New Roman" panose="02020603050405020304" pitchFamily="18" charset="0"/>
                <a:cs typeface="+mn-cs"/>
              </a:rPr>
              <a:t>, vol. 18, no. 3, pp. 1998-2026, 2016.</a:t>
            </a:r>
          </a:p>
          <a:p>
            <a:pPr marL="0" lvl="0" indent="0" algn="l">
              <a:spcBef>
                <a:spcPct val="0"/>
              </a:spcBef>
              <a:buClrTx/>
              <a:buSzTx/>
              <a:buNone/>
            </a:pPr>
            <a:endParaRPr kumimoji="0" lang="en-US" sz="1200" dirty="0">
              <a:solidFill>
                <a:srgbClr val="000000"/>
              </a:solidFill>
              <a:latin typeface="Times New Roman" panose="02020603050405020304" pitchFamily="18" charset="0"/>
              <a:ea typeface="Times New Roman" panose="02020603050405020304" pitchFamily="18" charset="0"/>
              <a:cs typeface="+mn-cs"/>
            </a:endParaRPr>
          </a:p>
          <a:p>
            <a:pPr marL="0" lvl="0" indent="0" algn="l">
              <a:lnSpc>
                <a:spcPct val="100000"/>
              </a:lnSpc>
              <a:spcBef>
                <a:spcPct val="0"/>
              </a:spcBef>
              <a:buClrTx/>
              <a:buSzTx/>
              <a:buNone/>
            </a:pPr>
            <a:r>
              <a:rPr kumimoji="0" lang="en-US" sz="1200" dirty="0">
                <a:solidFill>
                  <a:srgbClr val="000000"/>
                </a:solidFill>
                <a:latin typeface="Times New Roman" panose="02020603050405020304" pitchFamily="18" charset="0"/>
                <a:ea typeface="Times New Roman" panose="02020603050405020304" pitchFamily="18" charset="0"/>
                <a:cs typeface="+mn-cs"/>
              </a:rPr>
              <a:t>[16] A. Buriro, B. Crispo, F. Del </a:t>
            </a:r>
            <a:r>
              <a:rPr kumimoji="0" lang="en-US" sz="1200" dirty="0" err="1">
                <a:solidFill>
                  <a:srgbClr val="000000"/>
                </a:solidFill>
                <a:latin typeface="Times New Roman" panose="02020603050405020304" pitchFamily="18" charset="0"/>
                <a:ea typeface="Times New Roman" panose="02020603050405020304" pitchFamily="18" charset="0"/>
                <a:cs typeface="+mn-cs"/>
              </a:rPr>
              <a:t>Frari</a:t>
            </a:r>
            <a:r>
              <a:rPr kumimoji="0" lang="en-US" sz="1200" dirty="0">
                <a:solidFill>
                  <a:srgbClr val="000000"/>
                </a:solidFill>
                <a:latin typeface="Times New Roman" panose="02020603050405020304" pitchFamily="18" charset="0"/>
                <a:ea typeface="Times New Roman" panose="02020603050405020304" pitchFamily="18" charset="0"/>
                <a:cs typeface="+mn-cs"/>
              </a:rPr>
              <a:t>, and K. Wrona, "</a:t>
            </a:r>
            <a:r>
              <a:rPr kumimoji="0" lang="en-US" sz="1200" dirty="0" err="1">
                <a:solidFill>
                  <a:srgbClr val="000000"/>
                </a:solidFill>
                <a:latin typeface="Times New Roman" panose="02020603050405020304" pitchFamily="18" charset="0"/>
                <a:ea typeface="Times New Roman" panose="02020603050405020304" pitchFamily="18" charset="0"/>
                <a:cs typeface="+mn-cs"/>
              </a:rPr>
              <a:t>Touchstroke</a:t>
            </a:r>
            <a:r>
              <a:rPr kumimoji="0" lang="en-US" sz="1200" dirty="0">
                <a:solidFill>
                  <a:srgbClr val="000000"/>
                </a:solidFill>
                <a:latin typeface="Times New Roman" panose="02020603050405020304" pitchFamily="18" charset="0"/>
                <a:ea typeface="Times New Roman" panose="02020603050405020304" pitchFamily="18" charset="0"/>
                <a:cs typeface="+mn-cs"/>
              </a:rPr>
              <a:t>: Smartphone user authentication based on touch-typing biometrics," </a:t>
            </a:r>
            <a:r>
              <a:rPr kumimoji="0" lang="en-US" sz="1200" i="1" dirty="0">
                <a:solidFill>
                  <a:srgbClr val="000000"/>
                </a:solidFill>
                <a:latin typeface="Times New Roman" panose="02020603050405020304" pitchFamily="18" charset="0"/>
                <a:ea typeface="Times New Roman" panose="02020603050405020304" pitchFamily="18" charset="0"/>
                <a:cs typeface="+mn-cs"/>
              </a:rPr>
              <a:t>Springer International Publishing</a:t>
            </a:r>
            <a:r>
              <a:rPr kumimoji="0" lang="en-US" sz="1200" dirty="0">
                <a:solidFill>
                  <a:srgbClr val="000000"/>
                </a:solidFill>
                <a:latin typeface="Times New Roman" panose="02020603050405020304" pitchFamily="18" charset="0"/>
                <a:ea typeface="Times New Roman" panose="02020603050405020304" pitchFamily="18" charset="0"/>
                <a:cs typeface="+mn-cs"/>
              </a:rPr>
              <a:t>, 2015.</a:t>
            </a:r>
            <a:endParaRPr kumimoji="0" lang="en-GB" sz="1200" dirty="0">
              <a:solidFill>
                <a:srgbClr val="000000"/>
              </a:solidFill>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165737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sz="180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lvl="0" indent="0" algn="l">
              <a:spcBef>
                <a:spcPct val="0"/>
              </a:spcBef>
              <a:buClrTx/>
              <a:buSzTx/>
              <a:buNone/>
            </a:pPr>
            <a:r>
              <a:rPr kumimoji="0" lang="en-US" sz="1200">
                <a:solidFill>
                  <a:srgbClr val="000000"/>
                </a:solidFill>
                <a:latin typeface="Times New Roman" panose="02020603050405020304" pitchFamily="18" charset="0"/>
                <a:ea typeface="Times New Roman" panose="02020603050405020304" pitchFamily="18" charset="0"/>
                <a:cs typeface="+mn-cs"/>
              </a:rPr>
              <a:t>[17] N. Zheng, K. Bai, H. Huang, and H. Wang, "You are how you touch: User verification on smartphones via tapping behaviors," </a:t>
            </a:r>
            <a:r>
              <a:rPr kumimoji="0" lang="en-US" sz="1200" i="1">
                <a:solidFill>
                  <a:srgbClr val="000000"/>
                </a:solidFill>
                <a:latin typeface="Times New Roman" panose="02020603050405020304" pitchFamily="18" charset="0"/>
                <a:ea typeface="Times New Roman" panose="02020603050405020304" pitchFamily="18" charset="0"/>
                <a:cs typeface="+mn-cs"/>
              </a:rPr>
              <a:t>IEEE</a:t>
            </a:r>
            <a:r>
              <a:rPr kumimoji="0" lang="en-US" sz="1200">
                <a:solidFill>
                  <a:srgbClr val="000000"/>
                </a:solidFill>
                <a:latin typeface="Times New Roman" panose="02020603050405020304" pitchFamily="18" charset="0"/>
                <a:ea typeface="Times New Roman" panose="02020603050405020304" pitchFamily="18" charset="0"/>
                <a:cs typeface="+mn-cs"/>
              </a:rPr>
              <a:t>, 2014.</a:t>
            </a:r>
            <a:endParaRPr kumimoji="0" lang="en-GB" sz="120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endParaRPr kumimoji="0" lang="en-GB" sz="120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a:solidFill>
                  <a:srgbClr val="000000"/>
                </a:solidFill>
                <a:latin typeface="Times New Roman" panose="02020603050405020304" pitchFamily="18" charset="0"/>
                <a:ea typeface="Times New Roman" panose="02020603050405020304" pitchFamily="18" charset="0"/>
                <a:cs typeface="+mn-cs"/>
              </a:rPr>
              <a:t>[18] H. Saevanee and P. Bhattarakosol, "Authenticating user using keystroke dynamics and finger pressure," IEEE Proceedings of the International Conference on Computing and Convergence Technology, 2009.</a:t>
            </a:r>
            <a:endParaRPr kumimoji="0" lang="en-GB" sz="120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endParaRPr kumimoji="0" lang="en-GB" sz="120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a:solidFill>
                  <a:srgbClr val="000000"/>
                </a:solidFill>
                <a:latin typeface="Times New Roman" panose="02020603050405020304" pitchFamily="18" charset="0"/>
                <a:ea typeface="Times New Roman" panose="02020603050405020304" pitchFamily="18" charset="0"/>
                <a:cs typeface="+mn-cs"/>
              </a:rPr>
              <a:t>[19] L. Li, X. Zhao, and G. Xue, "Unobservable re-authentication for smartphones," IEEE Transactions on Mobile Computing, vol. 12, no. 2, pp. 1-10, 2013.</a:t>
            </a:r>
          </a:p>
          <a:p>
            <a:pPr marL="0" lvl="0" indent="0" algn="l">
              <a:spcBef>
                <a:spcPct val="0"/>
              </a:spcBef>
              <a:buClrTx/>
              <a:buSzTx/>
              <a:buNone/>
            </a:pPr>
            <a:endParaRPr kumimoji="0" lang="en-GB" sz="120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a:solidFill>
                  <a:srgbClr val="000000"/>
                </a:solidFill>
                <a:latin typeface="Times New Roman" panose="02020603050405020304" pitchFamily="18" charset="0"/>
                <a:ea typeface="Times New Roman" panose="02020603050405020304" pitchFamily="18" charset="0"/>
                <a:cs typeface="+mn-cs"/>
              </a:rPr>
              <a:t>[20] X. Zhao, T. Feng, and W. Shi, "Continuous mobile authentication using a novel graphic touch gesture feature," IEEE Transactions on Mobile Computing, vol. 12, no. 9, pp. 1-15, 2013.</a:t>
            </a:r>
            <a:endParaRPr kumimoji="0" lang="en-GB" sz="120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endParaRPr kumimoji="0" lang="en-GB" sz="1200">
              <a:solidFill>
                <a:srgbClr val="000000"/>
              </a:solidFill>
              <a:latin typeface="Times New Roman" panose="02020603050405020304" pitchFamily="18" charset="0"/>
              <a:ea typeface="Times New Roman" panose="02020603050405020304" pitchFamily="18" charset="0"/>
              <a:cs typeface="+mn-cs"/>
            </a:endParaRPr>
          </a:p>
          <a:p>
            <a:pPr marL="0" lvl="0" indent="0" algn="l">
              <a:spcBef>
                <a:spcPct val="0"/>
              </a:spcBef>
              <a:buClrTx/>
              <a:buSzTx/>
              <a:buNone/>
            </a:pPr>
            <a:r>
              <a:rPr kumimoji="0" lang="en-US" sz="1200">
                <a:solidFill>
                  <a:srgbClr val="000000"/>
                </a:solidFill>
                <a:latin typeface="Times New Roman" panose="02020603050405020304" pitchFamily="18" charset="0"/>
                <a:ea typeface="Times New Roman" panose="02020603050405020304" pitchFamily="18" charset="0"/>
                <a:cs typeface="+mn-cs"/>
              </a:rPr>
              <a:t>[21] A. De Luca, A. Hang, F. Brudy, C. Lindner, and H. Hussmann, "Touch me once and I know it's you! Implicit authentication based on touch screen patterns," in Proceedings of the ACM Conference on Human-Computer Interaction with Mobile Devices and Services (MobileHCI), 2012.</a:t>
            </a:r>
            <a:endParaRPr kumimoji="0" lang="en-GB" sz="1200" dirty="0">
              <a:solidFill>
                <a:srgbClr val="000000"/>
              </a:solidFill>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1035227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9601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ctr">
              <a:lnSpc>
                <a:spcPct val="150000"/>
              </a:lnSpc>
              <a:buNone/>
            </a:pPr>
            <a:r>
              <a:rPr lang="en-IN" sz="2000" b="1" dirty="0">
                <a:ea typeface="Palatino" pitchFamily="2" charset="77"/>
              </a:rPr>
              <a:t>Thanks</a:t>
            </a:r>
            <a:r>
              <a:rPr lang="en-IN" sz="1400" dirty="0">
                <a:ea typeface="Palatino" pitchFamily="2" charset="77"/>
              </a:rPr>
              <a:t>.</a:t>
            </a:r>
          </a:p>
        </p:txBody>
      </p:sp>
    </p:spTree>
    <p:extLst>
      <p:ext uri="{BB962C8B-B14F-4D97-AF65-F5344CB8AC3E}">
        <p14:creationId xmlns:p14="http://schemas.microsoft.com/office/powerpoint/2010/main" val="334102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Introduction</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just" rtl="0">
              <a:lnSpc>
                <a:spcPct val="150000"/>
              </a:lnSpc>
              <a:spcBef>
                <a:spcPts val="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Three key factors of authentication:</a:t>
            </a:r>
            <a:endParaRPr lang="en-US"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know</a:t>
            </a:r>
            <a:endParaRPr lang="en-US"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have</a:t>
            </a:r>
            <a:endParaRPr lang="en-US"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are</a:t>
            </a:r>
            <a:endParaRPr lang="en-US" dirty="0"/>
          </a:p>
          <a:p>
            <a:pPr marL="457200" marR="0" lvl="1" indent="0" algn="just" rtl="0">
              <a:lnSpc>
                <a:spcPct val="150000"/>
              </a:lnSpc>
              <a:spcBef>
                <a:spcPts val="0"/>
              </a:spcBef>
              <a:spcAft>
                <a:spcPts val="0"/>
              </a:spcAft>
              <a:buClr>
                <a:schemeClr val="dk1"/>
              </a:buClr>
              <a:buSzPts val="1800"/>
              <a:buFont typeface="Courier New"/>
              <a:buNone/>
            </a:pPr>
            <a:endParaRPr lang="en-US" sz="1800" b="0" i="0" u="none" strike="noStrike" cap="none" dirty="0">
              <a:solidFill>
                <a:schemeClr val="dk1"/>
              </a:solidFill>
              <a:latin typeface="Helvetica Neue"/>
              <a:ea typeface="Helvetica Neue"/>
              <a:cs typeface="Helvetica Neue"/>
              <a:sym typeface="Helvetica Neue"/>
            </a:endParaRPr>
          </a:p>
          <a:p>
            <a:pPr marL="342900" marR="0" lvl="0" indent="-342900" algn="just" rtl="0">
              <a:lnSpc>
                <a:spcPct val="150000"/>
              </a:lnSpc>
              <a:spcBef>
                <a:spcPts val="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Something you are : the way you behave / interact, that is, patterns in device usages</a:t>
            </a:r>
            <a:endParaRPr lang="en-US" dirty="0"/>
          </a:p>
          <a:p>
            <a:pPr marL="342900" marR="0" lvl="0" indent="-342900" algn="just" rtl="0">
              <a:lnSpc>
                <a:spcPct val="150000"/>
              </a:lnSpc>
              <a:spcBef>
                <a:spcPts val="100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Base for our use : Sensor dynamics, touch strokes, keystroke patterns.</a:t>
            </a:r>
            <a:endParaRPr lang="en-US" dirty="0"/>
          </a:p>
          <a:p>
            <a:pPr marL="0" marR="0" lvl="0" indent="0" algn="just" rtl="0">
              <a:lnSpc>
                <a:spcPct val="150000"/>
              </a:lnSpc>
              <a:spcBef>
                <a:spcPts val="0"/>
              </a:spcBef>
              <a:spcAft>
                <a:spcPts val="0"/>
              </a:spcAft>
              <a:buClr>
                <a:schemeClr val="dk1"/>
              </a:buClr>
              <a:buSzPts val="2250"/>
              <a:buFont typeface="Arial"/>
              <a:buNone/>
            </a:pPr>
            <a:endParaRPr lang="en-US" sz="1800" dirty="0">
              <a:solidFill>
                <a:schemeClr val="dk1"/>
              </a:solidFill>
              <a:latin typeface="Helvetica Neue"/>
              <a:ea typeface="Helvetica Neue"/>
              <a:cs typeface="Helvetica Neue"/>
              <a:sym typeface="Helvetica Neue"/>
            </a:endParaRPr>
          </a:p>
          <a:p>
            <a:pPr marL="342900" marR="0" lvl="0" indent="-342900" algn="just" rtl="0">
              <a:lnSpc>
                <a:spcPct val="150000"/>
              </a:lnSpc>
              <a:spcBef>
                <a:spcPts val="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Our project aims to provide a </a:t>
            </a:r>
            <a:r>
              <a:rPr lang="en-US" sz="1800" b="1" dirty="0">
                <a:solidFill>
                  <a:schemeClr val="dk1"/>
                </a:solidFill>
                <a:latin typeface="Helvetica Neue"/>
                <a:ea typeface="Helvetica Neue"/>
                <a:cs typeface="Helvetica Neue"/>
                <a:sym typeface="Helvetica Neue"/>
              </a:rPr>
              <a:t>seamless</a:t>
            </a:r>
            <a:r>
              <a:rPr lang="en-US" sz="1800" dirty="0">
                <a:solidFill>
                  <a:schemeClr val="dk1"/>
                </a:solidFill>
                <a:latin typeface="Helvetica Neue"/>
                <a:ea typeface="Helvetica Neue"/>
                <a:cs typeface="Helvetica Neue"/>
                <a:sym typeface="Helvetica Neue"/>
              </a:rPr>
              <a:t> and </a:t>
            </a:r>
            <a:r>
              <a:rPr lang="en-US" sz="1800" b="1" dirty="0">
                <a:solidFill>
                  <a:schemeClr val="dk1"/>
                </a:solidFill>
                <a:latin typeface="Helvetica Neue"/>
                <a:ea typeface="Helvetica Neue"/>
                <a:cs typeface="Helvetica Neue"/>
                <a:sym typeface="Helvetica Neue"/>
              </a:rPr>
              <a:t>non-intrusive</a:t>
            </a:r>
            <a:r>
              <a:rPr lang="en-US" sz="1800" dirty="0">
                <a:solidFill>
                  <a:schemeClr val="dk1"/>
                </a:solidFill>
                <a:latin typeface="Helvetica Neue"/>
                <a:ea typeface="Helvetica Neue"/>
                <a:cs typeface="Helvetica Neue"/>
                <a:sym typeface="Helvetica Neue"/>
              </a:rPr>
              <a:t> form of </a:t>
            </a:r>
            <a:r>
              <a:rPr lang="en-US" sz="1800" b="1" dirty="0">
                <a:solidFill>
                  <a:schemeClr val="dk1"/>
                </a:solidFill>
                <a:latin typeface="Helvetica Neue"/>
                <a:ea typeface="Helvetica Neue"/>
                <a:cs typeface="Helvetica Neue"/>
                <a:sym typeface="Helvetica Neue"/>
              </a:rPr>
              <a:t>second-factor authentication. </a:t>
            </a:r>
            <a:r>
              <a:rPr lang="en-US" sz="1800" dirty="0">
                <a:solidFill>
                  <a:schemeClr val="dk1"/>
                </a:solidFill>
                <a:latin typeface="Helvetica Neue"/>
                <a:ea typeface="Helvetica Neue"/>
                <a:cs typeface="Helvetica Neue"/>
                <a:sym typeface="Helvetica Neue"/>
              </a:rPr>
              <a:t>It improves both usability and security. The project aims to authenticate a user, that is, know if the user is really him/herself, using their human behavioral traits, such as the way one holds their mobile phone</a:t>
            </a:r>
            <a:endParaRPr lang="en-IN" sz="1800" dirty="0">
              <a:ea typeface="Palatino" pitchFamily="2" charset="77"/>
            </a:endParaRPr>
          </a:p>
        </p:txBody>
      </p:sp>
    </p:spTree>
    <p:extLst>
      <p:ext uri="{BB962C8B-B14F-4D97-AF65-F5344CB8AC3E}">
        <p14:creationId xmlns:p14="http://schemas.microsoft.com/office/powerpoint/2010/main" val="359526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Problem Statement</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marR="0" lvl="0" indent="-261938" algn="just" rtl="0">
              <a:lnSpc>
                <a:spcPct val="150000"/>
              </a:lnSpc>
              <a:spcBef>
                <a:spcPts val="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Data security by means of authentication is emerging as a very prevalent challenge in today’s world.</a:t>
            </a:r>
          </a:p>
          <a:p>
            <a:pPr marL="95250" marR="0" lvl="0" indent="0" algn="just" rtl="0">
              <a:lnSpc>
                <a:spcPct val="150000"/>
              </a:lnSpc>
              <a:spcBef>
                <a:spcPts val="0"/>
              </a:spcBef>
              <a:spcAft>
                <a:spcPts val="0"/>
              </a:spcAft>
              <a:buClr>
                <a:schemeClr val="dk1"/>
              </a:buClr>
              <a:buSzPts val="2250"/>
              <a:buNone/>
            </a:pPr>
            <a:endParaRPr lang="en-US" sz="16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The need to balance usability and security is high, as by nature, we humans tend to avoid effort. </a:t>
            </a:r>
          </a:p>
          <a:p>
            <a:pPr marL="95250" marR="0" lvl="0" indent="0" algn="just" rtl="0">
              <a:lnSpc>
                <a:spcPct val="150000"/>
              </a:lnSpc>
              <a:spcBef>
                <a:spcPts val="630"/>
              </a:spcBef>
              <a:spcAft>
                <a:spcPts val="0"/>
              </a:spcAft>
              <a:buClr>
                <a:schemeClr val="dk1"/>
              </a:buClr>
              <a:buSzPts val="2250"/>
              <a:buNone/>
            </a:pPr>
            <a:endParaRPr lang="en-US" sz="16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To achieve this, service providers must invest in a lot to analyze user patterns in their activity, which is not only resource heavy, but also opens a door for privacy breaches on the user side. </a:t>
            </a:r>
          </a:p>
          <a:p>
            <a:pPr marL="95250" marR="0" lvl="0" indent="0" algn="just" rtl="0">
              <a:lnSpc>
                <a:spcPct val="150000"/>
              </a:lnSpc>
              <a:spcBef>
                <a:spcPts val="630"/>
              </a:spcBef>
              <a:spcAft>
                <a:spcPts val="0"/>
              </a:spcAft>
              <a:buClr>
                <a:schemeClr val="dk1"/>
              </a:buClr>
              <a:buSzPts val="2250"/>
              <a:buNone/>
            </a:pPr>
            <a:endParaRPr lang="en-US" sz="1600" dirty="0"/>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Our proposed solution is to use behavioral biometrics, a relatively underexplored field, in which we use behavioral data from the user, in this case, the way he/she handles his/her phone.</a:t>
            </a:r>
            <a:endParaRPr lang="en-US" sz="1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92789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Objectives</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rtl="0">
              <a:lnSpc>
                <a:spcPct val="150000"/>
              </a:lnSpc>
              <a:spcBef>
                <a:spcPts val="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an application to gather a user’s natural behavioral information.</a:t>
            </a:r>
            <a:br>
              <a:rPr lang="en-US" sz="1800" dirty="0">
                <a:solidFill>
                  <a:schemeClr val="dk1"/>
                </a:solidFill>
                <a:latin typeface="Helvetica Neue"/>
                <a:ea typeface="Helvetica Neue"/>
                <a:cs typeface="Helvetica Neue"/>
                <a:sym typeface="Helvetica Neue"/>
              </a:rPr>
            </a:br>
            <a:endParaRPr lang="en-US" sz="1800" dirty="0">
              <a:solidFill>
                <a:schemeClr val="dk1"/>
              </a:solidFill>
              <a:latin typeface="Helvetica Neue"/>
              <a:ea typeface="Helvetica Neue"/>
              <a:cs typeface="Helvetica Neue"/>
              <a:sym typeface="Helvetica Neue"/>
            </a:endParaRPr>
          </a:p>
          <a:p>
            <a:pPr marL="342900" marR="0" lvl="0" indent="-342900" algn="l" rtl="0">
              <a:lnSpc>
                <a:spcPct val="150000"/>
              </a:lnSpc>
              <a:spcBef>
                <a:spcPts val="63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and tailor a machine learning model to accurately identify a particular user.</a:t>
            </a:r>
            <a:br>
              <a:rPr lang="en-US" sz="1800" dirty="0">
                <a:solidFill>
                  <a:schemeClr val="dk1"/>
                </a:solidFill>
                <a:latin typeface="Helvetica Neue"/>
                <a:ea typeface="Helvetica Neue"/>
                <a:cs typeface="Helvetica Neue"/>
                <a:sym typeface="Helvetica Neue"/>
              </a:rPr>
            </a:br>
            <a:endParaRPr lang="en-US" sz="1800" dirty="0">
              <a:solidFill>
                <a:schemeClr val="dk1"/>
              </a:solidFill>
              <a:latin typeface="Helvetica Neue"/>
              <a:ea typeface="Helvetica Neue"/>
              <a:cs typeface="Helvetica Neue"/>
              <a:sym typeface="Helvetica Neue"/>
            </a:endParaRPr>
          </a:p>
          <a:p>
            <a:pPr marL="342900" marR="0" lvl="0" indent="-342900" algn="l" rtl="0">
              <a:lnSpc>
                <a:spcPct val="150000"/>
              </a:lnSpc>
              <a:spcBef>
                <a:spcPts val="63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 prototype that implements the concept of the project.</a:t>
            </a:r>
            <a:endParaRPr lang="en-US" dirty="0"/>
          </a:p>
          <a:p>
            <a:pPr marL="342900" marR="0" lvl="0" indent="-200025" algn="l" rtl="0">
              <a:lnSpc>
                <a:spcPct val="150000"/>
              </a:lnSpc>
              <a:spcBef>
                <a:spcPts val="630"/>
              </a:spcBef>
              <a:spcAft>
                <a:spcPts val="0"/>
              </a:spcAft>
              <a:buClr>
                <a:schemeClr val="dk1"/>
              </a:buClr>
              <a:buSzPts val="2250"/>
              <a:buFont typeface="Arial"/>
              <a:buNone/>
            </a:pPr>
            <a:endParaRPr lang="en-US" sz="1800" dirty="0">
              <a:solidFill>
                <a:schemeClr val="dk1"/>
              </a:solidFill>
              <a:latin typeface="Helvetica Neue"/>
              <a:ea typeface="Helvetica Neue"/>
              <a:cs typeface="Helvetica Neue"/>
              <a:sym typeface="Helvetica Neue"/>
            </a:endParaRPr>
          </a:p>
          <a:p>
            <a:pPr marL="0" marR="0" lvl="0" indent="0" rtl="0">
              <a:lnSpc>
                <a:spcPct val="150000"/>
              </a:lnSpc>
              <a:spcBef>
                <a:spcPts val="630"/>
              </a:spcBef>
              <a:spcAft>
                <a:spcPts val="0"/>
              </a:spcAft>
              <a:buClr>
                <a:schemeClr val="dk1"/>
              </a:buClr>
              <a:buSzPts val="2250"/>
              <a:buFont typeface="Arial"/>
              <a:buNone/>
            </a:pPr>
            <a:r>
              <a:rPr lang="en-US" sz="1800" dirty="0">
                <a:solidFill>
                  <a:schemeClr val="dk1"/>
                </a:solidFill>
                <a:latin typeface="Helvetica Neue"/>
                <a:ea typeface="Helvetica Neue"/>
                <a:cs typeface="Helvetica Neue"/>
                <a:sym typeface="Helvetica Neue"/>
              </a:rPr>
              <a:t>The main objective of this project is to provide a seamless and continuous second factor of authentication to users as well as services. At this stage, we are focusing on serving the mobile applications that require this security, such as banking or online shopping services, employee portals, and even parental controls on niche applications. </a:t>
            </a:r>
            <a:endParaRPr lang="en-US" dirty="0"/>
          </a:p>
        </p:txBody>
      </p:sp>
    </p:spTree>
    <p:extLst>
      <p:ext uri="{BB962C8B-B14F-4D97-AF65-F5344CB8AC3E}">
        <p14:creationId xmlns:p14="http://schemas.microsoft.com/office/powerpoint/2010/main" val="25607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Work Done </a:t>
            </a:r>
            <a:r>
              <a:rPr lang="en-IN" sz="2400" b="0" dirty="0">
                <a:ea typeface="Palatino" pitchFamily="2" charset="77"/>
              </a:rPr>
              <a:t>(after Major Project - I)</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93643" y="724544"/>
            <a:ext cx="8956714" cy="592173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sz="1800" dirty="0">
                <a:ea typeface="Palatino" pitchFamily="2" charset="77"/>
              </a:rPr>
              <a:t>As per the plan stated in the End Term Evaluation presentation, we have successfully combined the data collected, pre-processed it, and are actively implementing Machine Learning Models to the collected data. </a:t>
            </a:r>
          </a:p>
          <a:p>
            <a:pPr marL="357188" indent="-261938"/>
            <a:endParaRPr lang="en-IN" dirty="0">
              <a:ea typeface="Palatino" pitchFamily="2" charset="77"/>
            </a:endParaRPr>
          </a:p>
          <a:p>
            <a:pPr marL="357188" indent="-261938"/>
            <a:r>
              <a:rPr lang="en-IN" dirty="0">
                <a:ea typeface="Palatino" pitchFamily="2" charset="77"/>
              </a:rPr>
              <a:t>Simultaneously, we have also worked on the data collection app further, and it is now collecting long term data from the same user. This will help us further work on identifying one person in long term. </a:t>
            </a:r>
          </a:p>
          <a:p>
            <a:pPr marL="357188" indent="-261938"/>
            <a:endParaRPr lang="en-IN" dirty="0">
              <a:ea typeface="Palatino" pitchFamily="2" charset="77"/>
            </a:endParaRPr>
          </a:p>
          <a:p>
            <a:pPr marL="357188" indent="-261938"/>
            <a:r>
              <a:rPr lang="en-US" dirty="0">
                <a:ea typeface="Palatino" pitchFamily="2" charset="77"/>
              </a:rPr>
              <a:t>Initial dataset shape: (5563805, 25)</a:t>
            </a:r>
          </a:p>
          <a:p>
            <a:pPr marL="357188" indent="-261938"/>
            <a:r>
              <a:rPr lang="en-US" dirty="0">
                <a:ea typeface="Palatino" pitchFamily="2" charset="77"/>
              </a:rPr>
              <a:t>After removing duplicates: (5563805, 25)</a:t>
            </a:r>
          </a:p>
          <a:p>
            <a:pPr marL="357188" indent="-261938"/>
            <a:r>
              <a:rPr lang="en-US" dirty="0">
                <a:ea typeface="Palatino" pitchFamily="2" charset="77"/>
              </a:rPr>
              <a:t>After outlier removal: (4944276, 25)</a:t>
            </a:r>
          </a:p>
          <a:p>
            <a:pPr marL="357188" indent="-261938"/>
            <a:r>
              <a:rPr lang="en-US" dirty="0">
                <a:ea typeface="Palatino" pitchFamily="2" charset="77"/>
              </a:rPr>
              <a:t>After timestamp sampling (100ms) by Person: (218594, 25)</a:t>
            </a:r>
            <a:endParaRPr lang="en-IN" dirty="0">
              <a:ea typeface="Palatino" pitchFamily="2" charset="77"/>
            </a:endParaRPr>
          </a:p>
        </p:txBody>
      </p:sp>
    </p:spTree>
    <p:extLst>
      <p:ext uri="{BB962C8B-B14F-4D97-AF65-F5344CB8AC3E}">
        <p14:creationId xmlns:p14="http://schemas.microsoft.com/office/powerpoint/2010/main" val="48255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a:t>
            </a:r>
            <a:endParaRPr lang="en-US" dirty="0"/>
          </a:p>
        </p:txBody>
      </p:sp>
      <p:sp>
        <p:nvSpPr>
          <p:cNvPr id="3" name="TextBox 2">
            <a:extLst>
              <a:ext uri="{FF2B5EF4-FFF2-40B4-BE49-F238E27FC236}">
                <a16:creationId xmlns:a16="http://schemas.microsoft.com/office/drawing/2014/main" id="{D9F76045-5ECD-62BF-BAF8-2B827C308C5E}"/>
              </a:ext>
            </a:extLst>
          </p:cNvPr>
          <p:cNvSpPr txBox="1"/>
          <p:nvPr/>
        </p:nvSpPr>
        <p:spPr>
          <a:xfrm>
            <a:off x="2280285" y="6136629"/>
            <a:ext cx="4583430" cy="276999"/>
          </a:xfrm>
          <a:prstGeom prst="rect">
            <a:avLst/>
          </a:prstGeom>
          <a:noFill/>
        </p:spPr>
        <p:txBody>
          <a:bodyPr wrap="square">
            <a:spAutoFit/>
          </a:bodyPr>
          <a:lstStyle/>
          <a:p>
            <a:pPr algn="ctr"/>
            <a:r>
              <a:rPr lang="en-IN" sz="1200" b="1" dirty="0">
                <a:latin typeface="+mn-lt"/>
              </a:rPr>
              <a:t>Fig.1.1: Flow graph of the project</a:t>
            </a:r>
            <a:endParaRPr lang="en-GB" sz="1200" b="1" dirty="0">
              <a:latin typeface="+mn-lt"/>
            </a:endParaRPr>
          </a:p>
        </p:txBody>
      </p:sp>
      <p:sp>
        <p:nvSpPr>
          <p:cNvPr id="5" name="Content Placeholder 2">
            <a:extLst>
              <a:ext uri="{FF2B5EF4-FFF2-40B4-BE49-F238E27FC236}">
                <a16:creationId xmlns:a16="http://schemas.microsoft.com/office/drawing/2014/main" id="{9CE8F3BB-540B-B19B-2E82-D02DB0F8465D}"/>
              </a:ext>
            </a:extLst>
          </p:cNvPr>
          <p:cNvSpPr txBox="1">
            <a:spLocks/>
          </p:cNvSpPr>
          <p:nvPr/>
        </p:nvSpPr>
        <p:spPr bwMode="auto">
          <a:xfrm>
            <a:off x="1322529" y="947225"/>
            <a:ext cx="6498942" cy="5189404"/>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Start</a:t>
            </a:r>
            <a:r>
              <a:rPr lang="en-US" sz="1800" b="0" i="0" u="none" strike="noStrike" cap="none" dirty="0">
                <a:solidFill>
                  <a:schemeClr val="dk1"/>
                </a:solidFill>
                <a:latin typeface="Helvetica Neue"/>
                <a:ea typeface="Helvetica Neue"/>
                <a:cs typeface="Helvetica Neue"/>
                <a:sym typeface="Helvetica Neue"/>
              </a:rPr>
              <a:t>: The process begins.</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Sensor Collection</a:t>
            </a:r>
            <a:r>
              <a:rPr lang="en-US" sz="1800" b="0" i="0" u="none" strike="noStrike" cap="none" dirty="0">
                <a:solidFill>
                  <a:schemeClr val="dk1"/>
                </a:solidFill>
                <a:latin typeface="Helvetica Neue"/>
                <a:ea typeface="Helvetica Neue"/>
                <a:cs typeface="Helvetica Neue"/>
                <a:sym typeface="Helvetica Neue"/>
              </a:rPr>
              <a:t>: The system checks if the required sensors are enabled, and permissions are granted.</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No</a:t>
            </a:r>
            <a:r>
              <a:rPr lang="en-US" sz="1600" b="0" i="0" u="none" strike="noStrike" cap="none" dirty="0">
                <a:solidFill>
                  <a:schemeClr val="dk1"/>
                </a:solidFill>
                <a:latin typeface="Helvetica Neue"/>
                <a:ea typeface="Helvetica Neue"/>
                <a:cs typeface="Helvetica Neue"/>
                <a:sym typeface="Helvetica Neue"/>
              </a:rPr>
              <a:t>, it skips to displaying results.</a:t>
            </a:r>
            <a:endParaRPr lang="en-US" dirty="0"/>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Yes</a:t>
            </a:r>
            <a:r>
              <a:rPr lang="en-US" sz="1600" b="0" i="0" u="none" strike="noStrike" cap="none" dirty="0">
                <a:solidFill>
                  <a:schemeClr val="dk1"/>
                </a:solidFill>
                <a:latin typeface="Helvetica Neue"/>
                <a:ea typeface="Helvetica Neue"/>
                <a:cs typeface="Helvetica Neue"/>
                <a:sym typeface="Helvetica Neue"/>
              </a:rPr>
              <a:t>, it proceeds to collect data from the sensors.</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Data Collection &amp; Preprocessing</a:t>
            </a:r>
            <a:r>
              <a:rPr lang="en-US" sz="1800" b="0" i="0" u="none" strike="noStrike" cap="none" dirty="0">
                <a:solidFill>
                  <a:schemeClr val="dk1"/>
                </a:solidFill>
                <a:latin typeface="Helvetica Neue"/>
                <a:ea typeface="Helvetica Neue"/>
                <a:cs typeface="Helvetica Neue"/>
                <a:sym typeface="Helvetica Neue"/>
              </a:rPr>
              <a:t>: The collected data undergoes preprocessing to make it suitable for machine learning.</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ML Classification</a:t>
            </a:r>
            <a:r>
              <a:rPr lang="en-US" sz="1800" b="0" i="0" u="none" strike="noStrike" cap="none" dirty="0">
                <a:solidFill>
                  <a:schemeClr val="dk1"/>
                </a:solidFill>
                <a:latin typeface="Helvetica Neue"/>
                <a:ea typeface="Helvetica Neue"/>
                <a:cs typeface="Helvetica Neue"/>
                <a:sym typeface="Helvetica Neue"/>
              </a:rPr>
              <a:t>: The preprocessed data is evaluated using machine learning for classification.</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classification is </a:t>
            </a:r>
            <a:r>
              <a:rPr lang="en-US" sz="1600" b="1" i="0" u="none" strike="noStrike" cap="none" dirty="0">
                <a:solidFill>
                  <a:schemeClr val="dk1"/>
                </a:solidFill>
                <a:latin typeface="Helvetica Neue"/>
                <a:ea typeface="Helvetica Neue"/>
                <a:cs typeface="Helvetica Neue"/>
                <a:sym typeface="Helvetica Neue"/>
              </a:rPr>
              <a:t>successful</a:t>
            </a:r>
            <a:r>
              <a:rPr lang="en-US" sz="1600" b="0" i="0" u="none" strike="noStrike" cap="none" dirty="0">
                <a:solidFill>
                  <a:schemeClr val="dk1"/>
                </a:solidFill>
                <a:latin typeface="Helvetica Neue"/>
                <a:ea typeface="Helvetica Neue"/>
                <a:cs typeface="Helvetica Neue"/>
                <a:sym typeface="Helvetica Neue"/>
              </a:rPr>
              <a:t>, results are displayed.</a:t>
            </a:r>
            <a:endParaRPr lang="en-US" dirty="0"/>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unsuccessful</a:t>
            </a:r>
            <a:r>
              <a:rPr lang="en-US" sz="1600" b="0" i="0" u="none" strike="noStrike" cap="none" dirty="0">
                <a:solidFill>
                  <a:schemeClr val="dk1"/>
                </a:solidFill>
                <a:latin typeface="Helvetica Neue"/>
                <a:ea typeface="Helvetica Neue"/>
                <a:cs typeface="Helvetica Neue"/>
                <a:sym typeface="Helvetica Neue"/>
              </a:rPr>
              <a:t>, it loops back for further processing.</a:t>
            </a:r>
            <a:endParaRPr lang="en-US" dirty="0"/>
          </a:p>
          <a:p>
            <a:pPr marL="400050" marR="0" lvl="1" indent="0" algn="l" rtl="0">
              <a:lnSpc>
                <a:spcPct val="100000"/>
              </a:lnSpc>
              <a:spcBef>
                <a:spcPts val="0"/>
              </a:spcBef>
              <a:spcAft>
                <a:spcPts val="0"/>
              </a:spcAft>
              <a:buClr>
                <a:schemeClr val="dk1"/>
              </a:buClr>
              <a:buSzPts val="1600"/>
              <a:buFont typeface="Courier New"/>
              <a:buNone/>
            </a:pPr>
            <a:endParaRPr lang="en-US" sz="16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End</a:t>
            </a:r>
            <a:r>
              <a:rPr lang="en-US" sz="1800" b="0" i="0" u="none" strike="noStrike" cap="none" dirty="0">
                <a:solidFill>
                  <a:schemeClr val="dk1"/>
                </a:solidFill>
                <a:latin typeface="Helvetica Neue"/>
                <a:ea typeface="Helvetica Neue"/>
                <a:cs typeface="Helvetica Neue"/>
                <a:sym typeface="Helvetica Neue"/>
              </a:rPr>
              <a:t>: The process ends. </a:t>
            </a:r>
            <a:endParaRPr lang="en-US" dirty="0"/>
          </a:p>
        </p:txBody>
      </p:sp>
      <p:pic>
        <p:nvPicPr>
          <p:cNvPr id="6" name="Picture 5" descr="A diagram of a software company&#10;&#10;Description automatically generated">
            <a:extLst>
              <a:ext uri="{FF2B5EF4-FFF2-40B4-BE49-F238E27FC236}">
                <a16:creationId xmlns:a16="http://schemas.microsoft.com/office/drawing/2014/main" id="{7BB73689-4B39-E836-47D5-0EE3213A808F}"/>
              </a:ext>
            </a:extLst>
          </p:cNvPr>
          <p:cNvPicPr>
            <a:picLocks noChangeAspect="1"/>
          </p:cNvPicPr>
          <p:nvPr/>
        </p:nvPicPr>
        <p:blipFill>
          <a:blip r:embed="rId2"/>
          <a:stretch>
            <a:fillRect/>
          </a:stretch>
        </p:blipFill>
        <p:spPr>
          <a:xfrm>
            <a:off x="1103346" y="851291"/>
            <a:ext cx="6937308" cy="5285338"/>
          </a:xfrm>
          <a:prstGeom prst="rect">
            <a:avLst/>
          </a:prstGeom>
        </p:spPr>
      </p:pic>
    </p:spTree>
    <p:extLst>
      <p:ext uri="{BB962C8B-B14F-4D97-AF65-F5344CB8AC3E}">
        <p14:creationId xmlns:p14="http://schemas.microsoft.com/office/powerpoint/2010/main" val="9989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sz="1800" dirty="0">
                <a:ea typeface="Palatino" pitchFamily="2" charset="77"/>
              </a:rPr>
              <a:t>Use max. three slides for project design.</a:t>
            </a:r>
          </a:p>
          <a:p>
            <a:pPr marL="357188" indent="-261938"/>
            <a:r>
              <a:rPr lang="en-IN" dirty="0"/>
              <a:t>Clearly outline system architecture, data flow, and module interactions using </a:t>
            </a:r>
            <a:r>
              <a:rPr lang="en-IN" b="1" dirty="0"/>
              <a:t>neatly drawn diagrams and flowcharts</a:t>
            </a:r>
            <a:r>
              <a:rPr lang="en-IN" dirty="0"/>
              <a:t>. </a:t>
            </a:r>
          </a:p>
          <a:p>
            <a:pPr marL="357188" indent="-261938"/>
            <a:r>
              <a:rPr lang="en-IN" dirty="0"/>
              <a:t>Emphasize key design decisions, algorithms, and technologies with </a:t>
            </a:r>
            <a:r>
              <a:rPr lang="en-IN" b="1" dirty="0"/>
              <a:t>concise explanations and visual aids</a:t>
            </a:r>
            <a:r>
              <a:rPr lang="en-IN" dirty="0"/>
              <a:t>.</a:t>
            </a:r>
            <a:endParaRPr lang="en-IN" sz="1800" dirty="0">
              <a:ea typeface="Palatino" pitchFamily="2" charset="77"/>
            </a:endParaRPr>
          </a:p>
        </p:txBody>
      </p:sp>
    </p:spTree>
    <p:extLst>
      <p:ext uri="{BB962C8B-B14F-4D97-AF65-F5344CB8AC3E}">
        <p14:creationId xmlns:p14="http://schemas.microsoft.com/office/powerpoint/2010/main" val="81149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098B9-7821-8ACD-C792-3B5F23C9E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48411-792B-E2E6-69EC-2D600A8E4120}"/>
              </a:ext>
            </a:extLst>
          </p:cNvPr>
          <p:cNvSpPr>
            <a:spLocks noGrp="1"/>
          </p:cNvSpPr>
          <p:nvPr>
            <p:ph type="title"/>
          </p:nvPr>
        </p:nvSpPr>
        <p:spPr/>
        <p:txBody>
          <a:bodyPr/>
          <a:lstStyle/>
          <a:p>
            <a:r>
              <a:rPr lang="en-IN" sz="2400" dirty="0">
                <a:ea typeface="Palatino" pitchFamily="2" charset="77"/>
              </a:rPr>
              <a:t>Project Design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99606774-D02D-0AA6-E33B-F48A47CAD52D}"/>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sz="1800" dirty="0">
                <a:ea typeface="Palatino" pitchFamily="2" charset="77"/>
              </a:rPr>
              <a:t>Use max. three slides for project design.</a:t>
            </a:r>
          </a:p>
          <a:p>
            <a:pPr marL="357188" indent="-261938"/>
            <a:r>
              <a:rPr lang="en-IN" dirty="0"/>
              <a:t>Clearly outline system architecture, data flow, and module interactions using </a:t>
            </a:r>
            <a:r>
              <a:rPr lang="en-IN" b="1" dirty="0"/>
              <a:t>neatly drawn diagrams and flowcharts</a:t>
            </a:r>
            <a:r>
              <a:rPr lang="en-IN" dirty="0"/>
              <a:t>. </a:t>
            </a:r>
          </a:p>
          <a:p>
            <a:pPr marL="357188" indent="-261938"/>
            <a:r>
              <a:rPr lang="en-IN" dirty="0"/>
              <a:t>Emphasize key design decisions, algorithms, and technologies with </a:t>
            </a:r>
            <a:r>
              <a:rPr lang="en-IN" b="1" dirty="0"/>
              <a:t>concise explanations and visual aids</a:t>
            </a:r>
            <a:r>
              <a:rPr lang="en-IN" dirty="0"/>
              <a:t>.</a:t>
            </a:r>
            <a:endParaRPr lang="en-IN" sz="1800" dirty="0">
              <a:ea typeface="Palatino" pitchFamily="2" charset="77"/>
            </a:endParaRPr>
          </a:p>
        </p:txBody>
      </p:sp>
    </p:spTree>
    <p:extLst>
      <p:ext uri="{BB962C8B-B14F-4D97-AF65-F5344CB8AC3E}">
        <p14:creationId xmlns:p14="http://schemas.microsoft.com/office/powerpoint/2010/main" val="22793008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316&quot;&gt;&lt;object type=&quot;3&quot; unique_id=&quot;10317&quot;&gt;&lt;property id=&quot;20148&quot; value=&quot;5&quot;/&gt;&lt;property id=&quot;20300&quot; value=&quot;Slide 1 - &amp;quot;A Novel Framework for Analysis of Big Data&amp;quot;&quot;/&gt;&lt;property id=&quot;20307&quot; value=&quot;325&quot;/&gt;&lt;/object&gt;&lt;object type=&quot;3&quot; unique_id=&quot;10325&quot;&gt;&lt;property id=&quot;20148&quot; value=&quot;5&quot;/&gt;&lt;property id=&quot;20300&quot; value=&quot;Slide 3 - &amp;quot;Introduction&amp;quot;&quot;/&gt;&lt;property id=&quot;20307&quot; value=&quot;392&quot;/&gt;&lt;/object&gt;&lt;object type=&quot;3&quot; unique_id=&quot;10327&quot;&gt;&lt;property id=&quot;20148&quot; value=&quot;5&quot;/&gt;&lt;property id=&quot;20300&quot; value=&quot;Slide 4 - &amp;quot;Introduction (cont…)&amp;quot;&quot;/&gt;&lt;property id=&quot;20307&quot; value=&quot;395&quot;/&gt;&lt;/object&gt;&lt;object type=&quot;3&quot; unique_id=&quot;10333&quot;&gt;&lt;property id=&quot;20148&quot; value=&quot;5&quot;/&gt;&lt;property id=&quot;20300&quot; value=&quot;Slide 5 - &amp;quot;Big Data – A Definition&amp;quot;&quot;/&gt;&lt;property id=&quot;20307&quot; value=&quot;386&quot;/&gt;&lt;/object&gt;&lt;object type=&quot;3&quot; unique_id=&quot;10334&quot;&gt;&lt;property id=&quot;20148&quot; value=&quot;5&quot;/&gt;&lt;property id=&quot;20300&quot; value=&quot;Slide 6 - &amp;quot;Characteristics of Big Data&amp;quot;&quot;/&gt;&lt;property id=&quot;20307&quot; value=&quot;355&quot;/&gt;&lt;/object&gt;&lt;object type=&quot;3&quot; unique_id=&quot;10339&quot;&gt;&lt;property id=&quot;20148&quot; value=&quot;5&quot;/&gt;&lt;property id=&quot;20300&quot; value=&quot;Slide 7 - &amp;quot;Big Data Analytics&amp;quot;&quot;/&gt;&lt;property id=&quot;20307&quot; value=&quot;387&quot;/&gt;&lt;/object&gt;&lt;object type=&quot;3&quot; unique_id=&quot;10369&quot;&gt;&lt;property id=&quot;20148&quot; value=&quot;5&quot;/&gt;&lt;property id=&quot;20300&quot; value=&quot;Slide 8 - &amp;quot;List of Development Tools&amp;quot;&quot;/&gt;&lt;property id=&quot;20307&quot; value=&quot;505&quot;/&gt;&lt;/object&gt;&lt;object type=&quot;3&quot; unique_id=&quot;10371&quot;&gt;&lt;property id=&quot;20148&quot; value=&quot;5&quot;/&gt;&lt;property id=&quot;20300&quot; value=&quot;Slide 11 - &amp;quot;Malware Classification: A Case Study&amp;quot;&quot;/&gt;&lt;property id=&quot;20307&quot; value=&quot;514&quot;/&gt;&lt;/object&gt;&lt;object type=&quot;3&quot; unique_id=&quot;10372&quot;&gt;&lt;property id=&quot;20148&quot; value=&quot;5&quot;/&gt;&lt;property id=&quot;20300&quot; value=&quot;Slide 55&quot;/&gt;&lt;property id=&quot;20307&quot; value=&quot;452&quot;/&gt;&lt;/object&gt;&lt;object type=&quot;3&quot; unique_id=&quot;11475&quot;&gt;&lt;property id=&quot;20148&quot; value=&quot;5&quot;/&gt;&lt;property id=&quot;20300&quot; value=&quot;Slide 2 - &amp;quot;Outline&amp;quot;&quot;/&gt;&lt;property id=&quot;20307&quot; value=&quot;516&quot;/&gt;&lt;/object&gt;&lt;object type=&quot;3&quot; unique_id=&quot;11477&quot;&gt;&lt;property id=&quot;20148&quot; value=&quot;5&quot;/&gt;&lt;property id=&quot;20300&quot; value=&quot;Slide 21 - &amp;quot;Research Gaps&amp;quot;&quot;/&gt;&lt;property id=&quot;20307&quot; value=&quot;517&quot;/&gt;&lt;/object&gt;&lt;object type=&quot;3&quot; unique_id=&quot;11478&quot;&gt;&lt;property id=&quot;20148&quot; value=&quot;5&quot;/&gt;&lt;property id=&quot;20300&quot; value=&quot;Slide 22 - &amp;quot;Research Gaps (Cont…)&amp;quot;&quot;/&gt;&lt;property id=&quot;20307&quot; value=&quot;528&quot;/&gt;&lt;/object&gt;&lt;object type=&quot;3&quot; unique_id=&quot;11479&quot;&gt;&lt;property id=&quot;20148&quot; value=&quot;5&quot;/&gt;&lt;property id=&quot;20300&quot; value=&quot;Slide 23 - &amp;quot;Problem Definition&amp;quot;&quot;/&gt;&lt;property id=&quot;20307&quot; value=&quot;519&quot;/&gt;&lt;/object&gt;&lt;object type=&quot;3&quot; unique_id=&quot;11480&quot;&gt;&lt;property id=&quot;20148&quot; value=&quot;5&quot;/&gt;&lt;property id=&quot;20300&quot; value=&quot;Slide 24 - &amp;quot;Research Objectives&amp;quot;&quot;/&gt;&lt;property id=&quot;20307&quot; value=&quot;518&quot;/&gt;&lt;/object&gt;&lt;object type=&quot;3&quot; unique_id=&quot;11481&quot;&gt;&lt;property id=&quot;20148&quot; value=&quot;5&quot;/&gt;&lt;property id=&quot;20300&quot; value=&quot;Slide 25 - &amp;quot;Research Objectives 1&amp;quot;&quot;/&gt;&lt;property id=&quot;20307&quot; value=&quot;520&quot;/&gt;&lt;/object&gt;&lt;object type=&quot;3&quot; unique_id=&quot;11482&quot;&gt;&lt;property id=&quot;20148&quot; value=&quot;5&quot;/&gt;&lt;property id=&quot;20300&quot; value=&quot;Slide 26 - &amp;quot;Research Objectives 2&amp;quot;&quot;/&gt;&lt;property id=&quot;20307&quot; value=&quot;530&quot;/&gt;&lt;/object&gt;&lt;object type=&quot;3&quot; unique_id=&quot;11483&quot;&gt;&lt;property id=&quot;20148&quot; value=&quot;5&quot;/&gt;&lt;property id=&quot;20300&quot; value=&quot;Slide 27 - &amp;quot;Research Objectives 3&amp;quot;&quot;/&gt;&lt;property id=&quot;20307&quot; value=&quot;531&quot;/&gt;&lt;/object&gt;&lt;object type=&quot;3&quot; unique_id=&quot;11484&quot;&gt;&lt;property id=&quot;20148&quot; value=&quot;5&quot;/&gt;&lt;property id=&quot;20300&quot; value=&quot;Slide 28 - &amp;quot;Architecture for Big Data Analytics&amp;quot;&quot;/&gt;&lt;property id=&quot;20307&quot; value=&quot;522&quot;/&gt;&lt;/object&gt;&lt;object type=&quot;3&quot; unique_id=&quot;11485&quot;&gt;&lt;property id=&quot;20148&quot; value=&quot;5&quot;/&gt;&lt;property id=&quot;20300&quot; value=&quot;Slide 50 - &amp;quot;Key Contributions&amp;quot;&quot;/&gt;&lt;property id=&quot;20307&quot; value=&quot;523&quot;/&gt;&lt;/object&gt;&lt;object type=&quot;3&quot; unique_id=&quot;11486&quot;&gt;&lt;property id=&quot;20148&quot; value=&quot;5&quot;/&gt;&lt;property id=&quot;20300&quot; value=&quot;Slide 51 - &amp;quot;Key Contributions&amp;quot;&quot;/&gt;&lt;property id=&quot;20307&quot; value=&quot;529&quot;/&gt;&lt;/object&gt;&lt;object type=&quot;3&quot; unique_id=&quot;11487&quot;&gt;&lt;property id=&quot;20148&quot; value=&quot;5&quot;/&gt;&lt;property id=&quot;20300&quot; value=&quot;Slide 52 - &amp;quot;Future Scope&amp;quot;&quot;/&gt;&lt;property id=&quot;20307&quot; value=&quot;524&quot;/&gt;&lt;/object&gt;&lt;object type=&quot;3&quot; unique_id=&quot;11488&quot;&gt;&lt;property id=&quot;20148&quot; value=&quot;5&quot;/&gt;&lt;property id=&quot;20300&quot; value=&quot;Slide 53 - &amp;quot;List of Publications&amp;quot;&quot;/&gt;&lt;property id=&quot;20307&quot; value=&quot;525&quot;/&gt;&lt;/object&gt;&lt;object type=&quot;3&quot; unique_id=&quot;11489&quot;&gt;&lt;property id=&quot;20148&quot; value=&quot;5&quot;/&gt;&lt;property id=&quot;20300&quot; value=&quot;Slide 54 - &amp;quot;References&amp;quot;&quot;/&gt;&lt;property id=&quot;20307&quot; value=&quot;526&quot;/&gt;&lt;/object&gt;&lt;object type=&quot;3&quot; unique_id=&quot;12645&quot;&gt;&lt;property id=&quot;20148&quot; value=&quot;5&quot;/&gt;&lt;property id=&quot;20300&quot; value=&quot;Slide 31&quot;/&gt;&lt;property id=&quot;20307&quot; value=&quot;533&quot;/&gt;&lt;/object&gt;&lt;object type=&quot;3&quot; unique_id=&quot;12646&quot;&gt;&lt;property id=&quot;20148&quot; value=&quot;5&quot;/&gt;&lt;property id=&quot;20300&quot; value=&quot;Slide 32&quot;/&gt;&lt;property id=&quot;20307&quot; value=&quot;534&quot;/&gt;&lt;/object&gt;&lt;object type=&quot;3&quot; unique_id=&quot;12647&quot;&gt;&lt;property id=&quot;20148&quot; value=&quot;5&quot;/&gt;&lt;property id=&quot;20300&quot; value=&quot;Slide 33&quot;/&gt;&lt;property id=&quot;20307&quot; value=&quot;535&quot;/&gt;&lt;/object&gt;&lt;object type=&quot;3&quot; unique_id=&quot;13251&quot;&gt;&lt;property id=&quot;20148&quot; value=&quot;5&quot;/&gt;&lt;property id=&quot;20300&quot; value=&quot;Slide 29 - &amp;quot;Data Preparation&amp;quot;&quot;/&gt;&lt;property id=&quot;20307&quot; value=&quot;537&quot;/&gt;&lt;/object&gt;&lt;object type=&quot;3&quot; unique_id=&quot;13252&quot;&gt;&lt;property id=&quot;20148&quot; value=&quot;5&quot;/&gt;&lt;property id=&quot;20300&quot; value=&quot;Slide 30 - &amp;quot;Functional Flow of Malware Trend Analysis&amp;quot;&quot;/&gt;&lt;property id=&quot;20307&quot; value=&quot;536&quot;/&gt;&lt;/object&gt;&lt;object type=&quot;3&quot; unique_id=&quot;13253&quot;&gt;&lt;property id=&quot;20148&quot; value=&quot;5&quot;/&gt;&lt;property id=&quot;20300&quot; value=&quot;Slide 34 - &amp;quot;Conclusion&amp;quot;&quot;/&gt;&lt;property id=&quot;20307&quot; value=&quot;538&quot;/&gt;&lt;/object&gt;&lt;object type=&quot;3&quot; unique_id=&quot;14250&quot;&gt;&lt;property id=&quot;20148&quot; value=&quot;5&quot;/&gt;&lt;property id=&quot;20300&quot; value=&quot;Slide 16 - &amp;quot;Comparison of open source big data stream processing frameworks&amp;quot;&quot;/&gt;&lt;property id=&quot;20307&quot; value=&quot;542&quot;/&gt;&lt;/object&gt;&lt;object type=&quot;3&quot; unique_id=&quot;14251&quot;&gt;&lt;property id=&quot;20148&quot; value=&quot;5&quot;/&gt;&lt;property id=&quot;20300&quot; value=&quot;Slide 17 - &amp;quot;Comparison of open source big data stream processing frameworks&amp;quot;&quot;/&gt;&lt;property id=&quot;20307&quot; value=&quot;545&quot;/&gt;&lt;/object&gt;&lt;object type=&quot;3&quot; unique_id=&quot;15004&quot;&gt;&lt;property id=&quot;20148&quot; value=&quot;5&quot;/&gt;&lt;property id=&quot;20300&quot; value=&quot;Slide 18 - &amp;quot;Malware Detection and Classification Techniques&amp;quot;&quot;/&gt;&lt;property id=&quot;20307&quot; value=&quot;548&quot;/&gt;&lt;/object&gt;&lt;object type=&quot;3&quot; unique_id=&quot;15005&quot;&gt;&lt;property id=&quot;20148&quot; value=&quot;5&quot;/&gt;&lt;property id=&quot;20300&quot; value=&quot;Slide 19 - &amp;quot;Malware Detection and Classification Techniques&amp;quot;&quot;/&gt;&lt;property id=&quot;20307&quot; value=&quot;549&quot;/&gt;&lt;/object&gt;&lt;object type=&quot;3&quot; unique_id=&quot;15006&quot;&gt;&lt;property id=&quot;20148&quot; value=&quot;5&quot;/&gt;&lt;property id=&quot;20300&quot; value=&quot;Slide 20 - &amp;quot;Malware Detection and Classification Techniques&amp;quot;&quot;/&gt;&lt;property id=&quot;20307&quot; value=&quot;550&quot;/&gt;&lt;/object&gt;&lt;object type=&quot;3&quot; unique_id=&quot;15624&quot;&gt;&lt;property id=&quot;20148&quot; value=&quot;5&quot;/&gt;&lt;property id=&quot;20300&quot; value=&quot;Slide 12 - &amp;quot;Literature Review&amp;quot;&quot;/&gt;&lt;property id=&quot;20307&quot; value=&quot;552&quot;/&gt;&lt;/object&gt;&lt;object type=&quot;3&quot; unique_id=&quot;15625&quot;&gt;&lt;property id=&quot;20148&quot; value=&quot;5&quot;/&gt;&lt;property id=&quot;20300&quot; value=&quot;Slide 13 - &amp;quot;A bibliometric study of relevant literature in academics/industry&amp;quot;&quot;/&gt;&lt;property id=&quot;20307&quot; value=&quot;553&quot;/&gt;&lt;/object&gt;&lt;object type=&quot;3&quot; unique_id=&quot;15626&quot;&gt;&lt;property id=&quot;20148&quot; value=&quot;5&quot;/&gt;&lt;property id=&quot;20300&quot; value=&quot;Slide 14 - &amp;quot;Literature Review&amp;quot;&quot;/&gt;&lt;property id=&quot;20307&quot; value=&quot;551&quot;/&gt;&lt;/object&gt;&lt;object type=&quot;3&quot; unique_id=&quot;15627&quot;&gt;&lt;property id=&quot;20148&quot; value=&quot;5&quot;/&gt;&lt;property id=&quot;20300&quot; value=&quot;Slide 15 - &amp;quot;Comparison of open source big data stream processing frameworks&amp;quot;&quot;/&gt;&lt;property id=&quot;20307&quot; value=&quot;556&quot;/&gt;&lt;/object&gt;&lt;object type=&quot;3&quot; unique_id=&quot;16029&quot;&gt;&lt;property id=&quot;20148&quot; value=&quot;5&quot;/&gt;&lt;property id=&quot;20300&quot; value=&quot;Slide 35 - &amp;quot;Big Data Framework for Zero-Day Malware Classification&amp;quot;&quot;/&gt;&lt;property id=&quot;20307&quot; value=&quot;557&quot;/&gt;&lt;/object&gt;&lt;object type=&quot;3&quot; unique_id=&quot;16030&quot;&gt;&lt;property id=&quot;20148&quot; value=&quot;5&quot;/&gt;&lt;property id=&quot;20300&quot; value=&quot;Slide 42 - &amp;quot;Improving Malware Detection using Big Data and EL&amp;quot;&quot;/&gt;&lt;property id=&quot;20307&quot; value=&quot;558&quot;/&gt;&lt;/object&gt;&lt;object type=&quot;3&quot; unique_id=&quot;16031&quot;&gt;&lt;property id=&quot;20148&quot; value=&quot;5&quot;/&gt;&lt;property id=&quot;20300&quot; value=&quot;Slide 49 - &amp;quot;Malware Classification using Big Data and Deep Neural Network&amp;quot;&quot;/&gt;&lt;property id=&quot;20307&quot; value=&quot;559&quot;/&gt;&lt;/object&gt;&lt;object type=&quot;3&quot; unique_id=&quot;16282&quot;&gt;&lt;property id=&quot;20148&quot; value=&quot;5&quot;/&gt;&lt;property id=&quot;20300&quot; value=&quot;Slide 44 - &amp;quot;Proposed Schemes&amp;quot;&quot;/&gt;&lt;property id=&quot;20307&quot; value=&quot;560&quot;/&gt;&lt;/object&gt;&lt;object type=&quot;3&quot; unique_id=&quot;16872&quot;&gt;&lt;property id=&quot;20148&quot; value=&quot;5&quot;/&gt;&lt;property id=&quot;20300&quot; value=&quot;Slide 43 - &amp;quot;Feature Vectorization&amp;quot;&quot;/&gt;&lt;property id=&quot;20307&quot; value=&quot;562&quot;/&gt;&lt;/object&gt;&lt;object type=&quot;3&quot; unique_id=&quot;16873&quot;&gt;&lt;property id=&quot;20148&quot; value=&quot;5&quot;/&gt;&lt;property id=&quot;20300&quot; value=&quot;Slide 45 - &amp;quot;Experimental Results and Evaluation&amp;quot;&quot;/&gt;&lt;property id=&quot;20307&quot; value=&quot;561&quot;/&gt;&lt;/object&gt;&lt;object type=&quot;3&quot; unique_id=&quot;16874&quot;&gt;&lt;property id=&quot;20148&quot; value=&quot;5&quot;/&gt;&lt;property id=&quot;20300&quot; value=&quot;Slide 46 - &amp;quot;Evaluation Results&amp;quot;&quot;/&gt;&lt;property id=&quot;20307&quot; value=&quot;563&quot;/&gt;&lt;/object&gt;&lt;object type=&quot;3&quot; unique_id=&quot;16875&quot;&gt;&lt;property id=&quot;20148&quot; value=&quot;5&quot;/&gt;&lt;property id=&quot;20300&quot; value=&quot;Slide 47 - &amp;quot;Evaluation Results&amp;quot;&quot;/&gt;&lt;property id=&quot;20307&quot; value=&quot;564&quot;/&gt;&lt;/object&gt;&lt;object type=&quot;3&quot; unique_id=&quot;16876&quot;&gt;&lt;property id=&quot;20148&quot; value=&quot;5&quot;/&gt;&lt;property id=&quot;20300&quot; value=&quot;Slide 48 - &amp;quot;Conclusion&amp;quot;&quot;/&gt;&lt;property id=&quot;20307&quot; value=&quot;565&quot;/&gt;&lt;/object&gt;&lt;object type=&quot;3&quot; unique_id=&quot;17661&quot;&gt;&lt;property id=&quot;20148&quot; value=&quot;5&quot;/&gt;&lt;property id=&quot;20300&quot; value=&quot;Slide 36 - &amp;quot;Data Preparation&amp;quot;&quot;/&gt;&lt;property id=&quot;20307&quot; value=&quot;566&quot;/&gt;&lt;/object&gt;&lt;object type=&quot;3&quot; unique_id=&quot;17662&quot;&gt;&lt;property id=&quot;20148&quot; value=&quot;5&quot;/&gt;&lt;property id=&quot;20300&quot; value=&quot;Slide 37 - &amp;quot;Big Data Framework for Malware Classification&amp;quot;&quot;/&gt;&lt;property id=&quot;20307&quot; value=&quot;568&quot;/&gt;&lt;/object&gt;&lt;object type=&quot;3&quot; unique_id=&quot;17663&quot;&gt;&lt;property id=&quot;20148&quot; value=&quot;5&quot;/&gt;&lt;property id=&quot;20300&quot; value=&quot;Slide 38 - &amp;quot;Feature Extraction&amp;quot;&quot;/&gt;&lt;property id=&quot;20307&quot; value=&quot;571&quot;/&gt;&lt;/object&gt;&lt;object type=&quot;3&quot; unique_id=&quot;17664&quot;&gt;&lt;property id=&quot;20148&quot; value=&quot;5&quot;/&gt;&lt;property id=&quot;20300&quot; value=&quot;Slide 39 - &amp;quot;Impact of Features on Malware Classification&amp;quot;&quot;/&gt;&lt;property id=&quot;20307&quot; value=&quot;569&quot;/&gt;&lt;/object&gt;&lt;object type=&quot;3&quot; unique_id=&quot;17665&quot;&gt;&lt;property id=&quot;20148&quot; value=&quot;5&quot;/&gt;&lt;property id=&quot;20300&quot; value=&quot;Slide 40 - &amp;quot;Experimental Results&amp;quot;&quot;/&gt;&lt;property id=&quot;20307&quot; value=&quot;570&quot;/&gt;&lt;/object&gt;&lt;object type=&quot;3&quot; unique_id=&quot;18034&quot;&gt;&lt;property id=&quot;20148&quot; value=&quot;5&quot;/&gt;&lt;property id=&quot;20300&quot; value=&quot;Slide 41 - &amp;quot;Conclusion&amp;quot;&quot;/&gt;&lt;property id=&quot;20307&quot; value=&quot;572&quot;/&gt;&lt;/object&gt;&lt;object type=&quot;3&quot; unique_id=&quot;20918&quot;&gt;&lt;property id=&quot;20148&quot; value=&quot;5&quot;/&gt;&lt;property id=&quot;20300&quot; value=&quot;Slide 9 - &amp;quot;Scalable Machine Learning Libraries&amp;quot;&quot;/&gt;&lt;property id=&quot;20307&quot; value=&quot;575&quot;/&gt;&lt;/object&gt;&lt;object type=&quot;3&quot; unique_id=&quot;20919&quot;&gt;&lt;property id=&quot;20148&quot; value=&quot;5&quot;/&gt;&lt;property id=&quot;20300&quot; value=&quot;Slide 10 - &amp;quot;High Level Conceptual Architecture of Big Data Security Analytics&amp;quot;&quot;/&gt;&lt;property id=&quot;20307&quot; value=&quot;576&quot;/&gt;&lt;/object&gt;&lt;/object&gt;&lt;object type=&quot;8&quot; unique_id=&quot;10430&quot;&gt;&lt;/object&gt;&lt;/object&gt;&lt;/database&gt;"/>
  <p:tag name="SECTOMILLISECCONVERTED" val="1"/>
</p:tagLst>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21366</TotalTime>
  <Words>2046</Words>
  <Application>Microsoft Office PowerPoint</Application>
  <PresentationFormat>On-screen Show (4:3)</PresentationFormat>
  <Paragraphs>252</Paragraphs>
  <Slides>24</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MS PGothic</vt:lpstr>
      <vt:lpstr>Arial</vt:lpstr>
      <vt:lpstr>Calibri</vt:lpstr>
      <vt:lpstr>Calibri Light</vt:lpstr>
      <vt:lpstr>Courier New</vt:lpstr>
      <vt:lpstr>Helvetica</vt:lpstr>
      <vt:lpstr>Helvetica Neue</vt:lpstr>
      <vt:lpstr>Palatino</vt:lpstr>
      <vt:lpstr>Tahoma</vt:lpstr>
      <vt:lpstr>Times New Roman</vt:lpstr>
      <vt:lpstr>Verdana</vt:lpstr>
      <vt:lpstr>Webdings</vt:lpstr>
      <vt:lpstr>1_os-8</vt:lpstr>
      <vt:lpstr>Custom Design</vt:lpstr>
      <vt:lpstr>Authentication using Behavioral Biometrics</vt:lpstr>
      <vt:lpstr>Outline</vt:lpstr>
      <vt:lpstr>Introduction</vt:lpstr>
      <vt:lpstr>Problem Statement</vt:lpstr>
      <vt:lpstr>Objectives</vt:lpstr>
      <vt:lpstr>Work Done (after Major Project - I)</vt:lpstr>
      <vt:lpstr>Project Design</vt:lpstr>
      <vt:lpstr>Project Design (cont…)</vt:lpstr>
      <vt:lpstr>Project Design (cont…)</vt:lpstr>
      <vt:lpstr>Implementation</vt:lpstr>
      <vt:lpstr>Implementation (cont…)</vt:lpstr>
      <vt:lpstr>Implementation (cont…)</vt:lpstr>
      <vt:lpstr>Experimental Results and Evaluation</vt:lpstr>
      <vt:lpstr>Experimental Results and Evaluation (cont…)</vt:lpstr>
      <vt:lpstr>Experimental Results and Evaluation (cont…)</vt:lpstr>
      <vt:lpstr>Key Learnings</vt:lpstr>
      <vt:lpstr>Work Plan (till End-Term Evaluation)</vt:lpstr>
      <vt:lpstr>Work Contribution and Attendance</vt:lpstr>
      <vt:lpstr>Supervisor Interactions (as mentioned in weekly log)</vt:lpstr>
      <vt:lpstr>Supervisor Interactions (cont…)</vt:lpstr>
      <vt:lpstr>References</vt:lpstr>
      <vt:lpstr>References (cont…)</vt:lpstr>
      <vt:lpstr>References (cont…)</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Akshit Sharma</cp:lastModifiedBy>
  <cp:revision>1475</cp:revision>
  <cp:lastPrinted>2024-03-13T06:46:55Z</cp:lastPrinted>
  <dcterms:created xsi:type="dcterms:W3CDTF">2008-07-20T15:16:37Z</dcterms:created>
  <dcterms:modified xsi:type="dcterms:W3CDTF">2025-03-14T16:58:35Z</dcterms:modified>
</cp:coreProperties>
</file>