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a92fe223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a92fe223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bb223b9176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bb223b9176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a92fe223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a92fe223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a92fe223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a92fe223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a92fe223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a92fe223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ba92fe22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ba92fe22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b223b91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b223b91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b223b91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b223b91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a92fe223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a92fe22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b4f1448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b4f1448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b223b9176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b223b9176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a92fe223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a92fe223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57" name="Shape 57"/>
        <p:cNvGrpSpPr/>
        <p:nvPr/>
      </p:nvGrpSpPr>
      <p:grpSpPr>
        <a:xfrm>
          <a:off x="0" y="0"/>
          <a:ext cx="0" cy="0"/>
          <a:chOff x="0" y="0"/>
          <a:chExt cx="0" cy="0"/>
        </a:xfrm>
      </p:grpSpPr>
      <p:sp>
        <p:nvSpPr>
          <p:cNvPr id="58" name="Google Shape;58;p13"/>
          <p:cNvSpPr txBox="1"/>
          <p:nvPr>
            <p:ph idx="4294967295" type="ctrTitle"/>
          </p:nvPr>
        </p:nvSpPr>
        <p:spPr>
          <a:xfrm>
            <a:off x="1082500" y="411300"/>
            <a:ext cx="6591900" cy="15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solidFill>
                  <a:schemeClr val="lt1"/>
                </a:solidFill>
              </a:rPr>
              <a:t>Analysing dataset cars24 using SQL</a:t>
            </a:r>
            <a:r>
              <a:rPr i="1" lang="en">
                <a:solidFill>
                  <a:srgbClr val="FF9900"/>
                </a:solidFill>
              </a:rPr>
              <a:t> </a:t>
            </a:r>
            <a:r>
              <a:rPr lang="en">
                <a:solidFill>
                  <a:srgbClr val="FF9900"/>
                </a:solidFill>
              </a:rPr>
              <a:t>  </a:t>
            </a:r>
            <a:endParaRPr>
              <a:solidFill>
                <a:srgbClr val="FF9900"/>
              </a:solidFill>
            </a:endParaRPr>
          </a:p>
          <a:p>
            <a:pPr indent="457200" lvl="0" marL="4572000" rtl="0" algn="l">
              <a:spcBef>
                <a:spcPts val="0"/>
              </a:spcBef>
              <a:spcAft>
                <a:spcPts val="0"/>
              </a:spcAft>
              <a:buNone/>
            </a:pPr>
            <a:r>
              <a:t/>
            </a:r>
            <a:endParaRPr sz="1200"/>
          </a:p>
          <a:p>
            <a:pPr indent="457200" lvl="0" marL="457200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                                                                                                         </a:t>
            </a:r>
            <a:r>
              <a:rPr lang="en" sz="1600">
                <a:solidFill>
                  <a:srgbClr val="783F04"/>
                </a:solidFill>
              </a:rPr>
              <a:t>~Simran Dhingra</a:t>
            </a:r>
            <a:endParaRPr sz="1600">
              <a:solidFill>
                <a:srgbClr val="783F04"/>
              </a:solidFill>
            </a:endParaRPr>
          </a:p>
        </p:txBody>
      </p:sp>
      <p:pic>
        <p:nvPicPr>
          <p:cNvPr id="59" name="Google Shape;59;p13"/>
          <p:cNvPicPr preferRelativeResize="0"/>
          <p:nvPr/>
        </p:nvPicPr>
        <p:blipFill>
          <a:blip r:embed="rId3">
            <a:alphaModFix/>
          </a:blip>
          <a:stretch>
            <a:fillRect/>
          </a:stretch>
        </p:blipFill>
        <p:spPr>
          <a:xfrm>
            <a:off x="0" y="2374900"/>
            <a:ext cx="9144000" cy="276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13" name="Shape 113"/>
        <p:cNvGrpSpPr/>
        <p:nvPr/>
      </p:nvGrpSpPr>
      <p:grpSpPr>
        <a:xfrm>
          <a:off x="0" y="0"/>
          <a:ext cx="0" cy="0"/>
          <a:chOff x="0" y="0"/>
          <a:chExt cx="0" cy="0"/>
        </a:xfrm>
      </p:grpSpPr>
      <p:sp>
        <p:nvSpPr>
          <p:cNvPr id="114" name="Google Shape;114;p22"/>
          <p:cNvSpPr txBox="1"/>
          <p:nvPr>
            <p:ph idx="4294967295" type="title"/>
          </p:nvPr>
        </p:nvSpPr>
        <p:spPr>
          <a:xfrm>
            <a:off x="1371600" y="82800"/>
            <a:ext cx="4899000" cy="455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i="1" sz="1550">
              <a:solidFill>
                <a:schemeClr val="lt1"/>
              </a:solidFill>
              <a:latin typeface="Lato"/>
              <a:ea typeface="Lato"/>
              <a:cs typeface="Lato"/>
              <a:sym typeface="Lato"/>
            </a:endParaRPr>
          </a:p>
          <a:p>
            <a:pPr indent="0" lvl="0" marL="0" rtl="0" algn="l">
              <a:spcBef>
                <a:spcPts val="0"/>
              </a:spcBef>
              <a:spcAft>
                <a:spcPts val="0"/>
              </a:spcAft>
              <a:buNone/>
            </a:pPr>
            <a:r>
              <a:rPr b="0" i="1" lang="en" sz="1550">
                <a:solidFill>
                  <a:schemeClr val="lt1"/>
                </a:solidFill>
                <a:latin typeface="Lato"/>
                <a:ea typeface="Lato"/>
                <a:cs typeface="Lato"/>
                <a:sym typeface="Lato"/>
              </a:rPr>
              <a:t>~</a:t>
            </a:r>
            <a:r>
              <a:rPr b="0" i="1" lang="en" sz="1550">
                <a:solidFill>
                  <a:schemeClr val="lt1"/>
                </a:solidFill>
                <a:latin typeface="Lato"/>
                <a:ea typeface="Lato"/>
                <a:cs typeface="Lato"/>
                <a:sym typeface="Lato"/>
              </a:rPr>
              <a:t>Get all the cars whose seat more than 5.</a:t>
            </a:r>
            <a:endParaRPr b="0" i="1" sz="1550">
              <a:solidFill>
                <a:schemeClr val="lt1"/>
              </a:solidFill>
              <a:latin typeface="Lato"/>
              <a:ea typeface="Lato"/>
              <a:cs typeface="Lato"/>
              <a:sym typeface="Lato"/>
            </a:endParaRPr>
          </a:p>
          <a:p>
            <a:pPr indent="0" lvl="0" marL="0" rtl="0" algn="l">
              <a:spcBef>
                <a:spcPts val="0"/>
              </a:spcBef>
              <a:spcAft>
                <a:spcPts val="0"/>
              </a:spcAft>
              <a:buNone/>
            </a:pPr>
            <a:r>
              <a:rPr b="0" i="1" lang="en" sz="1133">
                <a:solidFill>
                  <a:srgbClr val="FF9900"/>
                </a:solidFill>
                <a:latin typeface="Lato"/>
                <a:ea typeface="Lato"/>
                <a:cs typeface="Lato"/>
                <a:sym typeface="Lato"/>
              </a:rPr>
              <a:t>select * from cars24</a:t>
            </a:r>
            <a:endParaRPr b="0" i="1" sz="1133">
              <a:solidFill>
                <a:srgbClr val="FF9900"/>
              </a:solidFill>
              <a:latin typeface="Lato"/>
              <a:ea typeface="Lato"/>
              <a:cs typeface="Lato"/>
              <a:sym typeface="Lato"/>
            </a:endParaRPr>
          </a:p>
          <a:p>
            <a:pPr indent="0" lvl="0" marL="0" rtl="0" algn="l">
              <a:spcBef>
                <a:spcPts val="0"/>
              </a:spcBef>
              <a:spcAft>
                <a:spcPts val="0"/>
              </a:spcAft>
              <a:buNone/>
            </a:pPr>
            <a:r>
              <a:rPr b="0" i="1" lang="en" sz="1133">
                <a:solidFill>
                  <a:srgbClr val="FF9900"/>
                </a:solidFill>
                <a:latin typeface="Lato"/>
                <a:ea typeface="Lato"/>
                <a:cs typeface="Lato"/>
                <a:sym typeface="Lato"/>
              </a:rPr>
              <a:t>where seats&gt;5;</a:t>
            </a:r>
            <a:endParaRPr b="0" i="1" sz="1133">
              <a:solidFill>
                <a:srgbClr val="FF9900"/>
              </a:solidFill>
              <a:latin typeface="Lato"/>
              <a:ea typeface="Lato"/>
              <a:cs typeface="Lato"/>
              <a:sym typeface="Lato"/>
            </a:endParaRPr>
          </a:p>
          <a:p>
            <a:pPr indent="0" lvl="0" marL="0" rtl="0" algn="l">
              <a:spcBef>
                <a:spcPts val="0"/>
              </a:spcBef>
              <a:spcAft>
                <a:spcPts val="0"/>
              </a:spcAft>
              <a:buNone/>
            </a:pPr>
            <a:r>
              <a:rPr b="0" i="1" lang="en" sz="1550">
                <a:solidFill>
                  <a:schemeClr val="lt1"/>
                </a:solidFill>
                <a:latin typeface="Lato"/>
                <a:ea typeface="Lato"/>
                <a:cs typeface="Lato"/>
                <a:sym typeface="Lato"/>
              </a:rPr>
              <a:t>(By using this query,you will get all the cars whose seat is more than 5)</a:t>
            </a:r>
            <a:endParaRPr b="0" i="1" sz="1550">
              <a:solidFill>
                <a:schemeClr val="lt1"/>
              </a:solidFill>
              <a:latin typeface="Lato"/>
              <a:ea typeface="Lato"/>
              <a:cs typeface="Lato"/>
              <a:sym typeface="Lato"/>
            </a:endParaRPr>
          </a:p>
          <a:p>
            <a:pPr indent="0" lvl="0" marL="0" rtl="0" algn="l">
              <a:spcBef>
                <a:spcPts val="0"/>
              </a:spcBef>
              <a:spcAft>
                <a:spcPts val="0"/>
              </a:spcAft>
              <a:buNone/>
            </a:pPr>
            <a:r>
              <a:t/>
            </a:r>
            <a:endParaRPr b="0" i="1" sz="1550">
              <a:latin typeface="Lato"/>
              <a:ea typeface="Lato"/>
              <a:cs typeface="Lato"/>
              <a:sym typeface="Lato"/>
            </a:endParaRPr>
          </a:p>
          <a:p>
            <a:pPr indent="0" lvl="0" marL="0" rtl="0" algn="l">
              <a:spcBef>
                <a:spcPts val="0"/>
              </a:spcBef>
              <a:spcAft>
                <a:spcPts val="0"/>
              </a:spcAft>
              <a:buNone/>
            </a:pPr>
            <a:r>
              <a:rPr b="0" i="1" lang="en" sz="1550">
                <a:solidFill>
                  <a:schemeClr val="lt1"/>
                </a:solidFill>
                <a:latin typeface="Lato"/>
                <a:ea typeface="Lato"/>
                <a:cs typeface="Lato"/>
                <a:sym typeface="Lato"/>
              </a:rPr>
              <a:t>~Top 3 cars that was sold in all the cars?</a:t>
            </a:r>
            <a:endParaRPr b="0" i="1" sz="1550">
              <a:solidFill>
                <a:schemeClr val="lt1"/>
              </a:solidFill>
              <a:latin typeface="Lato"/>
              <a:ea typeface="Lato"/>
              <a:cs typeface="Lato"/>
              <a:sym typeface="Lato"/>
            </a:endParaRPr>
          </a:p>
          <a:p>
            <a:pPr indent="0" lvl="0" marL="0" rtl="0" algn="l">
              <a:spcBef>
                <a:spcPts val="0"/>
              </a:spcBef>
              <a:spcAft>
                <a:spcPts val="0"/>
              </a:spcAft>
              <a:buNone/>
            </a:pPr>
            <a:r>
              <a:rPr b="0" i="1" lang="en" sz="1111">
                <a:solidFill>
                  <a:srgbClr val="FF9900"/>
                </a:solidFill>
                <a:latin typeface="Lato"/>
                <a:ea typeface="Lato"/>
                <a:cs typeface="Lato"/>
                <a:sym typeface="Lato"/>
              </a:rPr>
              <a:t>select top 3 CAST(NAME AS NVARCHAR(MAX)) AS car_name,count(*) AS cnt from cars24</a:t>
            </a:r>
            <a:endParaRPr b="0" i="1" sz="1111">
              <a:solidFill>
                <a:srgbClr val="FF9900"/>
              </a:solidFill>
              <a:latin typeface="Lato"/>
              <a:ea typeface="Lato"/>
              <a:cs typeface="Lato"/>
              <a:sym typeface="Lato"/>
            </a:endParaRPr>
          </a:p>
          <a:p>
            <a:pPr indent="0" lvl="0" marL="0" rtl="0" algn="l">
              <a:spcBef>
                <a:spcPts val="0"/>
              </a:spcBef>
              <a:spcAft>
                <a:spcPts val="0"/>
              </a:spcAft>
              <a:buNone/>
            </a:pPr>
            <a:r>
              <a:rPr b="0" i="1" lang="en" sz="1111">
                <a:solidFill>
                  <a:srgbClr val="FF9900"/>
                </a:solidFill>
                <a:latin typeface="Lato"/>
                <a:ea typeface="Lato"/>
                <a:cs typeface="Lato"/>
                <a:sym typeface="Lato"/>
              </a:rPr>
              <a:t>group by CAST(NAME AS NVARCHAR(MAX))</a:t>
            </a:r>
            <a:endParaRPr b="0" i="1" sz="1111">
              <a:solidFill>
                <a:srgbClr val="FF9900"/>
              </a:solidFill>
              <a:latin typeface="Lato"/>
              <a:ea typeface="Lato"/>
              <a:cs typeface="Lato"/>
              <a:sym typeface="Lato"/>
            </a:endParaRPr>
          </a:p>
          <a:p>
            <a:pPr indent="0" lvl="0" marL="0" rtl="0" algn="l">
              <a:spcBef>
                <a:spcPts val="0"/>
              </a:spcBef>
              <a:spcAft>
                <a:spcPts val="0"/>
              </a:spcAft>
              <a:buNone/>
            </a:pPr>
            <a:r>
              <a:rPr b="0" i="1" lang="en" sz="1111">
                <a:solidFill>
                  <a:srgbClr val="FF9900"/>
                </a:solidFill>
                <a:latin typeface="Lato"/>
                <a:ea typeface="Lato"/>
                <a:cs typeface="Lato"/>
                <a:sym typeface="Lato"/>
              </a:rPr>
              <a:t>order by cnt desc;</a:t>
            </a:r>
            <a:endParaRPr b="0" i="1" sz="1111">
              <a:solidFill>
                <a:srgbClr val="FF9900"/>
              </a:solidFill>
              <a:latin typeface="Lato"/>
              <a:ea typeface="Lato"/>
              <a:cs typeface="Lato"/>
              <a:sym typeface="Lato"/>
            </a:endParaRPr>
          </a:p>
          <a:p>
            <a:pPr indent="0" lvl="0" marL="0" rtl="0" algn="l">
              <a:spcBef>
                <a:spcPts val="0"/>
              </a:spcBef>
              <a:spcAft>
                <a:spcPts val="0"/>
              </a:spcAft>
              <a:buNone/>
            </a:pPr>
            <a:r>
              <a:rPr b="0" i="1" lang="en" sz="1550">
                <a:solidFill>
                  <a:schemeClr val="lt1"/>
                </a:solidFill>
                <a:latin typeface="Lato"/>
                <a:ea typeface="Lato"/>
                <a:cs typeface="Lato"/>
                <a:sym typeface="Lato"/>
              </a:rPr>
              <a:t>(By using this query, we can fetch only 3 cars which is top in all the cars)</a:t>
            </a:r>
            <a:endParaRPr b="0" i="1" sz="1550">
              <a:solidFill>
                <a:schemeClr val="lt1"/>
              </a:solidFill>
              <a:latin typeface="Lato"/>
              <a:ea typeface="Lato"/>
              <a:cs typeface="Lato"/>
              <a:sym typeface="Lato"/>
            </a:endParaRPr>
          </a:p>
          <a:p>
            <a:pPr indent="0" lvl="0" marL="0" rtl="0" algn="l">
              <a:spcBef>
                <a:spcPts val="0"/>
              </a:spcBef>
              <a:spcAft>
                <a:spcPts val="0"/>
              </a:spcAft>
              <a:buNone/>
            </a:pPr>
            <a:r>
              <a:t/>
            </a:r>
            <a:endParaRPr b="0" i="1" sz="1550">
              <a:latin typeface="Lato"/>
              <a:ea typeface="Lato"/>
              <a:cs typeface="Lato"/>
              <a:sym typeface="Lato"/>
            </a:endParaRPr>
          </a:p>
          <a:p>
            <a:pPr indent="0" lvl="0" marL="0" rtl="0" algn="l">
              <a:spcBef>
                <a:spcPts val="0"/>
              </a:spcBef>
              <a:spcAft>
                <a:spcPts val="0"/>
              </a:spcAft>
              <a:buNone/>
            </a:pPr>
            <a:r>
              <a:rPr b="0" i="1" lang="en" sz="1550">
                <a:solidFill>
                  <a:schemeClr val="lt1"/>
                </a:solidFill>
                <a:latin typeface="Lato"/>
                <a:ea typeface="Lato"/>
                <a:cs typeface="Lato"/>
                <a:sym typeface="Lato"/>
              </a:rPr>
              <a:t>~Get all the cars whose cars has been driven at most 20000 kms, IN the desc order which cars has been driven?</a:t>
            </a:r>
            <a:endParaRPr b="0" i="1" sz="1550">
              <a:solidFill>
                <a:schemeClr val="lt1"/>
              </a:solidFill>
              <a:latin typeface="Lato"/>
              <a:ea typeface="Lato"/>
              <a:cs typeface="Lato"/>
              <a:sym typeface="Lato"/>
            </a:endParaRPr>
          </a:p>
          <a:p>
            <a:pPr indent="0" lvl="0" marL="0" rtl="0" algn="l">
              <a:spcBef>
                <a:spcPts val="0"/>
              </a:spcBef>
              <a:spcAft>
                <a:spcPts val="0"/>
              </a:spcAft>
              <a:buNone/>
            </a:pPr>
            <a:r>
              <a:rPr b="0" i="1" lang="en" sz="1100">
                <a:solidFill>
                  <a:srgbClr val="FF9900"/>
                </a:solidFill>
                <a:latin typeface="Lato"/>
                <a:ea typeface="Lato"/>
                <a:cs typeface="Lato"/>
                <a:sym typeface="Lato"/>
              </a:rPr>
              <a:t>select * from cars24</a:t>
            </a:r>
            <a:endParaRPr b="0" i="1" sz="1100">
              <a:solidFill>
                <a:srgbClr val="FF9900"/>
              </a:solidFill>
              <a:latin typeface="Lato"/>
              <a:ea typeface="Lato"/>
              <a:cs typeface="Lato"/>
              <a:sym typeface="Lato"/>
            </a:endParaRPr>
          </a:p>
          <a:p>
            <a:pPr indent="0" lvl="0" marL="0" rtl="0" algn="l">
              <a:spcBef>
                <a:spcPts val="0"/>
              </a:spcBef>
              <a:spcAft>
                <a:spcPts val="0"/>
              </a:spcAft>
              <a:buNone/>
            </a:pPr>
            <a:r>
              <a:rPr b="0" i="1" lang="en" sz="1100">
                <a:solidFill>
                  <a:srgbClr val="FF9900"/>
                </a:solidFill>
                <a:latin typeface="Lato"/>
                <a:ea typeface="Lato"/>
                <a:cs typeface="Lato"/>
                <a:sym typeface="Lato"/>
              </a:rPr>
              <a:t>where km_driven&lt;20000</a:t>
            </a:r>
            <a:endParaRPr b="0" i="1" sz="1100">
              <a:solidFill>
                <a:srgbClr val="FF9900"/>
              </a:solidFill>
              <a:latin typeface="Lato"/>
              <a:ea typeface="Lato"/>
              <a:cs typeface="Lato"/>
              <a:sym typeface="Lato"/>
            </a:endParaRPr>
          </a:p>
          <a:p>
            <a:pPr indent="0" lvl="0" marL="0" rtl="0" algn="l">
              <a:spcBef>
                <a:spcPts val="0"/>
              </a:spcBef>
              <a:spcAft>
                <a:spcPts val="0"/>
              </a:spcAft>
              <a:buNone/>
            </a:pPr>
            <a:r>
              <a:rPr b="0" i="1" lang="en" sz="1100">
                <a:solidFill>
                  <a:srgbClr val="FF9900"/>
                </a:solidFill>
                <a:latin typeface="Lato"/>
                <a:ea typeface="Lato"/>
                <a:cs typeface="Lato"/>
                <a:sym typeface="Lato"/>
              </a:rPr>
              <a:t>order by km_driven DESC;</a:t>
            </a:r>
            <a:endParaRPr b="0" i="1" sz="1100">
              <a:solidFill>
                <a:srgbClr val="FF9900"/>
              </a:solidFill>
              <a:latin typeface="Lato"/>
              <a:ea typeface="Lato"/>
              <a:cs typeface="Lato"/>
              <a:sym typeface="Lato"/>
            </a:endParaRPr>
          </a:p>
          <a:p>
            <a:pPr indent="0" lvl="0" marL="0" rtl="0" algn="l">
              <a:spcBef>
                <a:spcPts val="0"/>
              </a:spcBef>
              <a:spcAft>
                <a:spcPts val="0"/>
              </a:spcAft>
              <a:buNone/>
            </a:pPr>
            <a:r>
              <a:rPr b="0" i="1" lang="en" sz="1550">
                <a:solidFill>
                  <a:schemeClr val="lt1"/>
                </a:solidFill>
                <a:latin typeface="Lato"/>
                <a:ea typeface="Lato"/>
                <a:cs typeface="Lato"/>
                <a:sym typeface="Lato"/>
              </a:rPr>
              <a:t>(By using this query, we can fetch the cars whose km_driven is at most 20000 kms)</a:t>
            </a:r>
            <a:endParaRPr b="0" i="1" sz="1550">
              <a:solidFill>
                <a:schemeClr val="lt1"/>
              </a:solidFill>
              <a:latin typeface="Lato"/>
              <a:ea typeface="Lato"/>
              <a:cs typeface="Lato"/>
              <a:sym typeface="Lato"/>
            </a:endParaRPr>
          </a:p>
          <a:p>
            <a:pPr indent="0" lvl="0" marL="0" rtl="0" algn="l">
              <a:spcBef>
                <a:spcPts val="0"/>
              </a:spcBef>
              <a:spcAft>
                <a:spcPts val="0"/>
              </a:spcAft>
              <a:buNone/>
            </a:pPr>
            <a:r>
              <a:t/>
            </a:r>
            <a:endParaRPr b="0" i="1" sz="1800">
              <a:latin typeface="Lato"/>
              <a:ea typeface="Lato"/>
              <a:cs typeface="Lato"/>
              <a:sym typeface="Lato"/>
            </a:endParaRPr>
          </a:p>
          <a:p>
            <a:pPr indent="0" lvl="0" marL="0" rtl="0" algn="l">
              <a:spcBef>
                <a:spcPts val="0"/>
              </a:spcBef>
              <a:spcAft>
                <a:spcPts val="0"/>
              </a:spcAft>
              <a:buNone/>
            </a:pPr>
            <a:r>
              <a:t/>
            </a:r>
            <a:endParaRPr b="0" i="1" sz="1800">
              <a:latin typeface="Lato"/>
              <a:ea typeface="Lato"/>
              <a:cs typeface="Lato"/>
              <a:sym typeface="Lato"/>
            </a:endParaRPr>
          </a:p>
          <a:p>
            <a:pPr indent="0" lvl="0" marL="457200" rtl="0" algn="l">
              <a:lnSpc>
                <a:spcPct val="115000"/>
              </a:lnSpc>
              <a:spcBef>
                <a:spcPts val="0"/>
              </a:spcBef>
              <a:spcAft>
                <a:spcPts val="1600"/>
              </a:spcAft>
              <a:buNone/>
            </a:pPr>
            <a:r>
              <a:t/>
            </a:r>
            <a:endParaRPr b="0" sz="12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18" name="Shape 118"/>
        <p:cNvGrpSpPr/>
        <p:nvPr/>
      </p:nvGrpSpPr>
      <p:grpSpPr>
        <a:xfrm>
          <a:off x="0" y="0"/>
          <a:ext cx="0" cy="0"/>
          <a:chOff x="0" y="0"/>
          <a:chExt cx="0" cy="0"/>
        </a:xfrm>
      </p:grpSpPr>
      <p:sp>
        <p:nvSpPr>
          <p:cNvPr id="119" name="Google Shape;119;p23"/>
          <p:cNvSpPr txBox="1"/>
          <p:nvPr>
            <p:ph idx="4294967295" type="title"/>
          </p:nvPr>
        </p:nvSpPr>
        <p:spPr>
          <a:xfrm>
            <a:off x="781275" y="41400"/>
            <a:ext cx="7440600" cy="4677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ct val="63870"/>
              <a:buFont typeface="Arial"/>
              <a:buNone/>
            </a:pPr>
            <a:r>
              <a:rPr b="0" i="1" lang="en" sz="1550">
                <a:solidFill>
                  <a:schemeClr val="lt1"/>
                </a:solidFill>
                <a:latin typeface="Lato"/>
                <a:ea typeface="Lato"/>
                <a:cs typeface="Lato"/>
                <a:sym typeface="Lato"/>
              </a:rPr>
              <a:t>~</a:t>
            </a:r>
            <a:r>
              <a:rPr b="0" i="1" lang="en" sz="1550">
                <a:solidFill>
                  <a:schemeClr val="lt1"/>
                </a:solidFill>
                <a:latin typeface="Lato"/>
                <a:ea typeface="Lato"/>
                <a:cs typeface="Lato"/>
                <a:sym typeface="Lato"/>
              </a:rPr>
              <a:t>Get me all the cars whose selling price is greater the average selling price of all the available cars?</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Clr>
                <a:schemeClr val="dk2"/>
              </a:buClr>
              <a:buSzPct val="90000"/>
              <a:buFont typeface="Arial"/>
              <a:buNone/>
            </a:pPr>
            <a:r>
              <a:rPr b="0" i="1" lang="en" sz="1100">
                <a:solidFill>
                  <a:srgbClr val="FF9900"/>
                </a:solidFill>
                <a:latin typeface="Lato"/>
                <a:ea typeface="Lato"/>
                <a:cs typeface="Lato"/>
                <a:sym typeface="Lato"/>
              </a:rPr>
              <a:t>select* from cars24</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Clr>
                <a:schemeClr val="dk2"/>
              </a:buClr>
              <a:buSzPct val="90000"/>
              <a:buFont typeface="Arial"/>
              <a:buNone/>
            </a:pPr>
            <a:r>
              <a:rPr b="0" i="1" lang="en" sz="1100">
                <a:solidFill>
                  <a:srgbClr val="FF9900"/>
                </a:solidFill>
                <a:latin typeface="Lato"/>
                <a:ea typeface="Lato"/>
                <a:cs typeface="Lato"/>
                <a:sym typeface="Lato"/>
              </a:rPr>
              <a:t>where selling_price&gt;(select avg(cast(selling_price as bigint)) from cars24);</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Clr>
                <a:schemeClr val="dk2"/>
              </a:buClr>
              <a:buSzPct val="70714"/>
              <a:buFont typeface="Arial"/>
              <a:buNone/>
            </a:pPr>
            <a:r>
              <a:rPr b="0" i="1" lang="en" sz="1400">
                <a:solidFill>
                  <a:schemeClr val="lt1"/>
                </a:solidFill>
                <a:latin typeface="Lato"/>
                <a:ea typeface="Lato"/>
                <a:cs typeface="Lato"/>
                <a:sym typeface="Lato"/>
              </a:rPr>
              <a:t>(By using this query,you can find how many cars which we have whose selling price is greater than average.)</a:t>
            </a:r>
            <a:endParaRPr b="0" i="1" sz="1400">
              <a:solidFill>
                <a:schemeClr val="lt1"/>
              </a:solidFill>
              <a:latin typeface="Lato"/>
              <a:ea typeface="Lato"/>
              <a:cs typeface="Lato"/>
              <a:sym typeface="Lato"/>
            </a:endParaRPr>
          </a:p>
          <a:p>
            <a:pPr indent="0" lvl="0" marL="0" rtl="0" algn="l">
              <a:spcBef>
                <a:spcPts val="0"/>
              </a:spcBef>
              <a:spcAft>
                <a:spcPts val="0"/>
              </a:spcAft>
              <a:buNone/>
            </a:pPr>
            <a:r>
              <a:t/>
            </a:r>
            <a:endParaRPr b="0" i="1" sz="1400">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~Fetch all the cars name which is owned  by first owner?</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100">
                <a:solidFill>
                  <a:srgbClr val="FF9900"/>
                </a:solidFill>
                <a:latin typeface="Lato"/>
                <a:ea typeface="Lato"/>
                <a:cs typeface="Lato"/>
                <a:sym typeface="Lato"/>
              </a:rPr>
              <a:t>select * from cars24</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100">
                <a:solidFill>
                  <a:srgbClr val="FF9900"/>
                </a:solidFill>
                <a:latin typeface="Lato"/>
                <a:ea typeface="Lato"/>
                <a:cs typeface="Lato"/>
                <a:sym typeface="Lato"/>
              </a:rPr>
              <a:t>where owner LIKE 'First Owner';</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(By using this query , we will get only first owner of the cars)</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b="0" i="1" sz="1550">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~Total cars whose fuel name is petrol?</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100">
                <a:solidFill>
                  <a:srgbClr val="FF9900"/>
                </a:solidFill>
                <a:latin typeface="Lato"/>
                <a:ea typeface="Lato"/>
                <a:cs typeface="Lato"/>
                <a:sym typeface="Lato"/>
              </a:rPr>
              <a:t>select * from cars24</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100">
                <a:solidFill>
                  <a:srgbClr val="FF9900"/>
                </a:solidFill>
                <a:latin typeface="Lato"/>
                <a:ea typeface="Lato"/>
                <a:cs typeface="Lato"/>
                <a:sym typeface="Lato"/>
              </a:rPr>
              <a:t>where fuel like ‘petrol';</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(By using this query, we can get all the petrol cars)</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b="0" i="1" sz="1550">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~Find all the cars whose name start with given input string?</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100">
                <a:solidFill>
                  <a:srgbClr val="FF9900"/>
                </a:solidFill>
                <a:latin typeface="Lato"/>
                <a:ea typeface="Lato"/>
                <a:cs typeface="Lato"/>
                <a:sym typeface="Lato"/>
              </a:rPr>
              <a:t>select * from cars24</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100">
                <a:solidFill>
                  <a:srgbClr val="FF9900"/>
                </a:solidFill>
                <a:latin typeface="Lato"/>
                <a:ea typeface="Lato"/>
                <a:cs typeface="Lato"/>
                <a:sym typeface="Lato"/>
              </a:rPr>
              <a:t>where name like 'mar%';</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(By using this query, we will find how many cars which is staring name is ‘MAR’)</a:t>
            </a:r>
            <a:endParaRPr b="0" i="1" sz="1550">
              <a:solidFill>
                <a:schemeClr val="lt1"/>
              </a:solidFill>
              <a:latin typeface="Lato"/>
              <a:ea typeface="Lato"/>
              <a:cs typeface="Lato"/>
              <a:sym typeface="Lato"/>
            </a:endParaRPr>
          </a:p>
          <a:p>
            <a:pPr indent="0" lvl="0" marL="457200" rtl="0" algn="l">
              <a:lnSpc>
                <a:spcPct val="115000"/>
              </a:lnSpc>
              <a:spcBef>
                <a:spcPts val="0"/>
              </a:spcBef>
              <a:spcAft>
                <a:spcPts val="0"/>
              </a:spcAft>
              <a:buNone/>
            </a:pPr>
            <a:r>
              <a:t/>
            </a:r>
            <a:endParaRPr b="0" i="1" sz="1800">
              <a:latin typeface="Lato"/>
              <a:ea typeface="Lato"/>
              <a:cs typeface="Lato"/>
              <a:sym typeface="Lato"/>
            </a:endParaRPr>
          </a:p>
          <a:p>
            <a:pPr indent="0" lvl="0" marL="0" rtl="0" algn="l">
              <a:lnSpc>
                <a:spcPct val="115000"/>
              </a:lnSpc>
              <a:spcBef>
                <a:spcPts val="0"/>
              </a:spcBef>
              <a:spcAft>
                <a:spcPts val="0"/>
              </a:spcAft>
              <a:buNone/>
            </a:pPr>
            <a:r>
              <a:t/>
            </a:r>
            <a:endParaRPr b="0" i="1" sz="1100">
              <a:latin typeface="Lato"/>
              <a:ea typeface="Lato"/>
              <a:cs typeface="Lato"/>
              <a:sym typeface="Lato"/>
            </a:endParaRPr>
          </a:p>
          <a:p>
            <a:pPr indent="0" lvl="0" marL="0" rtl="0" algn="l">
              <a:lnSpc>
                <a:spcPct val="115000"/>
              </a:lnSpc>
              <a:spcBef>
                <a:spcPts val="0"/>
              </a:spcBef>
              <a:spcAft>
                <a:spcPts val="0"/>
              </a:spcAft>
              <a:buClr>
                <a:schemeClr val="dk2"/>
              </a:buClr>
              <a:buSzPct val="61111"/>
              <a:buFont typeface="Arial"/>
              <a:buNone/>
            </a:pPr>
            <a:r>
              <a:t/>
            </a:r>
            <a:endParaRPr b="0" i="1" sz="1800">
              <a:latin typeface="Lato"/>
              <a:ea typeface="Lato"/>
              <a:cs typeface="Lato"/>
              <a:sym typeface="Lato"/>
            </a:endParaRPr>
          </a:p>
          <a:p>
            <a:pPr indent="0" lvl="0" marL="0" rtl="0" algn="l">
              <a:lnSpc>
                <a:spcPct val="115000"/>
              </a:lnSpc>
              <a:spcBef>
                <a:spcPts val="0"/>
              </a:spcBef>
              <a:spcAft>
                <a:spcPts val="0"/>
              </a:spcAft>
              <a:buNone/>
            </a:pPr>
            <a:r>
              <a:t/>
            </a:r>
            <a:endParaRPr b="0" i="1" sz="1550">
              <a:latin typeface="Lato"/>
              <a:ea typeface="Lato"/>
              <a:cs typeface="Lato"/>
              <a:sym typeface="Lato"/>
            </a:endParaRPr>
          </a:p>
          <a:p>
            <a:pPr indent="0" lvl="0" marL="0" rtl="0" algn="l">
              <a:lnSpc>
                <a:spcPct val="115000"/>
              </a:lnSpc>
              <a:spcBef>
                <a:spcPts val="0"/>
              </a:spcBef>
              <a:spcAft>
                <a:spcPts val="0"/>
              </a:spcAft>
              <a:buNone/>
            </a:pPr>
            <a:r>
              <a:t/>
            </a:r>
            <a:endParaRPr b="0" i="1" sz="1550">
              <a:latin typeface="Lato"/>
              <a:ea typeface="Lato"/>
              <a:cs typeface="Lato"/>
              <a:sym typeface="Lato"/>
            </a:endParaRPr>
          </a:p>
          <a:p>
            <a:pPr indent="0" lvl="0" marL="457200" rtl="0" algn="l">
              <a:lnSpc>
                <a:spcPct val="115000"/>
              </a:lnSpc>
              <a:spcBef>
                <a:spcPts val="0"/>
              </a:spcBef>
              <a:spcAft>
                <a:spcPts val="0"/>
              </a:spcAft>
              <a:buNone/>
            </a:pPr>
            <a:r>
              <a:t/>
            </a:r>
            <a:endParaRPr b="0" i="1" sz="1800">
              <a:latin typeface="Lato"/>
              <a:ea typeface="Lato"/>
              <a:cs typeface="Lato"/>
              <a:sym typeface="Lato"/>
            </a:endParaRPr>
          </a:p>
          <a:p>
            <a:pPr indent="0" lvl="0" marL="457200" rtl="0" algn="l">
              <a:lnSpc>
                <a:spcPct val="115000"/>
              </a:lnSpc>
              <a:spcBef>
                <a:spcPts val="0"/>
              </a:spcBef>
              <a:spcAft>
                <a:spcPts val="0"/>
              </a:spcAft>
              <a:buNone/>
            </a:pPr>
            <a:r>
              <a:t/>
            </a:r>
            <a:endParaRPr b="0" i="1" sz="1800">
              <a:latin typeface="Lato"/>
              <a:ea typeface="Lato"/>
              <a:cs typeface="Lato"/>
              <a:sym typeface="Lato"/>
            </a:endParaRPr>
          </a:p>
          <a:p>
            <a:pPr indent="0" lvl="0" marL="457200" rtl="0" algn="l">
              <a:lnSpc>
                <a:spcPct val="115000"/>
              </a:lnSpc>
              <a:spcBef>
                <a:spcPts val="0"/>
              </a:spcBef>
              <a:spcAft>
                <a:spcPts val="0"/>
              </a:spcAft>
              <a:buNone/>
            </a:pPr>
            <a:r>
              <a:t/>
            </a:r>
            <a:endParaRPr b="0" i="1" sz="1800">
              <a:latin typeface="Lato"/>
              <a:ea typeface="Lato"/>
              <a:cs typeface="Lato"/>
              <a:sym typeface="Lato"/>
            </a:endParaRPr>
          </a:p>
          <a:p>
            <a:pPr indent="0" lvl="0" marL="457200" rtl="0" algn="l">
              <a:lnSpc>
                <a:spcPct val="115000"/>
              </a:lnSpc>
              <a:spcBef>
                <a:spcPts val="0"/>
              </a:spcBef>
              <a:spcAft>
                <a:spcPts val="0"/>
              </a:spcAft>
              <a:buNone/>
            </a:pPr>
            <a:r>
              <a:t/>
            </a:r>
            <a:endParaRPr b="0" i="1" sz="1800">
              <a:latin typeface="Lato"/>
              <a:ea typeface="Lato"/>
              <a:cs typeface="Lato"/>
              <a:sym typeface="Lato"/>
            </a:endParaRPr>
          </a:p>
          <a:p>
            <a:pPr indent="0" lvl="0" marL="457200" rtl="0" algn="l">
              <a:lnSpc>
                <a:spcPct val="115000"/>
              </a:lnSpc>
              <a:spcBef>
                <a:spcPts val="0"/>
              </a:spcBef>
              <a:spcAft>
                <a:spcPts val="0"/>
              </a:spcAft>
              <a:buNone/>
            </a:pPr>
            <a:r>
              <a:t/>
            </a:r>
            <a:endParaRPr b="0" i="1" sz="18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23" name="Shape 123"/>
        <p:cNvGrpSpPr/>
        <p:nvPr/>
      </p:nvGrpSpPr>
      <p:grpSpPr>
        <a:xfrm>
          <a:off x="0" y="0"/>
          <a:ext cx="0" cy="0"/>
          <a:chOff x="0" y="0"/>
          <a:chExt cx="0" cy="0"/>
        </a:xfrm>
      </p:grpSpPr>
      <p:sp>
        <p:nvSpPr>
          <p:cNvPr id="124" name="Google Shape;124;p24"/>
          <p:cNvSpPr txBox="1"/>
          <p:nvPr>
            <p:ph idx="4294967295" type="title"/>
          </p:nvPr>
        </p:nvSpPr>
        <p:spPr>
          <a:xfrm>
            <a:off x="535775" y="712150"/>
            <a:ext cx="66369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solidFill>
                  <a:schemeClr val="dk1"/>
                </a:solidFill>
              </a:rPr>
              <a:t> </a:t>
            </a:r>
            <a:endParaRPr sz="3600">
              <a:solidFill>
                <a:schemeClr val="dk1"/>
              </a:solidFill>
            </a:endParaRPr>
          </a:p>
          <a:p>
            <a:pPr indent="0" lvl="0" marL="0" rtl="0" algn="l">
              <a:spcBef>
                <a:spcPts val="1600"/>
              </a:spcBef>
              <a:spcAft>
                <a:spcPts val="1600"/>
              </a:spcAft>
              <a:buNone/>
            </a:pPr>
            <a:r>
              <a:t/>
            </a:r>
            <a:endParaRPr sz="3600">
              <a:solidFill>
                <a:schemeClr val="dk1"/>
              </a:solidFill>
            </a:endParaRPr>
          </a:p>
        </p:txBody>
      </p:sp>
      <p:sp>
        <p:nvSpPr>
          <p:cNvPr id="125" name="Google Shape;125;p24"/>
          <p:cNvSpPr txBox="1"/>
          <p:nvPr>
            <p:ph idx="4294967295" type="title"/>
          </p:nvPr>
        </p:nvSpPr>
        <p:spPr>
          <a:xfrm>
            <a:off x="441325" y="56225"/>
            <a:ext cx="8248800" cy="5459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i="1" lang="en" sz="1400">
                <a:solidFill>
                  <a:schemeClr val="lt1"/>
                </a:solidFill>
                <a:latin typeface="Lato"/>
                <a:ea typeface="Lato"/>
                <a:cs typeface="Lato"/>
                <a:sym typeface="Lato"/>
              </a:rPr>
              <a:t>~</a:t>
            </a:r>
            <a:r>
              <a:rPr b="0" i="1" lang="en" sz="1400">
                <a:solidFill>
                  <a:schemeClr val="lt1"/>
                </a:solidFill>
                <a:latin typeface="Lato"/>
                <a:ea typeface="Lato"/>
                <a:cs typeface="Lato"/>
                <a:sym typeface="Lato"/>
              </a:rPr>
              <a:t>Divide the cars into Entry level, Mid level, premium level for the following ranges</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400">
                <a:solidFill>
                  <a:schemeClr val="lt1"/>
                </a:solidFill>
                <a:latin typeface="Lato"/>
                <a:ea typeface="Lato"/>
                <a:cs typeface="Lato"/>
                <a:sym typeface="Lato"/>
              </a:rPr>
              <a:t>between 500000-1000000</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400">
                <a:solidFill>
                  <a:schemeClr val="lt1"/>
                </a:solidFill>
                <a:latin typeface="Lato"/>
                <a:ea typeface="Lato"/>
                <a:cs typeface="Lato"/>
                <a:sym typeface="Lato"/>
              </a:rPr>
              <a:t>between 1000000-50000000</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400">
                <a:solidFill>
                  <a:schemeClr val="lt1"/>
                </a:solidFill>
                <a:latin typeface="Lato"/>
                <a:ea typeface="Lato"/>
                <a:cs typeface="Lato"/>
                <a:sym typeface="Lato"/>
              </a:rPr>
              <a:t>more than 50000000</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000">
                <a:solidFill>
                  <a:srgbClr val="FF9900"/>
                </a:solidFill>
                <a:latin typeface="Lato"/>
                <a:ea typeface="Lato"/>
                <a:cs typeface="Lato"/>
                <a:sym typeface="Lato"/>
              </a:rPr>
              <a:t>SELECT *,CASE</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000">
                <a:solidFill>
                  <a:srgbClr val="FF9900"/>
                </a:solidFill>
                <a:latin typeface="Lato"/>
                <a:ea typeface="Lato"/>
                <a:cs typeface="Lato"/>
                <a:sym typeface="Lato"/>
              </a:rPr>
              <a:t>WHEN selling_price BETWEEN 500000 AND 1000000 THEN 'Entry level'</a:t>
            </a:r>
            <a:endParaRPr b="0" i="1" sz="100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000">
                <a:solidFill>
                  <a:srgbClr val="FF9900"/>
                </a:solidFill>
                <a:latin typeface="Lato"/>
                <a:ea typeface="Lato"/>
                <a:cs typeface="Lato"/>
                <a:sym typeface="Lato"/>
              </a:rPr>
              <a:t>WHEN selling_price BETWEEN 1000000 AND 50000000 THEN 'MID level'</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000">
                <a:solidFill>
                  <a:srgbClr val="FF9900"/>
                </a:solidFill>
                <a:latin typeface="Lato"/>
                <a:ea typeface="Lato"/>
                <a:cs typeface="Lato"/>
                <a:sym typeface="Lato"/>
              </a:rPr>
              <a:t>WHEN selling_price &gt; 50000000 THEN 'Premium level'</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000">
                <a:solidFill>
                  <a:srgbClr val="FF9900"/>
                </a:solidFill>
                <a:latin typeface="Lato"/>
                <a:ea typeface="Lato"/>
                <a:cs typeface="Lato"/>
                <a:sym typeface="Lato"/>
              </a:rPr>
              <a:t>else 'others'</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000">
                <a:solidFill>
                  <a:srgbClr val="FF9900"/>
                </a:solidFill>
                <a:latin typeface="Lato"/>
                <a:ea typeface="Lato"/>
                <a:cs typeface="Lato"/>
                <a:sym typeface="Lato"/>
              </a:rPr>
              <a:t>end as 'levels'from cars24</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000">
                <a:solidFill>
                  <a:srgbClr val="FF9900"/>
                </a:solidFill>
                <a:latin typeface="Lato"/>
                <a:ea typeface="Lato"/>
                <a:cs typeface="Lato"/>
                <a:sym typeface="Lato"/>
              </a:rPr>
              <a:t>order by selling_price;</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400">
                <a:solidFill>
                  <a:schemeClr val="lt1"/>
                </a:solidFill>
                <a:latin typeface="Lato"/>
                <a:ea typeface="Lato"/>
                <a:cs typeface="Lato"/>
                <a:sym typeface="Lato"/>
              </a:rPr>
              <a:t>(By using this query, we can fetch that cars first whose price selling price is between 500000 to 100000,Second , we can find selling price between 100000 to 5000000, and then more 5000000. in single query by using case we can give more conditions.)</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400">
                <a:solidFill>
                  <a:schemeClr val="lt1"/>
                </a:solidFill>
                <a:latin typeface="Lato"/>
                <a:ea typeface="Lato"/>
                <a:cs typeface="Lato"/>
                <a:sym typeface="Lato"/>
              </a:rPr>
              <a:t>~Find  5 cars with the highest mileage in desc order?</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100">
                <a:solidFill>
                  <a:srgbClr val="FF9900"/>
                </a:solidFill>
                <a:latin typeface="Lato"/>
                <a:ea typeface="Lato"/>
                <a:cs typeface="Lato"/>
                <a:sym typeface="Lato"/>
              </a:rPr>
              <a:t>select top 5 * from cars24</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None/>
            </a:pPr>
            <a:r>
              <a:rPr b="0" i="1" lang="en" sz="1100">
                <a:solidFill>
                  <a:srgbClr val="FF9900"/>
                </a:solidFill>
                <a:latin typeface="Lato"/>
                <a:ea typeface="Lato"/>
                <a:cs typeface="Lato"/>
                <a:sym typeface="Lato"/>
              </a:rPr>
              <a:t>order by mileage desc;</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b="0" i="1" lang="en" sz="1400">
                <a:solidFill>
                  <a:schemeClr val="lt1"/>
                </a:solidFill>
                <a:latin typeface="Lato"/>
                <a:ea typeface="Lato"/>
                <a:cs typeface="Lato"/>
                <a:sym typeface="Lato"/>
              </a:rPr>
              <a:t>(By using this query, we can find top 5 with the highest mileage of the cars)</a:t>
            </a:r>
            <a:endParaRPr b="0" i="1" sz="1400">
              <a:solidFill>
                <a:schemeClr val="lt1"/>
              </a:solidFill>
              <a:latin typeface="Lato"/>
              <a:ea typeface="Lato"/>
              <a:cs typeface="Lato"/>
              <a:sym typeface="Lato"/>
            </a:endParaRPr>
          </a:p>
          <a:p>
            <a:pPr indent="0" lvl="0" marL="457200" rtl="0" algn="l">
              <a:lnSpc>
                <a:spcPct val="115000"/>
              </a:lnSpc>
              <a:spcBef>
                <a:spcPts val="0"/>
              </a:spcBef>
              <a:spcAft>
                <a:spcPts val="1600"/>
              </a:spcAft>
              <a:buNone/>
            </a:pPr>
            <a:r>
              <a:t/>
            </a:r>
            <a:endParaRPr b="0" i="1"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29" name="Shape 129"/>
        <p:cNvGrpSpPr/>
        <p:nvPr/>
      </p:nvGrpSpPr>
      <p:grpSpPr>
        <a:xfrm>
          <a:off x="0" y="0"/>
          <a:ext cx="0" cy="0"/>
          <a:chOff x="0" y="0"/>
          <a:chExt cx="0" cy="0"/>
        </a:xfrm>
      </p:grpSpPr>
      <p:sp>
        <p:nvSpPr>
          <p:cNvPr id="130" name="Google Shape;130;p25"/>
          <p:cNvSpPr txBox="1"/>
          <p:nvPr>
            <p:ph idx="4294967295" type="title"/>
          </p:nvPr>
        </p:nvSpPr>
        <p:spPr>
          <a:xfrm>
            <a:off x="1026750" y="454975"/>
            <a:ext cx="66369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3600">
                <a:solidFill>
                  <a:srgbClr val="FF9900"/>
                </a:solidFill>
              </a:rPr>
              <a:t>Conclusion</a:t>
            </a:r>
            <a:endParaRPr i="1" sz="3600">
              <a:solidFill>
                <a:srgbClr val="FF9900"/>
              </a:solidFill>
            </a:endParaRPr>
          </a:p>
          <a:p>
            <a:pPr indent="0" lvl="0" marL="0" rtl="0" algn="l">
              <a:spcBef>
                <a:spcPts val="1600"/>
              </a:spcBef>
              <a:spcAft>
                <a:spcPts val="1600"/>
              </a:spcAft>
              <a:buNone/>
            </a:pPr>
            <a:r>
              <a:t/>
            </a:r>
            <a:endParaRPr sz="3600">
              <a:solidFill>
                <a:schemeClr val="dk1"/>
              </a:solidFill>
            </a:endParaRPr>
          </a:p>
        </p:txBody>
      </p:sp>
      <p:sp>
        <p:nvSpPr>
          <p:cNvPr id="131" name="Google Shape;131;p25"/>
          <p:cNvSpPr txBox="1"/>
          <p:nvPr>
            <p:ph idx="4294967295" type="title"/>
          </p:nvPr>
        </p:nvSpPr>
        <p:spPr>
          <a:xfrm>
            <a:off x="854425" y="1141150"/>
            <a:ext cx="6143100" cy="3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0" i="1" sz="1600">
              <a:solidFill>
                <a:schemeClr val="lt1"/>
              </a:solidFill>
            </a:endParaRPr>
          </a:p>
          <a:p>
            <a:pPr indent="-330200" lvl="0" marL="457200" rtl="0" algn="l">
              <a:spcBef>
                <a:spcPts val="0"/>
              </a:spcBef>
              <a:spcAft>
                <a:spcPts val="0"/>
              </a:spcAft>
              <a:buClr>
                <a:schemeClr val="lt1"/>
              </a:buClr>
              <a:buSzPts val="1600"/>
              <a:buChar char="●"/>
            </a:pPr>
            <a:r>
              <a:rPr b="0" i="1" lang="en" sz="1600">
                <a:solidFill>
                  <a:schemeClr val="lt1"/>
                </a:solidFill>
              </a:rPr>
              <a:t>Sales by year: </a:t>
            </a:r>
            <a:r>
              <a:rPr b="0" i="1" lang="en" sz="1200">
                <a:solidFill>
                  <a:schemeClr val="lt1"/>
                </a:solidFill>
              </a:rPr>
              <a:t>Businesses can determine the number of cars sold in that particular year. This information helps in assessing annual performance.</a:t>
            </a:r>
            <a:endParaRPr b="0" i="1" sz="1200">
              <a:solidFill>
                <a:schemeClr val="lt1"/>
              </a:solidFill>
            </a:endParaRPr>
          </a:p>
          <a:p>
            <a:pPr indent="0" lvl="0" marL="0" rtl="0" algn="l">
              <a:spcBef>
                <a:spcPts val="0"/>
              </a:spcBef>
              <a:spcAft>
                <a:spcPts val="0"/>
              </a:spcAft>
              <a:buNone/>
            </a:pPr>
            <a:r>
              <a:t/>
            </a:r>
            <a:endParaRPr b="0" i="1" sz="1200">
              <a:solidFill>
                <a:schemeClr val="lt1"/>
              </a:solidFill>
            </a:endParaRPr>
          </a:p>
          <a:p>
            <a:pPr indent="-330200" lvl="0" marL="457200" rtl="0" algn="l">
              <a:spcBef>
                <a:spcPts val="0"/>
              </a:spcBef>
              <a:spcAft>
                <a:spcPts val="0"/>
              </a:spcAft>
              <a:buClr>
                <a:schemeClr val="lt1"/>
              </a:buClr>
              <a:buSzPts val="1600"/>
              <a:buChar char="●"/>
            </a:pPr>
            <a:r>
              <a:rPr b="0" i="1" lang="en" sz="1600">
                <a:solidFill>
                  <a:schemeClr val="lt1"/>
                </a:solidFill>
              </a:rPr>
              <a:t>Annual Sales Trends: </a:t>
            </a:r>
            <a:r>
              <a:rPr b="0" i="1" lang="en" sz="1200">
                <a:solidFill>
                  <a:schemeClr val="lt1"/>
                </a:solidFill>
              </a:rPr>
              <a:t>Businesses can use queries to analyze sales data for each year, allowing them to track sales performance over time. Identifying patterns and trends in annual sales can help businesses make informed decisions and plan strategies accordingly.</a:t>
            </a:r>
            <a:endParaRPr b="0" i="1" sz="1200">
              <a:solidFill>
                <a:schemeClr val="lt1"/>
              </a:solidFill>
            </a:endParaRPr>
          </a:p>
          <a:p>
            <a:pPr indent="0" lvl="0" marL="0" rtl="0" algn="l">
              <a:spcBef>
                <a:spcPts val="0"/>
              </a:spcBef>
              <a:spcAft>
                <a:spcPts val="0"/>
              </a:spcAft>
              <a:buNone/>
            </a:pPr>
            <a:r>
              <a:t/>
            </a:r>
            <a:endParaRPr b="0" i="1" sz="1200">
              <a:solidFill>
                <a:schemeClr val="lt1"/>
              </a:solidFill>
            </a:endParaRPr>
          </a:p>
          <a:p>
            <a:pPr indent="-330200" lvl="0" marL="457200" rtl="0" algn="l">
              <a:spcBef>
                <a:spcPts val="0"/>
              </a:spcBef>
              <a:spcAft>
                <a:spcPts val="0"/>
              </a:spcAft>
              <a:buClr>
                <a:schemeClr val="lt1"/>
              </a:buClr>
              <a:buSzPts val="1600"/>
              <a:buChar char="●"/>
            </a:pPr>
            <a:r>
              <a:rPr b="0" i="1" lang="en" sz="1600">
                <a:solidFill>
                  <a:schemeClr val="lt1"/>
                </a:solidFill>
              </a:rPr>
              <a:t>Top-Selling Cars: </a:t>
            </a:r>
            <a:r>
              <a:rPr b="0" i="1" lang="en" sz="1200">
                <a:solidFill>
                  <a:schemeClr val="lt1"/>
                </a:solidFill>
              </a:rPr>
              <a:t>By querying sales data based on selling prices, businesses can identify which car models are the most popular and have generated the highest revenue. This information is crucial for inventory management, marketing strategies, and forecasting future sales.</a:t>
            </a:r>
            <a:endParaRPr b="0" i="1" sz="1200">
              <a:solidFill>
                <a:schemeClr val="lt1"/>
              </a:solidFill>
            </a:endParaRPr>
          </a:p>
        </p:txBody>
      </p:sp>
      <p:pic>
        <p:nvPicPr>
          <p:cNvPr id="132" name="Google Shape;132;p25"/>
          <p:cNvPicPr preferRelativeResize="0"/>
          <p:nvPr/>
        </p:nvPicPr>
        <p:blipFill>
          <a:blip r:embed="rId3">
            <a:alphaModFix/>
          </a:blip>
          <a:stretch>
            <a:fillRect/>
          </a:stretch>
        </p:blipFill>
        <p:spPr>
          <a:xfrm>
            <a:off x="6918322" y="1319225"/>
            <a:ext cx="2030425" cy="174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36" name="Shape 136"/>
        <p:cNvGrpSpPr/>
        <p:nvPr/>
      </p:nvGrpSpPr>
      <p:grpSpPr>
        <a:xfrm>
          <a:off x="0" y="0"/>
          <a:ext cx="0" cy="0"/>
          <a:chOff x="0" y="0"/>
          <a:chExt cx="0" cy="0"/>
        </a:xfrm>
      </p:grpSpPr>
      <p:sp>
        <p:nvSpPr>
          <p:cNvPr id="137" name="Google Shape;137;p26"/>
          <p:cNvSpPr txBox="1"/>
          <p:nvPr>
            <p:ph idx="4294967295" type="title"/>
          </p:nvPr>
        </p:nvSpPr>
        <p:spPr>
          <a:xfrm>
            <a:off x="641000" y="349775"/>
            <a:ext cx="6636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3200">
                <a:solidFill>
                  <a:srgbClr val="FF9900"/>
                </a:solidFill>
              </a:rPr>
              <a:t>Future Work</a:t>
            </a:r>
            <a:endParaRPr i="1" sz="3200">
              <a:solidFill>
                <a:srgbClr val="FF9900"/>
              </a:solidFill>
            </a:endParaRPr>
          </a:p>
          <a:p>
            <a:pPr indent="0" lvl="0" marL="0" rtl="0" algn="l">
              <a:spcBef>
                <a:spcPts val="1600"/>
              </a:spcBef>
              <a:spcAft>
                <a:spcPts val="1600"/>
              </a:spcAft>
              <a:buNone/>
            </a:pPr>
            <a:r>
              <a:t/>
            </a:r>
            <a:endParaRPr sz="3600">
              <a:solidFill>
                <a:schemeClr val="dk1"/>
              </a:solidFill>
            </a:endParaRPr>
          </a:p>
        </p:txBody>
      </p:sp>
      <p:sp>
        <p:nvSpPr>
          <p:cNvPr id="138" name="Google Shape;138;p26"/>
          <p:cNvSpPr txBox="1"/>
          <p:nvPr>
            <p:ph idx="4294967295" type="title"/>
          </p:nvPr>
        </p:nvSpPr>
        <p:spPr>
          <a:xfrm>
            <a:off x="863075" y="1066700"/>
            <a:ext cx="5197200" cy="3453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t/>
            </a:r>
            <a:endParaRPr b="0" sz="1800">
              <a:latin typeface="Lato"/>
              <a:ea typeface="Lato"/>
              <a:cs typeface="Lato"/>
              <a:sym typeface="Lato"/>
            </a:endParaRPr>
          </a:p>
          <a:p>
            <a:pPr indent="-336232" lvl="0" marL="457200" rtl="0" algn="l">
              <a:lnSpc>
                <a:spcPct val="115000"/>
              </a:lnSpc>
              <a:spcBef>
                <a:spcPts val="1600"/>
              </a:spcBef>
              <a:spcAft>
                <a:spcPts val="0"/>
              </a:spcAft>
              <a:buClr>
                <a:schemeClr val="lt1"/>
              </a:buClr>
              <a:buSzPct val="104629"/>
              <a:buFont typeface="Lato"/>
              <a:buChar char="●"/>
            </a:pPr>
            <a:r>
              <a:rPr b="0" lang="en" sz="1800">
                <a:solidFill>
                  <a:schemeClr val="lt1"/>
                </a:solidFill>
                <a:latin typeface="Lato"/>
                <a:ea typeface="Lato"/>
                <a:cs typeface="Lato"/>
                <a:sym typeface="Lato"/>
              </a:rPr>
              <a:t>Innovation and Differentiation: </a:t>
            </a:r>
            <a:r>
              <a:rPr b="0" lang="en" sz="1300">
                <a:solidFill>
                  <a:schemeClr val="lt1"/>
                </a:solidFill>
                <a:latin typeface="Lato"/>
                <a:ea typeface="Lato"/>
                <a:cs typeface="Lato"/>
                <a:sym typeface="Lato"/>
              </a:rPr>
              <a:t>we will introduce new features, upgrades, and exclusive offerings to enhance the appeal of our top-selling cars.</a:t>
            </a:r>
            <a:endParaRPr b="0" sz="1300">
              <a:solidFill>
                <a:schemeClr val="lt1"/>
              </a:solidFill>
              <a:latin typeface="Lato"/>
              <a:ea typeface="Lato"/>
              <a:cs typeface="Lato"/>
              <a:sym typeface="Lato"/>
            </a:endParaRPr>
          </a:p>
          <a:p>
            <a:pPr indent="-336232" lvl="0" marL="457200" rtl="0" algn="l">
              <a:lnSpc>
                <a:spcPct val="115000"/>
              </a:lnSpc>
              <a:spcBef>
                <a:spcPts val="0"/>
              </a:spcBef>
              <a:spcAft>
                <a:spcPts val="0"/>
              </a:spcAft>
              <a:buClr>
                <a:schemeClr val="lt1"/>
              </a:buClr>
              <a:buSzPct val="104629"/>
              <a:buFont typeface="Lato"/>
              <a:buChar char="●"/>
            </a:pPr>
            <a:r>
              <a:rPr b="0" lang="en" sz="1800">
                <a:solidFill>
                  <a:schemeClr val="lt1"/>
                </a:solidFill>
                <a:latin typeface="Lato"/>
                <a:ea typeface="Lato"/>
                <a:cs typeface="Lato"/>
                <a:sym typeface="Lato"/>
              </a:rPr>
              <a:t>Targeted Marketing: </a:t>
            </a:r>
            <a:r>
              <a:rPr b="0" lang="en" sz="1300">
                <a:solidFill>
                  <a:schemeClr val="lt1"/>
                </a:solidFill>
                <a:latin typeface="Lato"/>
                <a:ea typeface="Lato"/>
                <a:cs typeface="Lato"/>
                <a:sym typeface="Lato"/>
              </a:rPr>
              <a:t>Leveraging data-driven insights, we will devise targeted marketing campaigns to effectively reach our discerning clientele, highlighting the unique value propositions of our flagship models.</a:t>
            </a:r>
            <a:endParaRPr b="0" sz="1300">
              <a:solidFill>
                <a:schemeClr val="lt1"/>
              </a:solidFill>
              <a:latin typeface="Lato"/>
              <a:ea typeface="Lato"/>
              <a:cs typeface="Lato"/>
              <a:sym typeface="Lato"/>
            </a:endParaRPr>
          </a:p>
          <a:p>
            <a:pPr indent="-336232" lvl="0" marL="457200" rtl="0" algn="l">
              <a:lnSpc>
                <a:spcPct val="115000"/>
              </a:lnSpc>
              <a:spcBef>
                <a:spcPts val="0"/>
              </a:spcBef>
              <a:spcAft>
                <a:spcPts val="0"/>
              </a:spcAft>
              <a:buClr>
                <a:schemeClr val="lt1"/>
              </a:buClr>
              <a:buSzPct val="104629"/>
              <a:buFont typeface="Lato"/>
              <a:buChar char="●"/>
            </a:pPr>
            <a:r>
              <a:rPr b="0" lang="en" sz="1800">
                <a:solidFill>
                  <a:schemeClr val="lt1"/>
                </a:solidFill>
                <a:latin typeface="Lato"/>
                <a:ea typeface="Lato"/>
                <a:cs typeface="Lato"/>
                <a:sym typeface="Lato"/>
              </a:rPr>
              <a:t>Cultivating Customer Relationships: </a:t>
            </a:r>
            <a:r>
              <a:rPr b="0" lang="en" sz="1300">
                <a:solidFill>
                  <a:schemeClr val="lt1"/>
                </a:solidFill>
                <a:latin typeface="Lato"/>
                <a:ea typeface="Lato"/>
                <a:cs typeface="Lato"/>
                <a:sym typeface="Lato"/>
              </a:rPr>
              <a:t>Building upon our reputation for excellence, we will prioritize customer satisfaction and loyalty, fostering long-term relationships through exceptional service and personalized experiences.</a:t>
            </a:r>
            <a:endParaRPr b="0" sz="13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139" name="Google Shape;139;p26"/>
          <p:cNvPicPr preferRelativeResize="0"/>
          <p:nvPr/>
        </p:nvPicPr>
        <p:blipFill>
          <a:blip r:embed="rId3">
            <a:alphaModFix/>
          </a:blip>
          <a:stretch>
            <a:fillRect/>
          </a:stretch>
        </p:blipFill>
        <p:spPr>
          <a:xfrm>
            <a:off x="6365875" y="1281125"/>
            <a:ext cx="2114550" cy="155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63" name="Shape 63"/>
        <p:cNvGrpSpPr/>
        <p:nvPr/>
      </p:nvGrpSpPr>
      <p:grpSpPr>
        <a:xfrm>
          <a:off x="0" y="0"/>
          <a:ext cx="0" cy="0"/>
          <a:chOff x="0" y="0"/>
          <a:chExt cx="0" cy="0"/>
        </a:xfrm>
      </p:grpSpPr>
      <p:sp>
        <p:nvSpPr>
          <p:cNvPr id="64" name="Google Shape;64;p14"/>
          <p:cNvSpPr txBox="1"/>
          <p:nvPr>
            <p:ph idx="4294967295" type="title"/>
          </p:nvPr>
        </p:nvSpPr>
        <p:spPr>
          <a:xfrm>
            <a:off x="535775" y="712150"/>
            <a:ext cx="66369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3600">
                <a:solidFill>
                  <a:srgbClr val="FF9900"/>
                </a:solidFill>
              </a:rPr>
              <a:t>Analysing cars24 dataset</a:t>
            </a:r>
            <a:endParaRPr i="1" sz="3600">
              <a:solidFill>
                <a:srgbClr val="FF9900"/>
              </a:solidFill>
            </a:endParaRPr>
          </a:p>
          <a:p>
            <a:pPr indent="0" lvl="0" marL="0" rtl="0" algn="l">
              <a:spcBef>
                <a:spcPts val="1600"/>
              </a:spcBef>
              <a:spcAft>
                <a:spcPts val="1600"/>
              </a:spcAft>
              <a:buNone/>
            </a:pPr>
            <a:r>
              <a:t/>
            </a:r>
            <a:endParaRPr sz="3600">
              <a:solidFill>
                <a:schemeClr val="dk1"/>
              </a:solidFill>
            </a:endParaRPr>
          </a:p>
        </p:txBody>
      </p:sp>
      <p:sp>
        <p:nvSpPr>
          <p:cNvPr id="65" name="Google Shape;65;p14"/>
          <p:cNvSpPr txBox="1"/>
          <p:nvPr>
            <p:ph idx="4294967295" type="title"/>
          </p:nvPr>
        </p:nvSpPr>
        <p:spPr>
          <a:xfrm>
            <a:off x="629275" y="1480150"/>
            <a:ext cx="5197200" cy="3067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600"/>
              </a:spcAft>
              <a:buNone/>
            </a:pPr>
            <a:r>
              <a:rPr b="0" i="1" lang="en" sz="1800">
                <a:solidFill>
                  <a:schemeClr val="lt1"/>
                </a:solidFill>
                <a:latin typeface="Lato"/>
                <a:ea typeface="Lato"/>
                <a:cs typeface="Lato"/>
                <a:sym typeface="Lato"/>
              </a:rPr>
              <a:t>We have been provided with cars24 dataset that we are using to gather top 10 insights by </a:t>
            </a:r>
            <a:r>
              <a:rPr b="0" i="1" lang="en" sz="1800">
                <a:solidFill>
                  <a:schemeClr val="lt1"/>
                </a:solidFill>
                <a:latin typeface="Lato"/>
                <a:ea typeface="Lato"/>
                <a:cs typeface="Lato"/>
                <a:sym typeface="Lato"/>
              </a:rPr>
              <a:t>leveraging SQL which will help the company in taking future business decisions.</a:t>
            </a:r>
            <a:r>
              <a:rPr b="0" i="1" lang="en" sz="1800">
                <a:solidFill>
                  <a:schemeClr val="lt1"/>
                </a:solidFill>
                <a:latin typeface="Lato"/>
                <a:ea typeface="Lato"/>
                <a:cs typeface="Lato"/>
                <a:sym typeface="Lato"/>
              </a:rPr>
              <a:t> </a:t>
            </a:r>
            <a:endParaRPr b="0" i="1" sz="1800">
              <a:solidFill>
                <a:schemeClr val="lt1"/>
              </a:solidFill>
              <a:latin typeface="Lato"/>
              <a:ea typeface="Lato"/>
              <a:cs typeface="Lato"/>
              <a:sym typeface="Lato"/>
            </a:endParaRPr>
          </a:p>
        </p:txBody>
      </p:sp>
      <p:pic>
        <p:nvPicPr>
          <p:cNvPr id="66" name="Google Shape;66;p14"/>
          <p:cNvPicPr preferRelativeResize="0"/>
          <p:nvPr/>
        </p:nvPicPr>
        <p:blipFill>
          <a:blip r:embed="rId3">
            <a:alphaModFix/>
          </a:blip>
          <a:stretch>
            <a:fillRect/>
          </a:stretch>
        </p:blipFill>
        <p:spPr>
          <a:xfrm>
            <a:off x="6289675" y="1178950"/>
            <a:ext cx="2214875" cy="240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70" name="Shape 70"/>
        <p:cNvGrpSpPr/>
        <p:nvPr/>
      </p:nvGrpSpPr>
      <p:grpSpPr>
        <a:xfrm>
          <a:off x="0" y="0"/>
          <a:ext cx="0" cy="0"/>
          <a:chOff x="0" y="0"/>
          <a:chExt cx="0" cy="0"/>
        </a:xfrm>
      </p:grpSpPr>
      <p:sp>
        <p:nvSpPr>
          <p:cNvPr id="71" name="Google Shape;71;p15"/>
          <p:cNvSpPr txBox="1"/>
          <p:nvPr>
            <p:ph idx="4294967295" type="title"/>
          </p:nvPr>
        </p:nvSpPr>
        <p:spPr>
          <a:xfrm>
            <a:off x="535775" y="712150"/>
            <a:ext cx="6636900" cy="76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3600">
                <a:solidFill>
                  <a:srgbClr val="FF9900"/>
                </a:solidFill>
              </a:rPr>
              <a:t>Dataset overview</a:t>
            </a:r>
            <a:endParaRPr i="1" sz="3600">
              <a:solidFill>
                <a:srgbClr val="FF9900"/>
              </a:solidFill>
            </a:endParaRPr>
          </a:p>
          <a:p>
            <a:pPr indent="0" lvl="0" marL="0" rtl="0" algn="l">
              <a:spcBef>
                <a:spcPts val="1600"/>
              </a:spcBef>
              <a:spcAft>
                <a:spcPts val="1600"/>
              </a:spcAft>
              <a:buNone/>
            </a:pPr>
            <a:r>
              <a:t/>
            </a:r>
            <a:endParaRPr sz="3600">
              <a:solidFill>
                <a:schemeClr val="dk1"/>
              </a:solidFill>
            </a:endParaRPr>
          </a:p>
        </p:txBody>
      </p:sp>
      <p:sp>
        <p:nvSpPr>
          <p:cNvPr id="72" name="Google Shape;72;p15"/>
          <p:cNvSpPr txBox="1"/>
          <p:nvPr>
            <p:ph idx="4294967295" type="title"/>
          </p:nvPr>
        </p:nvSpPr>
        <p:spPr>
          <a:xfrm>
            <a:off x="535775" y="1480150"/>
            <a:ext cx="5197200" cy="34536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dataset contains used car data along with car model , having the price which user is selling along with year of release of the car during it was introduced in the market.</a:t>
            </a:r>
            <a:endParaRPr b="0" i="1" sz="1800">
              <a:solidFill>
                <a:schemeClr val="lt1"/>
              </a:solidFill>
              <a:latin typeface="Lato"/>
              <a:ea typeface="Lato"/>
              <a:cs typeface="Lato"/>
              <a:sym typeface="Lato"/>
            </a:endParaRPr>
          </a:p>
          <a:p>
            <a:pPr indent="-331470" lvl="0" marL="4572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Following are the key columns -</a:t>
            </a:r>
            <a:endParaRPr b="0" i="1" sz="1800">
              <a:solidFill>
                <a:schemeClr val="lt1"/>
              </a:solidFill>
              <a:latin typeface="Lato"/>
              <a:ea typeface="Lato"/>
              <a:cs typeface="Lato"/>
              <a:sym typeface="Lato"/>
            </a:endParaRPr>
          </a:p>
          <a:p>
            <a:pPr indent="-331469" lvl="1" marL="9144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Name</a:t>
            </a:r>
            <a:endParaRPr b="0" i="1" sz="1800">
              <a:solidFill>
                <a:schemeClr val="lt1"/>
              </a:solidFill>
              <a:latin typeface="Lato"/>
              <a:ea typeface="Lato"/>
              <a:cs typeface="Lato"/>
              <a:sym typeface="Lato"/>
            </a:endParaRPr>
          </a:p>
          <a:p>
            <a:pPr indent="-331469" lvl="1" marL="9144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Year</a:t>
            </a:r>
            <a:endParaRPr b="0" i="1" sz="1800">
              <a:solidFill>
                <a:schemeClr val="lt1"/>
              </a:solidFill>
              <a:latin typeface="Lato"/>
              <a:ea typeface="Lato"/>
              <a:cs typeface="Lato"/>
              <a:sym typeface="Lato"/>
            </a:endParaRPr>
          </a:p>
          <a:p>
            <a:pPr indent="-331469" lvl="1" marL="9144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Selling_price</a:t>
            </a:r>
            <a:endParaRPr b="0" i="1" sz="1800">
              <a:solidFill>
                <a:schemeClr val="lt1"/>
              </a:solidFill>
              <a:latin typeface="Lato"/>
              <a:ea typeface="Lato"/>
              <a:cs typeface="Lato"/>
              <a:sym typeface="Lato"/>
            </a:endParaRPr>
          </a:p>
          <a:p>
            <a:pPr indent="-331469" lvl="1" marL="9144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Km_driven</a:t>
            </a:r>
            <a:endParaRPr b="0" i="1" sz="1800">
              <a:solidFill>
                <a:schemeClr val="lt1"/>
              </a:solidFill>
              <a:latin typeface="Lato"/>
              <a:ea typeface="Lato"/>
              <a:cs typeface="Lato"/>
              <a:sym typeface="Lato"/>
            </a:endParaRPr>
          </a:p>
          <a:p>
            <a:pPr indent="-331469" lvl="1" marL="9144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Owner</a:t>
            </a:r>
            <a:endParaRPr b="0" i="1" sz="1800">
              <a:solidFill>
                <a:schemeClr val="lt1"/>
              </a:solidFill>
              <a:latin typeface="Lato"/>
              <a:ea typeface="Lato"/>
              <a:cs typeface="Lato"/>
              <a:sym typeface="Lato"/>
            </a:endParaRPr>
          </a:p>
          <a:p>
            <a:pPr indent="0" lvl="0" marL="0" rtl="0" algn="l">
              <a:lnSpc>
                <a:spcPct val="115000"/>
              </a:lnSpc>
              <a:spcBef>
                <a:spcPts val="1600"/>
              </a:spcBef>
              <a:spcAft>
                <a:spcPts val="1600"/>
              </a:spcAft>
              <a:buNone/>
            </a:pPr>
            <a:r>
              <a:t/>
            </a:r>
            <a:endParaRPr b="0" sz="1800">
              <a:latin typeface="Lato"/>
              <a:ea typeface="Lato"/>
              <a:cs typeface="Lato"/>
              <a:sym typeface="Lato"/>
            </a:endParaRPr>
          </a:p>
        </p:txBody>
      </p:sp>
      <p:pic>
        <p:nvPicPr>
          <p:cNvPr id="73" name="Google Shape;73;p15"/>
          <p:cNvPicPr preferRelativeResize="0"/>
          <p:nvPr/>
        </p:nvPicPr>
        <p:blipFill>
          <a:blip r:embed="rId3">
            <a:alphaModFix/>
          </a:blip>
          <a:stretch>
            <a:fillRect/>
          </a:stretch>
        </p:blipFill>
        <p:spPr>
          <a:xfrm>
            <a:off x="5965825" y="1635400"/>
            <a:ext cx="3019425" cy="159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77" name="Shape 77"/>
        <p:cNvGrpSpPr/>
        <p:nvPr/>
      </p:nvGrpSpPr>
      <p:grpSpPr>
        <a:xfrm>
          <a:off x="0" y="0"/>
          <a:ext cx="0" cy="0"/>
          <a:chOff x="0" y="0"/>
          <a:chExt cx="0" cy="0"/>
        </a:xfrm>
      </p:grpSpPr>
      <p:sp>
        <p:nvSpPr>
          <p:cNvPr id="78" name="Google Shape;78;p16"/>
          <p:cNvSpPr txBox="1"/>
          <p:nvPr>
            <p:ph idx="4294967295" type="title"/>
          </p:nvPr>
        </p:nvSpPr>
        <p:spPr>
          <a:xfrm>
            <a:off x="802475" y="304800"/>
            <a:ext cx="6636900" cy="70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3600">
                <a:solidFill>
                  <a:srgbClr val="FF9900"/>
                </a:solidFill>
              </a:rPr>
              <a:t>Methodology</a:t>
            </a:r>
            <a:endParaRPr i="1" sz="3600">
              <a:solidFill>
                <a:srgbClr val="FF9900"/>
              </a:solidFill>
            </a:endParaRPr>
          </a:p>
          <a:p>
            <a:pPr indent="0" lvl="0" marL="0" rtl="0" algn="l">
              <a:spcBef>
                <a:spcPts val="1600"/>
              </a:spcBef>
              <a:spcAft>
                <a:spcPts val="1600"/>
              </a:spcAft>
              <a:buNone/>
            </a:pPr>
            <a:r>
              <a:t/>
            </a:r>
            <a:endParaRPr sz="3600">
              <a:solidFill>
                <a:schemeClr val="dk1"/>
              </a:solidFill>
            </a:endParaRPr>
          </a:p>
        </p:txBody>
      </p:sp>
      <p:sp>
        <p:nvSpPr>
          <p:cNvPr id="79" name="Google Shape;79;p16"/>
          <p:cNvSpPr txBox="1"/>
          <p:nvPr>
            <p:ph idx="4294967295" type="title"/>
          </p:nvPr>
        </p:nvSpPr>
        <p:spPr>
          <a:xfrm>
            <a:off x="527125" y="910950"/>
            <a:ext cx="5197200" cy="3453600"/>
          </a:xfrm>
          <a:prstGeom prst="rect">
            <a:avLst/>
          </a:prstGeom>
        </p:spPr>
        <p:txBody>
          <a:bodyPr anchorCtr="0" anchor="t" bIns="91425" lIns="91425" spcFirstLastPara="1" rIns="91425" wrap="square" tIns="91425">
            <a:normAutofit fontScale="90000"/>
          </a:bodyPr>
          <a:lstStyle/>
          <a:p>
            <a:pPr indent="-331470" lvl="0" marL="457200" rtl="0" algn="l">
              <a:lnSpc>
                <a:spcPct val="115000"/>
              </a:lnSpc>
              <a:spcBef>
                <a:spcPts val="0"/>
              </a:spcBef>
              <a:spcAft>
                <a:spcPts val="0"/>
              </a:spcAft>
              <a:buClr>
                <a:srgbClr val="FF9900"/>
              </a:buClr>
              <a:buSzPct val="100000"/>
              <a:buFont typeface="Lato"/>
              <a:buChar char="●"/>
            </a:pPr>
            <a:r>
              <a:rPr b="0" i="1" lang="en" sz="1800">
                <a:solidFill>
                  <a:srgbClr val="FF9900"/>
                </a:solidFill>
                <a:latin typeface="Lato"/>
                <a:ea typeface="Lato"/>
                <a:cs typeface="Lato"/>
                <a:sym typeface="Lato"/>
              </a:rPr>
              <a:t>SQL Aggregate Functions</a:t>
            </a:r>
            <a:endParaRPr b="0" i="1" sz="1800">
              <a:solidFill>
                <a:srgbClr val="FF9900"/>
              </a:solidFill>
              <a:latin typeface="Lato"/>
              <a:ea typeface="Lato"/>
              <a:cs typeface="Lato"/>
              <a:sym typeface="Lato"/>
            </a:endParaRPr>
          </a:p>
          <a:p>
            <a:pPr indent="-331469" lvl="1" marL="9144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Sum: this aggregate function is used to calculate aggregate sum of a given column, and provided that the given column should of numeric supported data types of SQL (for example : INT, BIGINT, FLOAT)</a:t>
            </a:r>
            <a:endParaRPr b="0" i="1" sz="1800">
              <a:solidFill>
                <a:schemeClr val="lt1"/>
              </a:solidFill>
              <a:latin typeface="Lato"/>
              <a:ea typeface="Lato"/>
              <a:cs typeface="Lato"/>
              <a:sym typeface="Lato"/>
            </a:endParaRPr>
          </a:p>
          <a:p>
            <a:pPr indent="-331469" lvl="1" marL="914400" rtl="0" algn="l">
              <a:lnSpc>
                <a:spcPct val="115000"/>
              </a:lnSpc>
              <a:spcBef>
                <a:spcPts val="0"/>
              </a:spcBef>
              <a:spcAft>
                <a:spcPts val="0"/>
              </a:spcAft>
              <a:buClr>
                <a:schemeClr val="lt1"/>
              </a:buClr>
              <a:buSzPct val="100000"/>
              <a:buFont typeface="Lato"/>
              <a:buChar char="○"/>
            </a:pPr>
            <a:r>
              <a:rPr b="0" i="1" lang="en" sz="1800">
                <a:solidFill>
                  <a:schemeClr val="lt1"/>
                </a:solidFill>
                <a:latin typeface="Lato"/>
                <a:ea typeface="Lato"/>
                <a:cs typeface="Lato"/>
                <a:sym typeface="Lato"/>
              </a:rPr>
              <a:t>Avg: this aggregate function is used to calculate aggregate average of a given column, and provided that the given column should of numeric supported data types of SQL (for example : INT, BIGINT, FLOAT)</a:t>
            </a:r>
            <a:endParaRPr b="0" i="1" sz="1800">
              <a:solidFill>
                <a:schemeClr val="lt1"/>
              </a:solidFill>
              <a:latin typeface="Lato"/>
              <a:ea typeface="Lato"/>
              <a:cs typeface="Lato"/>
              <a:sym typeface="Lato"/>
            </a:endParaRPr>
          </a:p>
          <a:p>
            <a:pPr indent="0" lvl="0" marL="1371600" rtl="0" algn="l">
              <a:lnSpc>
                <a:spcPct val="115000"/>
              </a:lnSpc>
              <a:spcBef>
                <a:spcPts val="1600"/>
              </a:spcBef>
              <a:spcAft>
                <a:spcPts val="0"/>
              </a:spcAft>
              <a:buNone/>
            </a:pPr>
            <a:r>
              <a:t/>
            </a:r>
            <a:endParaRPr b="0" i="1" sz="1800">
              <a:solidFill>
                <a:schemeClr val="lt1"/>
              </a:solidFill>
              <a:latin typeface="Lato"/>
              <a:ea typeface="Lato"/>
              <a:cs typeface="Lato"/>
              <a:sym typeface="Lato"/>
            </a:endParaRPr>
          </a:p>
          <a:p>
            <a:pPr indent="0" lvl="0" marL="914400" rtl="0" algn="l">
              <a:lnSpc>
                <a:spcPct val="115000"/>
              </a:lnSpc>
              <a:spcBef>
                <a:spcPts val="1600"/>
              </a:spcBef>
              <a:spcAft>
                <a:spcPts val="1600"/>
              </a:spcAft>
              <a:buNone/>
            </a:pPr>
            <a:r>
              <a:t/>
            </a:r>
            <a:endParaRPr b="0" sz="1600">
              <a:highlight>
                <a:schemeClr val="lt1"/>
              </a:highlight>
              <a:latin typeface="Roboto"/>
              <a:ea typeface="Roboto"/>
              <a:cs typeface="Roboto"/>
              <a:sym typeface="Roboto"/>
            </a:endParaRPr>
          </a:p>
        </p:txBody>
      </p:sp>
      <p:pic>
        <p:nvPicPr>
          <p:cNvPr id="80" name="Google Shape;80;p16"/>
          <p:cNvPicPr preferRelativeResize="0"/>
          <p:nvPr/>
        </p:nvPicPr>
        <p:blipFill>
          <a:blip r:embed="rId3">
            <a:alphaModFix/>
          </a:blip>
          <a:stretch>
            <a:fillRect/>
          </a:stretch>
        </p:blipFill>
        <p:spPr>
          <a:xfrm>
            <a:off x="6073400" y="558800"/>
            <a:ext cx="2780451" cy="1847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84" name="Shape 84"/>
        <p:cNvGrpSpPr/>
        <p:nvPr/>
      </p:nvGrpSpPr>
      <p:grpSpPr>
        <a:xfrm>
          <a:off x="0" y="0"/>
          <a:ext cx="0" cy="0"/>
          <a:chOff x="0" y="0"/>
          <a:chExt cx="0" cy="0"/>
        </a:xfrm>
      </p:grpSpPr>
      <p:sp>
        <p:nvSpPr>
          <p:cNvPr id="85" name="Google Shape;85;p17"/>
          <p:cNvSpPr txBox="1"/>
          <p:nvPr>
            <p:ph idx="4294967295" type="title"/>
          </p:nvPr>
        </p:nvSpPr>
        <p:spPr>
          <a:xfrm>
            <a:off x="539175" y="667550"/>
            <a:ext cx="6281700" cy="3123900"/>
          </a:xfrm>
          <a:prstGeom prst="rect">
            <a:avLst/>
          </a:prstGeom>
        </p:spPr>
        <p:txBody>
          <a:bodyPr anchorCtr="0" anchor="t" bIns="91425" lIns="91425" spcFirstLastPara="1" rIns="91425" wrap="square" tIns="91425">
            <a:normAutofit/>
          </a:bodyPr>
          <a:lstStyle/>
          <a:p>
            <a:pPr indent="-330200" lvl="1" marL="914400" rtl="0" algn="l">
              <a:lnSpc>
                <a:spcPct val="115000"/>
              </a:lnSpc>
              <a:spcBef>
                <a:spcPts val="0"/>
              </a:spcBef>
              <a:spcAft>
                <a:spcPts val="0"/>
              </a:spcAft>
              <a:buClr>
                <a:schemeClr val="lt1"/>
              </a:buClr>
              <a:buSzPts val="1600"/>
              <a:buFont typeface="Lato"/>
              <a:buChar char="○"/>
            </a:pPr>
            <a:r>
              <a:rPr b="0" i="1" lang="en" sz="1600">
                <a:solidFill>
                  <a:schemeClr val="lt1"/>
                </a:solidFill>
                <a:latin typeface="Lato"/>
                <a:ea typeface="Lato"/>
                <a:cs typeface="Lato"/>
                <a:sym typeface="Lato"/>
              </a:rPr>
              <a:t>Max and Min: these aggregate function is used to calculate aggregate maximum and minimum of a given column, and provided that the given column should of numeric supported data types of SQL (for example : INT, BIGINT, FLOAT)</a:t>
            </a:r>
            <a:endParaRPr b="0" i="1"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b="0" i="1" lang="en" sz="1600">
                <a:solidFill>
                  <a:schemeClr val="lt1"/>
                </a:solidFill>
                <a:latin typeface="Lato"/>
                <a:ea typeface="Lato"/>
                <a:cs typeface="Lato"/>
                <a:sym typeface="Lato"/>
              </a:rPr>
              <a:t>Count: this aggregate function is used to calculate aggregate count of a given column, and provided that the given column should of numeric supported data types of SQL (for example : INT, BIGINT, FLOAT)</a:t>
            </a:r>
            <a:endParaRPr b="0" i="1" sz="16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89" name="Shape 89"/>
        <p:cNvGrpSpPr/>
        <p:nvPr/>
      </p:nvGrpSpPr>
      <p:grpSpPr>
        <a:xfrm>
          <a:off x="0" y="0"/>
          <a:ext cx="0" cy="0"/>
          <a:chOff x="0" y="0"/>
          <a:chExt cx="0" cy="0"/>
        </a:xfrm>
      </p:grpSpPr>
      <p:sp>
        <p:nvSpPr>
          <p:cNvPr id="90" name="Google Shape;90;p18"/>
          <p:cNvSpPr txBox="1"/>
          <p:nvPr>
            <p:ph idx="4294967295" type="title"/>
          </p:nvPr>
        </p:nvSpPr>
        <p:spPr>
          <a:xfrm>
            <a:off x="454200" y="188100"/>
            <a:ext cx="7557300" cy="47673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b="0" i="1" lang="en" sz="1822">
                <a:solidFill>
                  <a:srgbClr val="FF9900"/>
                </a:solidFill>
                <a:latin typeface="Lato"/>
                <a:ea typeface="Lato"/>
                <a:cs typeface="Lato"/>
                <a:sym typeface="Lato"/>
              </a:rPr>
              <a:t>SQL joining data </a:t>
            </a:r>
            <a:endParaRPr b="0" i="1" sz="1822">
              <a:solidFill>
                <a:srgbClr val="FF9900"/>
              </a:solidFill>
              <a:latin typeface="Lato"/>
              <a:ea typeface="Lato"/>
              <a:cs typeface="Lato"/>
              <a:sym typeface="Lato"/>
            </a:endParaRPr>
          </a:p>
          <a:p>
            <a:pPr indent="0" lvl="0" marL="0" rtl="0" algn="l">
              <a:lnSpc>
                <a:spcPct val="100000"/>
              </a:lnSpc>
              <a:spcBef>
                <a:spcPts val="0"/>
              </a:spcBef>
              <a:spcAft>
                <a:spcPts val="0"/>
              </a:spcAft>
              <a:buNone/>
            </a:pPr>
            <a:r>
              <a:t/>
            </a:r>
            <a:endParaRPr b="0" i="1" sz="1600">
              <a:solidFill>
                <a:schemeClr val="lt1"/>
              </a:solidFill>
              <a:latin typeface="Lato"/>
              <a:ea typeface="Lato"/>
              <a:cs typeface="Lato"/>
              <a:sym typeface="Lato"/>
            </a:endParaRPr>
          </a:p>
          <a:p>
            <a:pPr indent="-317182" lvl="0" marL="457200" rtl="0" algn="l">
              <a:lnSpc>
                <a:spcPct val="100000"/>
              </a:lnSpc>
              <a:spcBef>
                <a:spcPts val="0"/>
              </a:spcBef>
              <a:spcAft>
                <a:spcPts val="0"/>
              </a:spcAft>
              <a:buClr>
                <a:schemeClr val="lt1"/>
              </a:buClr>
              <a:buSzPct val="100000"/>
              <a:buFont typeface="Lato"/>
              <a:buChar char="●"/>
            </a:pPr>
            <a:r>
              <a:rPr b="0" i="1" lang="en" sz="1550">
                <a:solidFill>
                  <a:schemeClr val="lt1"/>
                </a:solidFill>
                <a:latin typeface="Lato"/>
                <a:ea typeface="Lato"/>
                <a:cs typeface="Lato"/>
                <a:sym typeface="Lato"/>
              </a:rPr>
              <a:t>Inner Join:</a:t>
            </a:r>
            <a:endParaRPr b="0" i="1" sz="1550">
              <a:solidFill>
                <a:schemeClr val="lt1"/>
              </a:solidFill>
              <a:latin typeface="Lato"/>
              <a:ea typeface="Lato"/>
              <a:cs typeface="Lato"/>
              <a:sym typeface="Lato"/>
            </a:endParaRPr>
          </a:p>
          <a:p>
            <a:pPr indent="0" lvl="0" marL="0" rtl="0" algn="l">
              <a:lnSpc>
                <a:spcPct val="100000"/>
              </a:lnSpc>
              <a:spcBef>
                <a:spcPts val="0"/>
              </a:spcBef>
              <a:spcAft>
                <a:spcPts val="0"/>
              </a:spcAft>
              <a:buNone/>
            </a:pPr>
            <a:r>
              <a:rPr b="0" i="1" lang="en" sz="1550">
                <a:solidFill>
                  <a:schemeClr val="lt1"/>
                </a:solidFill>
                <a:latin typeface="Lato"/>
                <a:ea typeface="Lato"/>
                <a:cs typeface="Lato"/>
                <a:sym typeface="Lato"/>
              </a:rPr>
              <a:t>~Returns only the rows that have matching values in both tables being joined.</a:t>
            </a:r>
            <a:endParaRPr b="0" i="1" sz="1550">
              <a:solidFill>
                <a:schemeClr val="lt1"/>
              </a:solidFill>
              <a:latin typeface="Lato"/>
              <a:ea typeface="Lato"/>
              <a:cs typeface="Lato"/>
              <a:sym typeface="Lato"/>
            </a:endParaRPr>
          </a:p>
          <a:p>
            <a:pPr indent="0" lvl="0" marL="0" rtl="0" algn="l">
              <a:lnSpc>
                <a:spcPct val="100000"/>
              </a:lnSpc>
              <a:spcBef>
                <a:spcPts val="0"/>
              </a:spcBef>
              <a:spcAft>
                <a:spcPts val="0"/>
              </a:spcAft>
              <a:buNone/>
            </a:pPr>
            <a:r>
              <a:rPr b="0" i="1" lang="en" sz="1550">
                <a:solidFill>
                  <a:schemeClr val="lt1"/>
                </a:solidFill>
                <a:latin typeface="Lato"/>
                <a:ea typeface="Lato"/>
                <a:cs typeface="Lato"/>
                <a:sym typeface="Lato"/>
              </a:rPr>
              <a:t>~ Excludes rows where there is no match found.</a:t>
            </a:r>
            <a:endParaRPr b="0" i="1" sz="1550">
              <a:solidFill>
                <a:schemeClr val="lt1"/>
              </a:solidFill>
              <a:latin typeface="Lato"/>
              <a:ea typeface="Lato"/>
              <a:cs typeface="Lato"/>
              <a:sym typeface="Lato"/>
            </a:endParaRPr>
          </a:p>
          <a:p>
            <a:pPr indent="0" lvl="0" marL="0" rtl="0" algn="l">
              <a:lnSpc>
                <a:spcPct val="100000"/>
              </a:lnSpc>
              <a:spcBef>
                <a:spcPts val="0"/>
              </a:spcBef>
              <a:spcAft>
                <a:spcPts val="0"/>
              </a:spcAft>
              <a:buNone/>
            </a:pPr>
            <a:r>
              <a:rPr b="0" i="1" lang="en" sz="1550">
                <a:solidFill>
                  <a:schemeClr val="lt1"/>
                </a:solidFill>
                <a:latin typeface="Lato"/>
                <a:ea typeface="Lato"/>
                <a:cs typeface="Lato"/>
                <a:sym typeface="Lato"/>
              </a:rPr>
              <a:t>~ Useful for retrieving data that exists in both tables.</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b="0" i="1" sz="1550">
              <a:solidFill>
                <a:schemeClr val="lt1"/>
              </a:solidFill>
              <a:latin typeface="Lato"/>
              <a:ea typeface="Lato"/>
              <a:cs typeface="Lato"/>
              <a:sym typeface="Lato"/>
            </a:endParaRPr>
          </a:p>
          <a:p>
            <a:pPr indent="-317182" lvl="0" marL="457200" rtl="0" algn="l">
              <a:lnSpc>
                <a:spcPct val="115000"/>
              </a:lnSpc>
              <a:spcBef>
                <a:spcPts val="0"/>
              </a:spcBef>
              <a:spcAft>
                <a:spcPts val="0"/>
              </a:spcAft>
              <a:buClr>
                <a:schemeClr val="lt1"/>
              </a:buClr>
              <a:buSzPct val="100000"/>
              <a:buFont typeface="Lato"/>
              <a:buChar char="●"/>
            </a:pPr>
            <a:r>
              <a:rPr b="0" i="1" lang="en" sz="1550">
                <a:solidFill>
                  <a:schemeClr val="lt1"/>
                </a:solidFill>
                <a:latin typeface="Lato"/>
                <a:ea typeface="Lato"/>
                <a:cs typeface="Lato"/>
                <a:sym typeface="Lato"/>
              </a:rPr>
              <a:t>Left Join:</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~Returns all the rows from the left table, and the matched rows from the right table.</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~If no matching rows exist in the right table, it returns NULL values for the columns from the right table.</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~Useful for retrieving all records from the left table, with matching records from the right table.</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b="0" i="1" sz="1550">
              <a:solidFill>
                <a:schemeClr val="lt1"/>
              </a:solidFill>
              <a:latin typeface="Lato"/>
              <a:ea typeface="Lato"/>
              <a:cs typeface="Lato"/>
              <a:sym typeface="Lato"/>
            </a:endParaRPr>
          </a:p>
          <a:p>
            <a:pPr indent="-317182" lvl="0" marL="457200" rtl="0" algn="l">
              <a:lnSpc>
                <a:spcPct val="115000"/>
              </a:lnSpc>
              <a:spcBef>
                <a:spcPts val="0"/>
              </a:spcBef>
              <a:spcAft>
                <a:spcPts val="0"/>
              </a:spcAft>
              <a:buClr>
                <a:schemeClr val="lt1"/>
              </a:buClr>
              <a:buSzPct val="100000"/>
              <a:buFont typeface="Lato"/>
              <a:buChar char="●"/>
            </a:pPr>
            <a:r>
              <a:rPr b="0" i="1" lang="en" sz="1550">
                <a:solidFill>
                  <a:schemeClr val="lt1"/>
                </a:solidFill>
                <a:latin typeface="Lato"/>
                <a:ea typeface="Lato"/>
                <a:cs typeface="Lato"/>
                <a:sym typeface="Lato"/>
              </a:rPr>
              <a:t>Right Join:</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 Returns all the rows from the right table, and the matched rows from the left table.</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 If no matching rows exist in the left table, it returns NULL values for the columns from the left table.</a:t>
            </a:r>
            <a:endParaRPr b="0" i="1" sz="1550">
              <a:solidFill>
                <a:schemeClr val="lt1"/>
              </a:solidFill>
              <a:latin typeface="Lato"/>
              <a:ea typeface="Lato"/>
              <a:cs typeface="Lato"/>
              <a:sym typeface="Lato"/>
            </a:endParaRPr>
          </a:p>
          <a:p>
            <a:pPr indent="0" lvl="0" marL="0" rtl="0" algn="l">
              <a:lnSpc>
                <a:spcPct val="115000"/>
              </a:lnSpc>
              <a:spcBef>
                <a:spcPts val="0"/>
              </a:spcBef>
              <a:spcAft>
                <a:spcPts val="0"/>
              </a:spcAft>
              <a:buNone/>
            </a:pPr>
            <a:r>
              <a:rPr b="0" i="1" lang="en" sz="1550">
                <a:solidFill>
                  <a:schemeClr val="lt1"/>
                </a:solidFill>
                <a:latin typeface="Lato"/>
                <a:ea typeface="Lato"/>
                <a:cs typeface="Lato"/>
                <a:sym typeface="Lato"/>
              </a:rPr>
              <a:t>- Less commonly used than left join but provides similar functionality, just with the tables switched.</a:t>
            </a:r>
            <a:endParaRPr b="0" i="1" sz="1550">
              <a:solidFill>
                <a:schemeClr val="lt1"/>
              </a:solidFill>
              <a:latin typeface="Lato"/>
              <a:ea typeface="Lato"/>
              <a:cs typeface="Lato"/>
              <a:sym typeface="Lato"/>
            </a:endParaRPr>
          </a:p>
          <a:p>
            <a:pPr indent="0" lvl="0" marL="914400" rtl="0" algn="l">
              <a:lnSpc>
                <a:spcPct val="115000"/>
              </a:lnSpc>
              <a:spcBef>
                <a:spcPts val="0"/>
              </a:spcBef>
              <a:spcAft>
                <a:spcPts val="0"/>
              </a:spcAft>
              <a:buNone/>
            </a:pPr>
            <a:r>
              <a:t/>
            </a:r>
            <a:endParaRPr b="0" sz="1400">
              <a:solidFill>
                <a:schemeClr val="lt1"/>
              </a:solidFill>
              <a:latin typeface="Lato"/>
              <a:ea typeface="Lato"/>
              <a:cs typeface="Lato"/>
              <a:sym typeface="Lato"/>
            </a:endParaRPr>
          </a:p>
        </p:txBody>
      </p:sp>
      <p:pic>
        <p:nvPicPr>
          <p:cNvPr id="91" name="Google Shape;91;p18"/>
          <p:cNvPicPr preferRelativeResize="0"/>
          <p:nvPr/>
        </p:nvPicPr>
        <p:blipFill>
          <a:blip r:embed="rId3">
            <a:alphaModFix/>
          </a:blip>
          <a:stretch>
            <a:fillRect/>
          </a:stretch>
        </p:blipFill>
        <p:spPr>
          <a:xfrm>
            <a:off x="6678800" y="188100"/>
            <a:ext cx="2201675" cy="201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95" name="Shape 95"/>
        <p:cNvGrpSpPr/>
        <p:nvPr/>
      </p:nvGrpSpPr>
      <p:grpSpPr>
        <a:xfrm>
          <a:off x="0" y="0"/>
          <a:ext cx="0" cy="0"/>
          <a:chOff x="0" y="0"/>
          <a:chExt cx="0" cy="0"/>
        </a:xfrm>
      </p:grpSpPr>
      <p:sp>
        <p:nvSpPr>
          <p:cNvPr id="96" name="Google Shape;96;p19"/>
          <p:cNvSpPr txBox="1"/>
          <p:nvPr/>
        </p:nvSpPr>
        <p:spPr>
          <a:xfrm>
            <a:off x="814350" y="290500"/>
            <a:ext cx="7515300" cy="4358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i="1" lang="en" sz="1600">
                <a:solidFill>
                  <a:srgbClr val="FF9900"/>
                </a:solidFill>
                <a:latin typeface="Lato"/>
                <a:ea typeface="Lato"/>
                <a:cs typeface="Lato"/>
                <a:sym typeface="Lato"/>
              </a:rPr>
              <a:t>SQL Operators</a:t>
            </a:r>
            <a:endParaRPr i="1" sz="1600">
              <a:solidFill>
                <a:srgbClr val="FF9900"/>
              </a:solidFill>
              <a:latin typeface="Lato"/>
              <a:ea typeface="Lato"/>
              <a:cs typeface="Lato"/>
              <a:sym typeface="Lato"/>
            </a:endParaRPr>
          </a:p>
          <a:p>
            <a:pPr indent="-317500" lvl="0" marL="457200" rtl="0" algn="l">
              <a:lnSpc>
                <a:spcPct val="115000"/>
              </a:lnSpc>
              <a:spcBef>
                <a:spcPts val="1600"/>
              </a:spcBef>
              <a:spcAft>
                <a:spcPts val="0"/>
              </a:spcAft>
              <a:buClr>
                <a:schemeClr val="lt1"/>
              </a:buClr>
              <a:buSzPts val="1400"/>
              <a:buFont typeface="Lato"/>
              <a:buChar char="●"/>
            </a:pPr>
            <a:r>
              <a:rPr i="1" lang="en">
                <a:solidFill>
                  <a:schemeClr val="lt1"/>
                </a:solidFill>
                <a:latin typeface="Lato"/>
                <a:ea typeface="Lato"/>
                <a:cs typeface="Lato"/>
                <a:sym typeface="Lato"/>
              </a:rPr>
              <a:t>IN</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The IN operator allows you to specify multiple values in a WHERE clause.</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It is used to determine if a value matches any value in a list or a subquery.</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It's particularly useful when you want to compare a value against multiple </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possible values.</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i="1">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i="1" lang="en">
                <a:solidFill>
                  <a:schemeClr val="lt1"/>
                </a:solidFill>
                <a:latin typeface="Lato"/>
                <a:ea typeface="Lato"/>
                <a:cs typeface="Lato"/>
                <a:sym typeface="Lato"/>
              </a:rPr>
              <a:t>= (Equal to):</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The = operator is used to compare two values to check if they are equal.</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It's commonly used in WHERE clauses to filter rows based on exact matches.</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i="1">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i="1" lang="en">
                <a:solidFill>
                  <a:schemeClr val="lt1"/>
                </a:solidFill>
                <a:latin typeface="Lato"/>
                <a:ea typeface="Lato"/>
                <a:cs typeface="Lato"/>
                <a:sym typeface="Lato"/>
              </a:rPr>
              <a:t>&lt; (Less than):</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~The &lt; operator is used to compare two values to check if the left operand is less than the right operand.</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~It's useful for filtering rows where a particular column's value is less than a specified value.</a:t>
            </a:r>
            <a:endParaRPr i="1">
              <a:solidFill>
                <a:schemeClr val="lt1"/>
              </a:solidFill>
              <a:latin typeface="Lato"/>
              <a:ea typeface="Lato"/>
              <a:cs typeface="Lato"/>
              <a:sym typeface="Lato"/>
            </a:endParaRPr>
          </a:p>
          <a:p>
            <a:pPr indent="0" lvl="0" marL="0" rtl="0" algn="l">
              <a:lnSpc>
                <a:spcPct val="115000"/>
              </a:lnSpc>
              <a:spcBef>
                <a:spcPts val="0"/>
              </a:spcBef>
              <a:spcAft>
                <a:spcPts val="1600"/>
              </a:spcAft>
              <a:buNone/>
            </a:pPr>
            <a:r>
              <a:t/>
            </a:r>
            <a:endParaRPr i="1">
              <a:solidFill>
                <a:schemeClr val="dk2"/>
              </a:solidFill>
              <a:highlight>
                <a:schemeClr val="lt1"/>
              </a:highlight>
              <a:latin typeface="Roboto"/>
              <a:ea typeface="Roboto"/>
              <a:cs typeface="Roboto"/>
              <a:sym typeface="Roboto"/>
            </a:endParaRPr>
          </a:p>
        </p:txBody>
      </p:sp>
      <p:pic>
        <p:nvPicPr>
          <p:cNvPr id="97" name="Google Shape;97;p19"/>
          <p:cNvPicPr preferRelativeResize="0"/>
          <p:nvPr/>
        </p:nvPicPr>
        <p:blipFill>
          <a:blip r:embed="rId3">
            <a:alphaModFix/>
          </a:blip>
          <a:stretch>
            <a:fillRect/>
          </a:stretch>
        </p:blipFill>
        <p:spPr>
          <a:xfrm>
            <a:off x="6499225" y="568350"/>
            <a:ext cx="2476499" cy="2003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01" name="Shape 101"/>
        <p:cNvGrpSpPr/>
        <p:nvPr/>
      </p:nvGrpSpPr>
      <p:grpSpPr>
        <a:xfrm>
          <a:off x="0" y="0"/>
          <a:ext cx="0" cy="0"/>
          <a:chOff x="0" y="0"/>
          <a:chExt cx="0" cy="0"/>
        </a:xfrm>
      </p:grpSpPr>
      <p:sp>
        <p:nvSpPr>
          <p:cNvPr id="102" name="Google Shape;102;p20"/>
          <p:cNvSpPr txBox="1"/>
          <p:nvPr/>
        </p:nvSpPr>
        <p:spPr>
          <a:xfrm>
            <a:off x="974150" y="166500"/>
            <a:ext cx="7469700" cy="3869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i="1">
              <a:solidFill>
                <a:schemeClr val="dk2"/>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i="1" lang="en">
                <a:solidFill>
                  <a:schemeClr val="lt1"/>
                </a:solidFill>
                <a:latin typeface="Lato"/>
                <a:ea typeface="Lato"/>
                <a:cs typeface="Lato"/>
                <a:sym typeface="Lato"/>
              </a:rPr>
              <a:t>&gt; (Greater than):</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The &gt; operator is used to compare two values to check if the left operand is greater than the right operand.</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Like &lt;, it's often used in WHERE clauses to filter rows based on values that exceed a certain threshold.</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i="1">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i="1" lang="en">
                <a:solidFill>
                  <a:schemeClr val="lt1"/>
                </a:solidFill>
                <a:latin typeface="Lato"/>
                <a:ea typeface="Lato"/>
                <a:cs typeface="Lato"/>
                <a:sym typeface="Lato"/>
              </a:rPr>
              <a:t> LIKE:</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~The LIKE operator is used in a WHERE clause to search for a specified pattern in a column.</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It allows for pattern matching using wildcard characters such as % (matches any sequence of characters) and _ (matches any single character).</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rPr i="1" lang="en">
                <a:solidFill>
                  <a:schemeClr val="lt1"/>
                </a:solidFill>
                <a:latin typeface="Lato"/>
                <a:ea typeface="Lato"/>
                <a:cs typeface="Lato"/>
                <a:sym typeface="Lato"/>
              </a:rPr>
              <a:t>~ Useful for finding rows where values match a certain pattern, such as searching for names starting with "Joh" or ending with "son".</a:t>
            </a:r>
            <a:endParaRPr i="1">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i="1">
              <a:solidFill>
                <a:schemeClr val="dk2"/>
              </a:solidFill>
              <a:latin typeface="Lato"/>
              <a:ea typeface="Lato"/>
              <a:cs typeface="Lato"/>
              <a:sym typeface="Lato"/>
            </a:endParaRPr>
          </a:p>
          <a:p>
            <a:pPr indent="0" lvl="0" marL="457200" rtl="0" algn="l">
              <a:lnSpc>
                <a:spcPct val="115000"/>
              </a:lnSpc>
              <a:spcBef>
                <a:spcPts val="0"/>
              </a:spcBef>
              <a:spcAft>
                <a:spcPts val="1600"/>
              </a:spcAft>
              <a:buNone/>
            </a:pPr>
            <a:r>
              <a:t/>
            </a:r>
            <a:endParaRPr i="1">
              <a:solidFill>
                <a:schemeClr val="dk2"/>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106" name="Shape 106"/>
        <p:cNvGrpSpPr/>
        <p:nvPr/>
      </p:nvGrpSpPr>
      <p:grpSpPr>
        <a:xfrm>
          <a:off x="0" y="0"/>
          <a:ext cx="0" cy="0"/>
          <a:chOff x="0" y="0"/>
          <a:chExt cx="0" cy="0"/>
        </a:xfrm>
      </p:grpSpPr>
      <p:sp>
        <p:nvSpPr>
          <p:cNvPr id="107" name="Google Shape;107;p21"/>
          <p:cNvSpPr txBox="1"/>
          <p:nvPr>
            <p:ph idx="4294967295" type="title"/>
          </p:nvPr>
        </p:nvSpPr>
        <p:spPr>
          <a:xfrm>
            <a:off x="474300" y="188975"/>
            <a:ext cx="6636900" cy="79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sz="3600">
                <a:solidFill>
                  <a:srgbClr val="FF9900"/>
                </a:solidFill>
              </a:rPr>
              <a:t>Queries explanation</a:t>
            </a:r>
            <a:endParaRPr i="1" sz="3600">
              <a:solidFill>
                <a:srgbClr val="FF9900"/>
              </a:solidFill>
            </a:endParaRPr>
          </a:p>
          <a:p>
            <a:pPr indent="0" lvl="0" marL="0" rtl="0" algn="l">
              <a:spcBef>
                <a:spcPts val="1600"/>
              </a:spcBef>
              <a:spcAft>
                <a:spcPts val="1600"/>
              </a:spcAft>
              <a:buNone/>
            </a:pPr>
            <a:r>
              <a:t/>
            </a:r>
            <a:endParaRPr sz="3600">
              <a:solidFill>
                <a:schemeClr val="dk1"/>
              </a:solidFill>
            </a:endParaRPr>
          </a:p>
        </p:txBody>
      </p:sp>
      <p:sp>
        <p:nvSpPr>
          <p:cNvPr id="108" name="Google Shape;108;p21"/>
          <p:cNvSpPr txBox="1"/>
          <p:nvPr>
            <p:ph idx="4294967295" type="title"/>
          </p:nvPr>
        </p:nvSpPr>
        <p:spPr>
          <a:xfrm>
            <a:off x="620200" y="983975"/>
            <a:ext cx="5453400" cy="3916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990"/>
              <a:buNone/>
            </a:pPr>
            <a:r>
              <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SzPts val="990"/>
              <a:buNone/>
            </a:pPr>
            <a:r>
              <a:rPr b="0" i="1" lang="en" sz="1400">
                <a:solidFill>
                  <a:schemeClr val="lt1"/>
                </a:solidFill>
                <a:latin typeface="Lato"/>
                <a:ea typeface="Lato"/>
                <a:cs typeface="Lato"/>
                <a:sym typeface="Lato"/>
              </a:rPr>
              <a:t>~</a:t>
            </a:r>
            <a:r>
              <a:rPr b="0" i="1" lang="en" sz="1400">
                <a:solidFill>
                  <a:schemeClr val="lt1"/>
                </a:solidFill>
                <a:latin typeface="Lato"/>
                <a:ea typeface="Lato"/>
                <a:cs typeface="Lato"/>
                <a:sym typeface="Lato"/>
              </a:rPr>
              <a:t>IN 2012, how many total cars are sold?</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SzPts val="990"/>
              <a:buNone/>
            </a:pPr>
            <a:r>
              <a:rPr b="0" i="1" lang="en" sz="1100">
                <a:solidFill>
                  <a:srgbClr val="FF9900"/>
                </a:solidFill>
                <a:latin typeface="Lato"/>
                <a:ea typeface="Lato"/>
                <a:cs typeface="Lato"/>
                <a:sym typeface="Lato"/>
              </a:rPr>
              <a:t>select count(*) from cars24</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SzPts val="990"/>
              <a:buNone/>
            </a:pPr>
            <a:r>
              <a:rPr b="0" i="1" lang="en" sz="1100">
                <a:solidFill>
                  <a:srgbClr val="FF9900"/>
                </a:solidFill>
                <a:latin typeface="Lato"/>
                <a:ea typeface="Lato"/>
                <a:cs typeface="Lato"/>
                <a:sym typeface="Lato"/>
              </a:rPr>
              <a:t>where year = 2012;</a:t>
            </a:r>
            <a:endParaRPr b="0" i="1" sz="1100">
              <a:solidFill>
                <a:srgbClr val="FF9900"/>
              </a:solidFill>
              <a:latin typeface="Lato"/>
              <a:ea typeface="Lato"/>
              <a:cs typeface="Lato"/>
              <a:sym typeface="Lato"/>
            </a:endParaRPr>
          </a:p>
          <a:p>
            <a:pPr indent="0" lvl="0" marL="0" rtl="0" algn="l">
              <a:lnSpc>
                <a:spcPct val="115000"/>
              </a:lnSpc>
              <a:spcBef>
                <a:spcPts val="0"/>
              </a:spcBef>
              <a:spcAft>
                <a:spcPts val="0"/>
              </a:spcAft>
              <a:buSzPts val="990"/>
              <a:buNone/>
            </a:pPr>
            <a:r>
              <a:rPr b="0" i="1" lang="en" sz="1400">
                <a:solidFill>
                  <a:schemeClr val="lt1"/>
                </a:solidFill>
                <a:latin typeface="Lato"/>
                <a:ea typeface="Lato"/>
                <a:cs typeface="Lato"/>
                <a:sym typeface="Lato"/>
              </a:rPr>
              <a:t>(By using this query , like we can fetch the data, only In 2012, how many cars are sold)</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SzPts val="990"/>
              <a:buNone/>
            </a:pPr>
            <a:r>
              <a:t/>
            </a:r>
            <a:endParaRPr b="0" i="1" sz="1550">
              <a:latin typeface="Lato"/>
              <a:ea typeface="Lato"/>
              <a:cs typeface="Lato"/>
              <a:sym typeface="Lato"/>
            </a:endParaRPr>
          </a:p>
          <a:p>
            <a:pPr indent="0" lvl="0" marL="0" rtl="0" algn="l">
              <a:lnSpc>
                <a:spcPct val="115000"/>
              </a:lnSpc>
              <a:spcBef>
                <a:spcPts val="0"/>
              </a:spcBef>
              <a:spcAft>
                <a:spcPts val="0"/>
              </a:spcAft>
              <a:buSzPts val="990"/>
              <a:buNone/>
            </a:pPr>
            <a:r>
              <a:rPr b="0" i="1" lang="en" sz="1400">
                <a:solidFill>
                  <a:schemeClr val="lt1"/>
                </a:solidFill>
                <a:latin typeface="Lato"/>
                <a:ea typeface="Lato"/>
                <a:cs typeface="Lato"/>
                <a:sym typeface="Lato"/>
              </a:rPr>
              <a:t>~Range between 500000 to 1000000, what cars are present in this range an asc order?</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SzPts val="990"/>
              <a:buNone/>
            </a:pPr>
            <a:r>
              <a:rPr b="0" i="1" lang="en" sz="1000">
                <a:solidFill>
                  <a:srgbClr val="FF9900"/>
                </a:solidFill>
                <a:latin typeface="Lato"/>
                <a:ea typeface="Lato"/>
                <a:cs typeface="Lato"/>
                <a:sym typeface="Lato"/>
              </a:rPr>
              <a:t>select * from cars24</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SzPts val="990"/>
              <a:buNone/>
            </a:pPr>
            <a:r>
              <a:rPr b="0" i="1" lang="en" sz="1000">
                <a:solidFill>
                  <a:srgbClr val="FF9900"/>
                </a:solidFill>
                <a:latin typeface="Lato"/>
                <a:ea typeface="Lato"/>
                <a:cs typeface="Lato"/>
                <a:sym typeface="Lato"/>
              </a:rPr>
              <a:t>where selling_price between 500000 and 1000000</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SzPts val="990"/>
              <a:buNone/>
            </a:pPr>
            <a:r>
              <a:rPr b="0" i="1" lang="en" sz="1000">
                <a:solidFill>
                  <a:srgbClr val="FF9900"/>
                </a:solidFill>
                <a:latin typeface="Lato"/>
                <a:ea typeface="Lato"/>
                <a:cs typeface="Lato"/>
                <a:sym typeface="Lato"/>
              </a:rPr>
              <a:t>order by selling_price;</a:t>
            </a:r>
            <a:endParaRPr b="0" i="1" sz="1000">
              <a:solidFill>
                <a:srgbClr val="FF9900"/>
              </a:solidFill>
              <a:latin typeface="Lato"/>
              <a:ea typeface="Lato"/>
              <a:cs typeface="Lato"/>
              <a:sym typeface="Lato"/>
            </a:endParaRPr>
          </a:p>
          <a:p>
            <a:pPr indent="0" lvl="0" marL="0" rtl="0" algn="l">
              <a:lnSpc>
                <a:spcPct val="115000"/>
              </a:lnSpc>
              <a:spcBef>
                <a:spcPts val="0"/>
              </a:spcBef>
              <a:spcAft>
                <a:spcPts val="0"/>
              </a:spcAft>
              <a:buSzPts val="990"/>
              <a:buNone/>
            </a:pPr>
            <a:r>
              <a:rPr b="0" i="1" lang="en" sz="1400">
                <a:solidFill>
                  <a:schemeClr val="lt1"/>
                </a:solidFill>
                <a:latin typeface="Lato"/>
                <a:ea typeface="Lato"/>
                <a:cs typeface="Lato"/>
                <a:sym typeface="Lato"/>
              </a:rPr>
              <a:t>(By using this query , we can find that data which cars range is only 500000 to 1000000)</a:t>
            </a:r>
            <a:endParaRPr b="0" i="1" sz="1400">
              <a:solidFill>
                <a:schemeClr val="lt1"/>
              </a:solidFill>
              <a:latin typeface="Lato"/>
              <a:ea typeface="Lato"/>
              <a:cs typeface="Lato"/>
              <a:sym typeface="Lato"/>
            </a:endParaRPr>
          </a:p>
          <a:p>
            <a:pPr indent="0" lvl="0" marL="0" rtl="0" algn="l">
              <a:lnSpc>
                <a:spcPct val="115000"/>
              </a:lnSpc>
              <a:spcBef>
                <a:spcPts val="0"/>
              </a:spcBef>
              <a:spcAft>
                <a:spcPts val="0"/>
              </a:spcAft>
              <a:buSzPts val="990"/>
              <a:buNone/>
            </a:pPr>
            <a:r>
              <a:t/>
            </a:r>
            <a:endParaRPr b="0" i="1" sz="1060">
              <a:latin typeface="Lato"/>
              <a:ea typeface="Lato"/>
              <a:cs typeface="Lato"/>
              <a:sym typeface="Lato"/>
            </a:endParaRPr>
          </a:p>
          <a:p>
            <a:pPr indent="0" lvl="0" marL="457200" rtl="0" algn="l">
              <a:spcBef>
                <a:spcPts val="0"/>
              </a:spcBef>
              <a:spcAft>
                <a:spcPts val="0"/>
              </a:spcAft>
              <a:buSzPts val="990"/>
              <a:buNone/>
            </a:pPr>
            <a:r>
              <a:t/>
            </a:r>
            <a:endParaRPr b="0" sz="1080">
              <a:highlight>
                <a:schemeClr val="lt1"/>
              </a:highlight>
              <a:latin typeface="Courier New"/>
              <a:ea typeface="Courier New"/>
              <a:cs typeface="Courier New"/>
              <a:sym typeface="Courier New"/>
            </a:endParaRPr>
          </a:p>
        </p:txBody>
      </p:sp>
      <p:pic>
        <p:nvPicPr>
          <p:cNvPr id="109" name="Google Shape;109;p21"/>
          <p:cNvPicPr preferRelativeResize="0"/>
          <p:nvPr/>
        </p:nvPicPr>
        <p:blipFill>
          <a:blip r:embed="rId3">
            <a:alphaModFix/>
          </a:blip>
          <a:stretch>
            <a:fillRect/>
          </a:stretch>
        </p:blipFill>
        <p:spPr>
          <a:xfrm>
            <a:off x="6357512" y="1145900"/>
            <a:ext cx="2476914" cy="16512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