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3" r:id="rId6"/>
    <p:sldId id="272" r:id="rId7"/>
    <p:sldId id="273" r:id="rId8"/>
    <p:sldId id="274" r:id="rId9"/>
    <p:sldId id="275" r:id="rId10"/>
    <p:sldId id="284" r:id="rId11"/>
    <p:sldId id="285" r:id="rId12"/>
    <p:sldId id="286" r:id="rId13"/>
    <p:sldId id="287" r:id="rId14"/>
    <p:sldId id="288" r:id="rId15"/>
    <p:sldId id="289" r:id="rId16"/>
    <p:sldId id="290" r:id="rId17"/>
    <p:sldId id="291" r:id="rId18"/>
    <p:sldId id="29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717" autoAdjust="0"/>
  </p:normalViewPr>
  <p:slideViewPr>
    <p:cSldViewPr>
      <p:cViewPr varScale="1">
        <p:scale>
          <a:sx n="68" d="100"/>
          <a:sy n="68" d="100"/>
        </p:scale>
        <p:origin x="-1216"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7D12574-5A29-4D7C-898E-423D0D3F729F}" type="datetimeFigureOut">
              <a:rPr lang="en-IN" smtClean="0"/>
              <a:t>26-10-2018</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FCBD5FB4-2F96-4285-94B0-16E6B62ABDF6}"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D12574-5A29-4D7C-898E-423D0D3F729F}" type="datetimeFigureOut">
              <a:rPr lang="en-IN" smtClean="0"/>
              <a:t>26-10-2018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CBD5FB4-2F96-4285-94B0-16E6B62ABD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D12574-5A29-4D7C-898E-423D0D3F729F}" type="datetimeFigureOut">
              <a:rPr lang="en-IN" smtClean="0"/>
              <a:t>26-10-2018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CBD5FB4-2F96-4285-94B0-16E6B62ABD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D12574-5A29-4D7C-898E-423D0D3F729F}" type="datetimeFigureOut">
              <a:rPr lang="en-IN" smtClean="0"/>
              <a:t>26-10-2018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CBD5FB4-2F96-4285-94B0-16E6B62ABDF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7D12574-5A29-4D7C-898E-423D0D3F729F}" type="datetimeFigureOut">
              <a:rPr lang="en-IN" smtClean="0"/>
              <a:t>26-10-2018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CBD5FB4-2F96-4285-94B0-16E6B62ABDF6}"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D12574-5A29-4D7C-898E-423D0D3F729F}" type="datetimeFigureOut">
              <a:rPr lang="en-IN" smtClean="0"/>
              <a:t>26-10-2018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CBD5FB4-2F96-4285-94B0-16E6B62ABDF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7D12574-5A29-4D7C-898E-423D0D3F729F}" type="datetimeFigureOut">
              <a:rPr lang="en-IN" smtClean="0"/>
              <a:t>26-10-2018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FCBD5FB4-2F96-4285-94B0-16E6B62ABD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7D12574-5A29-4D7C-898E-423D0D3F729F}" type="datetimeFigureOut">
              <a:rPr lang="en-IN" smtClean="0"/>
              <a:t>26-10-2018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FCBD5FB4-2F96-4285-94B0-16E6B62ABD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7D12574-5A29-4D7C-898E-423D0D3F729F}" type="datetimeFigureOut">
              <a:rPr lang="en-IN" smtClean="0"/>
              <a:t>26-10-2018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FCBD5FB4-2F96-4285-94B0-16E6B62ABDF6}"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D12574-5A29-4D7C-898E-423D0D3F729F}" type="datetimeFigureOut">
              <a:rPr lang="en-IN" smtClean="0"/>
              <a:t>26-10-2018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CBD5FB4-2F96-4285-94B0-16E6B62ABDF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7D12574-5A29-4D7C-898E-423D0D3F729F}" type="datetimeFigureOut">
              <a:rPr lang="en-IN" smtClean="0"/>
              <a:t>26-10-2018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CBD5FB4-2F96-4285-94B0-16E6B62ABDF6}"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7D12574-5A29-4D7C-898E-423D0D3F729F}" type="datetimeFigureOut">
              <a:rPr lang="en-IN" smtClean="0"/>
              <a:t>26-10-2018</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CBD5FB4-2F96-4285-94B0-16E6B62ABDF6}"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eeexplore.ieee.org/xpl/mostRecentIssue.jsp?punumber=7457420" TargetMode="External"/><Relationship Id="rId2" Type="http://schemas.openxmlformats.org/officeDocument/2006/relationships/hyperlink" Target="https://ieeexplore.ieee.org/xpl/mostRecentIssue.jsp?punumber=751749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692696"/>
            <a:ext cx="7772400" cy="1470025"/>
          </a:xfrm>
        </p:spPr>
        <p:txBody>
          <a:bodyPr/>
          <a:lstStyle/>
          <a:p>
            <a:r>
              <a:rPr lang="en-IN" dirty="0"/>
              <a:t>Emergency SOS using centrality measure</a:t>
            </a:r>
          </a:p>
        </p:txBody>
      </p:sp>
      <p:sp>
        <p:nvSpPr>
          <p:cNvPr id="3" name="Subtitle 2"/>
          <p:cNvSpPr>
            <a:spLocks noGrp="1"/>
          </p:cNvSpPr>
          <p:nvPr>
            <p:ph type="subTitle" idx="1"/>
          </p:nvPr>
        </p:nvSpPr>
        <p:spPr>
          <a:xfrm>
            <a:off x="1403648" y="4437112"/>
            <a:ext cx="6400800" cy="1752600"/>
          </a:xfrm>
        </p:spPr>
        <p:txBody>
          <a:bodyPr>
            <a:noAutofit/>
          </a:bodyPr>
          <a:lstStyle/>
          <a:p>
            <a:r>
              <a:rPr lang="en-IN" sz="2400" b="1" dirty="0" err="1"/>
              <a:t>Akshat</a:t>
            </a:r>
            <a:r>
              <a:rPr lang="en-IN" sz="2400" b="1" dirty="0"/>
              <a:t> </a:t>
            </a:r>
            <a:r>
              <a:rPr lang="en-IN" sz="2400" b="1" dirty="0" err="1"/>
              <a:t>Shrivastava</a:t>
            </a:r>
            <a:r>
              <a:rPr lang="en-IN" sz="2400" b="1" dirty="0"/>
              <a:t>              16BCE0692</a:t>
            </a:r>
            <a:endParaRPr lang="en-IN" sz="2400" dirty="0"/>
          </a:p>
          <a:p>
            <a:r>
              <a:rPr lang="en-IN" sz="2400" b="1" dirty="0" err="1"/>
              <a:t>Arpan</a:t>
            </a:r>
            <a:r>
              <a:rPr lang="en-IN" sz="2400" b="1" dirty="0"/>
              <a:t>  </a:t>
            </a:r>
            <a:r>
              <a:rPr lang="en-IN" sz="2400" b="1" dirty="0" err="1"/>
              <a:t>Shrivastava</a:t>
            </a:r>
            <a:r>
              <a:rPr lang="en-IN" sz="2400" b="1" dirty="0"/>
              <a:t>              16BCE2133</a:t>
            </a:r>
            <a:endParaRPr lang="en-IN" sz="2400" dirty="0"/>
          </a:p>
          <a:p>
            <a:r>
              <a:rPr lang="en-IN" sz="2400" b="1" dirty="0" err="1"/>
              <a:t>Jivjot</a:t>
            </a:r>
            <a:r>
              <a:rPr lang="en-IN" sz="2400" b="1" dirty="0"/>
              <a:t> Singh                            16BCI0174</a:t>
            </a:r>
            <a:endParaRPr lang="en-IN" sz="2400" dirty="0"/>
          </a:p>
          <a:p>
            <a:r>
              <a:rPr lang="en-IN" sz="2400" b="1" dirty="0" err="1"/>
              <a:t>Naman</a:t>
            </a:r>
            <a:r>
              <a:rPr lang="en-IN" sz="2400" b="1" dirty="0"/>
              <a:t> Singh </a:t>
            </a:r>
            <a:r>
              <a:rPr lang="en-IN" sz="2400" b="1" dirty="0" err="1"/>
              <a:t>Bhandari</a:t>
            </a:r>
            <a:r>
              <a:rPr lang="en-IN" sz="2400" b="1" dirty="0"/>
              <a:t>      16BCE0733</a:t>
            </a:r>
            <a:endParaRPr lang="en-IN" sz="2400" dirty="0"/>
          </a:p>
          <a:p>
            <a:r>
              <a:rPr lang="en-IN" sz="2400" b="1" dirty="0" err="1"/>
              <a:t>Simran</a:t>
            </a:r>
            <a:r>
              <a:rPr lang="en-IN" sz="2400" b="1" dirty="0"/>
              <a:t> </a:t>
            </a:r>
            <a:r>
              <a:rPr lang="en-IN" sz="2400" b="1" dirty="0" err="1"/>
              <a:t>Koul</a:t>
            </a:r>
            <a:r>
              <a:rPr lang="en-IN" sz="2400" b="1" dirty="0"/>
              <a:t>                          17BCE2210</a:t>
            </a:r>
            <a:endParaRPr lang="en-IN" sz="2400" dirty="0"/>
          </a:p>
        </p:txBody>
      </p:sp>
      <p:sp>
        <p:nvSpPr>
          <p:cNvPr id="4" name="TextBox 3"/>
          <p:cNvSpPr txBox="1"/>
          <p:nvPr/>
        </p:nvSpPr>
        <p:spPr>
          <a:xfrm>
            <a:off x="1691680" y="2348880"/>
            <a:ext cx="6283387" cy="1938992"/>
          </a:xfrm>
          <a:prstGeom prst="rect">
            <a:avLst/>
          </a:prstGeom>
          <a:noFill/>
        </p:spPr>
        <p:txBody>
          <a:bodyPr wrap="none" rtlCol="0">
            <a:spAutoFit/>
          </a:bodyPr>
          <a:lstStyle/>
          <a:p>
            <a:r>
              <a:rPr lang="en-IN" sz="2000" b="1" dirty="0"/>
              <a:t>Course Code: CSE3021 – Social and Information Networks</a:t>
            </a:r>
          </a:p>
          <a:p>
            <a:r>
              <a:rPr lang="en-IN" sz="2000" b="1" dirty="0"/>
              <a:t> </a:t>
            </a:r>
          </a:p>
          <a:p>
            <a:r>
              <a:rPr lang="en-IN" sz="2000" b="1" dirty="0"/>
              <a:t>Slot: A1 + TA1 </a:t>
            </a:r>
          </a:p>
          <a:p>
            <a:r>
              <a:rPr lang="en-IN" sz="2000" b="1" dirty="0"/>
              <a:t> </a:t>
            </a:r>
          </a:p>
          <a:p>
            <a:r>
              <a:rPr lang="en-IN" sz="2000" b="1" dirty="0"/>
              <a:t>Professor: </a:t>
            </a:r>
            <a:r>
              <a:rPr lang="en-IN" sz="2000" b="1" dirty="0" err="1"/>
              <a:t>Dr.</a:t>
            </a:r>
            <a:r>
              <a:rPr lang="en-IN" sz="2000" b="1" dirty="0"/>
              <a:t> </a:t>
            </a:r>
            <a:r>
              <a:rPr lang="en-IN" sz="2000" b="1" dirty="0" err="1"/>
              <a:t>W.B.Vasanth</a:t>
            </a:r>
            <a:endParaRPr lang="en-IN" sz="2000" b="1" dirty="0"/>
          </a:p>
          <a:p>
            <a:endParaRPr lang="en-IN" sz="2000" b="1" dirty="0"/>
          </a:p>
        </p:txBody>
      </p:sp>
    </p:spTree>
    <p:extLst>
      <p:ext uri="{BB962C8B-B14F-4D97-AF65-F5344CB8AC3E}">
        <p14:creationId xmlns:p14="http://schemas.microsoft.com/office/powerpoint/2010/main" val="282283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1.png"/>
          <p:cNvPicPr/>
          <p:nvPr/>
        </p:nvPicPr>
        <p:blipFill>
          <a:blip r:embed="rId2"/>
          <a:srcRect/>
          <a:stretch>
            <a:fillRect/>
          </a:stretch>
        </p:blipFill>
        <p:spPr>
          <a:xfrm>
            <a:off x="1403648" y="476672"/>
            <a:ext cx="7416824" cy="6048672"/>
          </a:xfrm>
          <a:prstGeom prst="rect">
            <a:avLst/>
          </a:prstGeom>
          <a:ln/>
        </p:spPr>
      </p:pic>
    </p:spTree>
    <p:extLst>
      <p:ext uri="{BB962C8B-B14F-4D97-AF65-F5344CB8AC3E}">
        <p14:creationId xmlns:p14="http://schemas.microsoft.com/office/powerpoint/2010/main" val="377488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png"/>
          <p:cNvPicPr/>
          <p:nvPr/>
        </p:nvPicPr>
        <p:blipFill>
          <a:blip r:embed="rId2"/>
          <a:srcRect/>
          <a:stretch>
            <a:fillRect/>
          </a:stretch>
        </p:blipFill>
        <p:spPr>
          <a:xfrm>
            <a:off x="1331640" y="548680"/>
            <a:ext cx="7488832" cy="5976664"/>
          </a:xfrm>
          <a:prstGeom prst="rect">
            <a:avLst/>
          </a:prstGeom>
          <a:ln/>
        </p:spPr>
      </p:pic>
    </p:spTree>
    <p:extLst>
      <p:ext uri="{BB962C8B-B14F-4D97-AF65-F5344CB8AC3E}">
        <p14:creationId xmlns:p14="http://schemas.microsoft.com/office/powerpoint/2010/main" val="912724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5.png"/>
          <p:cNvPicPr/>
          <p:nvPr/>
        </p:nvPicPr>
        <p:blipFill>
          <a:blip r:embed="rId2"/>
          <a:srcRect/>
          <a:stretch>
            <a:fillRect/>
          </a:stretch>
        </p:blipFill>
        <p:spPr>
          <a:xfrm>
            <a:off x="1259632" y="620688"/>
            <a:ext cx="7488832" cy="5688632"/>
          </a:xfrm>
          <a:prstGeom prst="rect">
            <a:avLst/>
          </a:prstGeom>
          <a:ln/>
        </p:spPr>
      </p:pic>
    </p:spTree>
    <p:extLst>
      <p:ext uri="{BB962C8B-B14F-4D97-AF65-F5344CB8AC3E}">
        <p14:creationId xmlns:p14="http://schemas.microsoft.com/office/powerpoint/2010/main" val="332170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png"/>
          <p:cNvPicPr/>
          <p:nvPr/>
        </p:nvPicPr>
        <p:blipFill>
          <a:blip r:embed="rId2"/>
          <a:srcRect/>
          <a:stretch>
            <a:fillRect/>
          </a:stretch>
        </p:blipFill>
        <p:spPr>
          <a:xfrm>
            <a:off x="1331640" y="836712"/>
            <a:ext cx="7128791" cy="5544616"/>
          </a:xfrm>
          <a:prstGeom prst="rect">
            <a:avLst/>
          </a:prstGeom>
          <a:ln/>
        </p:spPr>
      </p:pic>
    </p:spTree>
    <p:extLst>
      <p:ext uri="{BB962C8B-B14F-4D97-AF65-F5344CB8AC3E}">
        <p14:creationId xmlns:p14="http://schemas.microsoft.com/office/powerpoint/2010/main" val="1932296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png"/>
          <p:cNvPicPr/>
          <p:nvPr/>
        </p:nvPicPr>
        <p:blipFill>
          <a:blip r:embed="rId2"/>
          <a:srcRect/>
          <a:stretch>
            <a:fillRect/>
          </a:stretch>
        </p:blipFill>
        <p:spPr>
          <a:xfrm>
            <a:off x="1331640" y="188640"/>
            <a:ext cx="7416824" cy="6480719"/>
          </a:xfrm>
          <a:prstGeom prst="rect">
            <a:avLst/>
          </a:prstGeom>
          <a:ln/>
        </p:spPr>
      </p:pic>
    </p:spTree>
    <p:extLst>
      <p:ext uri="{BB962C8B-B14F-4D97-AF65-F5344CB8AC3E}">
        <p14:creationId xmlns:p14="http://schemas.microsoft.com/office/powerpoint/2010/main" val="2541633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a:srcRect/>
          <a:stretch>
            <a:fillRect/>
          </a:stretch>
        </p:blipFill>
        <p:spPr>
          <a:xfrm>
            <a:off x="1187624" y="620688"/>
            <a:ext cx="7272807" cy="5616623"/>
          </a:xfrm>
          <a:prstGeom prst="rect">
            <a:avLst/>
          </a:prstGeom>
          <a:ln/>
        </p:spPr>
      </p:pic>
    </p:spTree>
    <p:extLst>
      <p:ext uri="{BB962C8B-B14F-4D97-AF65-F5344CB8AC3E}">
        <p14:creationId xmlns:p14="http://schemas.microsoft.com/office/powerpoint/2010/main" val="1568877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Conclusion</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dirty="0"/>
              <a:t>Through our project we can come to a conclusion that centrality measures can be used vastly for emergency purposes. The </a:t>
            </a:r>
            <a:r>
              <a:rPr lang="en-IN" dirty="0" smtClean="0"/>
              <a:t>person will </a:t>
            </a:r>
            <a:r>
              <a:rPr lang="en-IN" dirty="0"/>
              <a:t>know whom to contact for immediate results.</a:t>
            </a:r>
          </a:p>
          <a:p>
            <a:pPr marL="0" indent="0">
              <a:buNone/>
            </a:pPr>
            <a:r>
              <a:rPr lang="en-IN" dirty="0"/>
              <a:t>This is done through different measurements like</a:t>
            </a:r>
          </a:p>
          <a:p>
            <a:pPr marL="0" indent="0">
              <a:buNone/>
            </a:pPr>
            <a:r>
              <a:rPr lang="en-IN" dirty="0"/>
              <a:t>1.Betweenness centrality </a:t>
            </a:r>
          </a:p>
          <a:p>
            <a:pPr marL="0" indent="0">
              <a:buNone/>
            </a:pPr>
            <a:r>
              <a:rPr lang="en-IN" dirty="0"/>
              <a:t>2.Eigen vector centrality</a:t>
            </a:r>
          </a:p>
          <a:p>
            <a:pPr marL="0" indent="0">
              <a:buNone/>
            </a:pPr>
            <a:r>
              <a:rPr lang="en-IN" dirty="0"/>
              <a:t>3.Network diameter</a:t>
            </a:r>
          </a:p>
          <a:p>
            <a:pPr marL="0" indent="0">
              <a:buNone/>
            </a:pPr>
            <a:r>
              <a:rPr lang="en-IN" dirty="0"/>
              <a:t>4.Graph density</a:t>
            </a:r>
          </a:p>
          <a:p>
            <a:pPr marL="0" indent="0">
              <a:buNone/>
            </a:pPr>
            <a:r>
              <a:rPr lang="en-IN" dirty="0"/>
              <a:t>5.Avg clustering coefficient</a:t>
            </a:r>
          </a:p>
          <a:p>
            <a:pPr marL="0" indent="0">
              <a:buNone/>
            </a:pPr>
            <a:r>
              <a:rPr lang="en-IN" dirty="0"/>
              <a:t>6.Avg path length</a:t>
            </a:r>
          </a:p>
          <a:p>
            <a:pPr marL="0" indent="0">
              <a:buNone/>
            </a:pPr>
            <a:r>
              <a:rPr lang="en-IN" dirty="0"/>
              <a:t>7.Triadic closure</a:t>
            </a:r>
          </a:p>
          <a:p>
            <a:pPr marL="0" indent="0">
              <a:buNone/>
            </a:pPr>
            <a:r>
              <a:rPr lang="en-IN" dirty="0"/>
              <a:t>8.Shortest path</a:t>
            </a:r>
          </a:p>
          <a:p>
            <a:pPr marL="0" indent="0">
              <a:buNone/>
            </a:pPr>
            <a:endParaRPr lang="en-IN" dirty="0" smtClean="0"/>
          </a:p>
          <a:p>
            <a:pPr marL="0" indent="0">
              <a:buNone/>
            </a:pPr>
            <a:r>
              <a:rPr lang="en-IN" dirty="0" smtClean="0"/>
              <a:t>The </a:t>
            </a:r>
            <a:r>
              <a:rPr lang="en-IN" dirty="0"/>
              <a:t>person will have the list of names within seconds and he/she can get help.</a:t>
            </a:r>
          </a:p>
          <a:p>
            <a:pPr marL="0" indent="0">
              <a:buNone/>
            </a:pPr>
            <a:endParaRPr lang="en-IN" dirty="0"/>
          </a:p>
        </p:txBody>
      </p:sp>
    </p:spTree>
    <p:extLst>
      <p:ext uri="{BB962C8B-B14F-4D97-AF65-F5344CB8AC3E}">
        <p14:creationId xmlns:p14="http://schemas.microsoft.com/office/powerpoint/2010/main" val="1213406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References</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dirty="0"/>
              <a:t>1</a:t>
            </a:r>
            <a:r>
              <a:rPr lang="en-IN" dirty="0" smtClean="0"/>
              <a:t>. https</a:t>
            </a:r>
            <a:r>
              <a:rPr lang="en-IN" dirty="0"/>
              <a:t>://snap.stanford.edu/data/roadNet-TX.html</a:t>
            </a:r>
          </a:p>
          <a:p>
            <a:pPr marL="0" indent="0">
              <a:buNone/>
            </a:pPr>
            <a:r>
              <a:rPr lang="en-IN" dirty="0"/>
              <a:t>2</a:t>
            </a:r>
            <a:r>
              <a:rPr lang="en-IN" dirty="0" smtClean="0"/>
              <a:t>. www.kaggle.com</a:t>
            </a:r>
            <a:endParaRPr lang="en-IN" dirty="0"/>
          </a:p>
          <a:p>
            <a:pPr marL="0" indent="0">
              <a:buNone/>
            </a:pPr>
            <a:r>
              <a:rPr lang="en-IN" dirty="0" smtClean="0"/>
              <a:t>3. http</a:t>
            </a:r>
            <a:r>
              <a:rPr lang="en-IN" dirty="0"/>
              <a:t>://journals.sagepub.com/doi/10.1177/1745691612442904</a:t>
            </a:r>
          </a:p>
          <a:p>
            <a:pPr marL="0" indent="0">
              <a:buNone/>
            </a:pPr>
            <a:endParaRPr lang="en-IN" dirty="0" smtClean="0"/>
          </a:p>
          <a:p>
            <a:pPr marL="0" indent="0">
              <a:buNone/>
            </a:pPr>
            <a:r>
              <a:rPr lang="en-IN" dirty="0" smtClean="0"/>
              <a:t>4. </a:t>
            </a:r>
            <a:r>
              <a:rPr lang="en-IN" dirty="0" smtClean="0">
                <a:hlinkClick r:id="rId2"/>
              </a:rPr>
              <a:t>https</a:t>
            </a:r>
            <a:r>
              <a:rPr lang="en-IN" dirty="0">
                <a:hlinkClick r:id="rId2"/>
              </a:rPr>
              <a:t>://</a:t>
            </a:r>
            <a:r>
              <a:rPr lang="en-IN" dirty="0" smtClean="0">
                <a:hlinkClick r:id="rId2"/>
              </a:rPr>
              <a:t>ieeexplore.ieee.org/xpl/mostRecentIssue.jsp?punumber=7517494</a:t>
            </a:r>
            <a:endParaRPr lang="en-IN" dirty="0" smtClean="0"/>
          </a:p>
          <a:p>
            <a:pPr marL="0" indent="0">
              <a:buNone/>
            </a:pPr>
            <a:endParaRPr lang="en-IN" dirty="0"/>
          </a:p>
          <a:p>
            <a:pPr marL="0" indent="0">
              <a:buNone/>
            </a:pPr>
            <a:r>
              <a:rPr lang="en-IN" dirty="0" smtClean="0"/>
              <a:t>5. </a:t>
            </a:r>
            <a:r>
              <a:rPr lang="en-IN" dirty="0" smtClean="0">
                <a:hlinkClick r:id="rId3"/>
              </a:rPr>
              <a:t>https</a:t>
            </a:r>
            <a:r>
              <a:rPr lang="en-IN" dirty="0">
                <a:hlinkClick r:id="rId3"/>
              </a:rPr>
              <a:t>://</a:t>
            </a:r>
            <a:r>
              <a:rPr lang="en-IN" dirty="0" smtClean="0">
                <a:hlinkClick r:id="rId3"/>
              </a:rPr>
              <a:t>ieeexplore.ieee.org/xpl/mostRecentIssue.jsp?punumber=7457420</a:t>
            </a:r>
            <a:endParaRPr lang="en-IN" dirty="0" smtClean="0"/>
          </a:p>
          <a:p>
            <a:pPr marL="0" indent="0">
              <a:buNone/>
            </a:pPr>
            <a:endParaRPr lang="en-IN" dirty="0" smtClean="0"/>
          </a:p>
          <a:p>
            <a:pPr marL="0" indent="0">
              <a:buNone/>
            </a:pPr>
            <a:r>
              <a:rPr lang="en-IN" dirty="0" smtClean="0"/>
              <a:t>6. https</a:t>
            </a:r>
            <a:r>
              <a:rPr lang="en-IN" dirty="0"/>
              <a:t>://</a:t>
            </a:r>
            <a:r>
              <a:rPr lang="en-IN" dirty="0" smtClean="0"/>
              <a:t>journals.aps.org/pre/abstract/10.1103/PhysRevE.64.016132</a:t>
            </a:r>
            <a:endParaRPr lang="en-IN" dirty="0"/>
          </a:p>
          <a:p>
            <a:pPr marL="0" indent="0">
              <a:buNone/>
            </a:pPr>
            <a:r>
              <a:rPr lang="en-IN" dirty="0" smtClean="0"/>
              <a:t>7. https</a:t>
            </a:r>
            <a:r>
              <a:rPr lang="en-IN" dirty="0"/>
              <a:t>://www.journals.uchicago.edu/doi/abs/10.1086/228631</a:t>
            </a:r>
          </a:p>
          <a:p>
            <a:pPr marL="0" indent="0">
              <a:buNone/>
            </a:pPr>
            <a:endParaRPr lang="en-IN" dirty="0"/>
          </a:p>
        </p:txBody>
      </p:sp>
    </p:spTree>
    <p:extLst>
      <p:ext uri="{BB962C8B-B14F-4D97-AF65-F5344CB8AC3E}">
        <p14:creationId xmlns:p14="http://schemas.microsoft.com/office/powerpoint/2010/main" val="189789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IN" dirty="0"/>
          </a:p>
        </p:txBody>
      </p:sp>
    </p:spTree>
    <p:extLst>
      <p:ext uri="{BB962C8B-B14F-4D97-AF65-F5344CB8AC3E}">
        <p14:creationId xmlns:p14="http://schemas.microsoft.com/office/powerpoint/2010/main" val="2738381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INTRODUCTION</a:t>
            </a:r>
            <a:r>
              <a:rPr lang="en-IN" b="1" dirty="0"/>
              <a:t/>
            </a:r>
            <a:br>
              <a:rPr lang="en-IN" b="1" dirty="0"/>
            </a:br>
            <a:endParaRPr lang="en-IN" dirty="0"/>
          </a:p>
        </p:txBody>
      </p:sp>
      <p:sp>
        <p:nvSpPr>
          <p:cNvPr id="3" name="Content Placeholder 2"/>
          <p:cNvSpPr>
            <a:spLocks noGrp="1"/>
          </p:cNvSpPr>
          <p:nvPr>
            <p:ph idx="1"/>
          </p:nvPr>
        </p:nvSpPr>
        <p:spPr>
          <a:xfrm>
            <a:off x="457200" y="1600200"/>
            <a:ext cx="8229600" cy="5069160"/>
          </a:xfrm>
        </p:spPr>
        <p:txBody>
          <a:bodyPr>
            <a:normAutofit fontScale="55000" lnSpcReduction="20000"/>
          </a:bodyPr>
          <a:lstStyle/>
          <a:p>
            <a:pPr marL="0" indent="0">
              <a:buNone/>
            </a:pPr>
            <a:r>
              <a:rPr lang="en-IN" dirty="0"/>
              <a:t>How would you know whom to contact in emergency situations ,who can spread your news to a wide number of people you trust ?</a:t>
            </a:r>
            <a:br>
              <a:rPr lang="en-IN" dirty="0"/>
            </a:br>
            <a:r>
              <a:rPr lang="en-IN" dirty="0"/>
              <a:t>We face a lot of situation just like this in our daily life…..but we never try to find a solution to this.</a:t>
            </a:r>
          </a:p>
          <a:p>
            <a:pPr marL="0" indent="0">
              <a:buNone/>
            </a:pPr>
            <a:endParaRPr lang="en-IN" dirty="0" smtClean="0"/>
          </a:p>
          <a:p>
            <a:pPr marL="0" indent="0">
              <a:buNone/>
            </a:pPr>
            <a:r>
              <a:rPr lang="en-IN" dirty="0" smtClean="0"/>
              <a:t>That’s </a:t>
            </a:r>
            <a:r>
              <a:rPr lang="en-IN" dirty="0"/>
              <a:t>why we are here to solve your problem. Our project focuses on how to manage these types of problems, whom to contact and how far these messages should deliver.</a:t>
            </a:r>
          </a:p>
          <a:p>
            <a:pPr marL="0" indent="0">
              <a:buNone/>
            </a:pPr>
            <a:endParaRPr lang="en-IN" dirty="0" smtClean="0"/>
          </a:p>
          <a:p>
            <a:pPr marL="0" indent="0">
              <a:buNone/>
            </a:pPr>
            <a:r>
              <a:rPr lang="en-IN" dirty="0" smtClean="0"/>
              <a:t>Suppose </a:t>
            </a:r>
            <a:r>
              <a:rPr lang="en-IN" dirty="0"/>
              <a:t>you have 2% battery in your mobile and you are in a emergency situation first question which comes to mind is “Whom would I contact so as to get maximum help?”. So basically you would need to contact a person who knows a lot of people and to whom you can trust, after contacting him you will be starting getting messages if the message number increases you will get confused ,so to avoid this you can set a number of people he/she shares. Secondly which message to read first (your most trusted)because you have a little battery left.</a:t>
            </a:r>
          </a:p>
          <a:p>
            <a:pPr marL="0" indent="0">
              <a:buNone/>
            </a:pPr>
            <a:endParaRPr lang="en-IN" dirty="0" smtClean="0"/>
          </a:p>
          <a:p>
            <a:pPr marL="0" indent="0">
              <a:buNone/>
            </a:pPr>
            <a:r>
              <a:rPr lang="en-IN" dirty="0" smtClean="0"/>
              <a:t>Our </a:t>
            </a:r>
            <a:r>
              <a:rPr lang="en-IN" dirty="0"/>
              <a:t>project orbits around all these situations and problems which we face daily. And as it is faced by everyone in a daily basis we can extend this project to greater means with a proper skillset.</a:t>
            </a:r>
          </a:p>
          <a:p>
            <a:pPr marL="0" indent="0">
              <a:buNone/>
            </a:pPr>
            <a:endParaRPr lang="en-IN" dirty="0"/>
          </a:p>
        </p:txBody>
      </p:sp>
    </p:spTree>
    <p:extLst>
      <p:ext uri="{BB962C8B-B14F-4D97-AF65-F5344CB8AC3E}">
        <p14:creationId xmlns:p14="http://schemas.microsoft.com/office/powerpoint/2010/main" val="3545756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ABSTRACT</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dirty="0"/>
              <a:t>This whole project is based on centrality and how it can be effectively used in daily life during emergency situations. Here , in this project,  every person acts as a node. So when a person contacts an appropriate </a:t>
            </a:r>
            <a:r>
              <a:rPr lang="en-IN" dirty="0" err="1"/>
              <a:t>center</a:t>
            </a:r>
            <a:r>
              <a:rPr lang="en-IN" dirty="0"/>
              <a:t> which will multicast to different other nodes,  this means that when a node will contact an appropriate </a:t>
            </a:r>
            <a:r>
              <a:rPr lang="en-IN" dirty="0" err="1"/>
              <a:t>center</a:t>
            </a:r>
            <a:r>
              <a:rPr lang="en-IN" dirty="0"/>
              <a:t> which will multicast to other nodes so that help may reach the emergency critical situation as soon as possible. The person who receives the message of the individual in need should neither have a very small group of people linked to him/her that not everyone will be aware,  and neither a very large group of people resulting in denial of service . This means that an appropriate </a:t>
            </a:r>
            <a:r>
              <a:rPr lang="en-IN" dirty="0" err="1"/>
              <a:t>center</a:t>
            </a:r>
            <a:r>
              <a:rPr lang="en-IN" dirty="0"/>
              <a:t> will be one which has neither a very small centrality that not everyone who need to know wouldn't be aware, and neither a very large centrality which may result in a denial of service towards the individual in need. This centrality measure is a practical approach to problems which can be as casual as a punctured tire or as serious as someone's life. This measure ,if applied seriously, can make sure that people get help when in need and hence reduce crime in extreme </a:t>
            </a:r>
            <a:r>
              <a:rPr lang="en-IN" dirty="0" smtClean="0"/>
              <a:t>cases.</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267498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IN" b="1"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smtClean="0"/>
              <a:t>This centrality measure can act as a life guard in situations that people may not be able to comprehend with. This may save them from life threatening situations . When an individual is in trouble and has no one to ask for help in their surroundings,  they can inform a particular node and that node makes sure that the message is circulated and hence help is provided within no time. This, if put to extreme and professional use, can reduce criminal cases and also help women who need help if they feel that they are being stalked or in some cases prevent rapes to a large extent. This measure can actually be put to a great use and solve numerous problems. People won't be worrying if there phones run out of batteries, as they have already informed a particular node and are certain that through this effective measure, a help will  be provided to them for sure. They will feel safe and secure if we use this centrality measure and bring them safety and security.</a:t>
            </a:r>
          </a:p>
          <a:p>
            <a:pPr marL="0" indent="0">
              <a:buNone/>
            </a:pPr>
            <a:endParaRPr lang="en-IN" dirty="0"/>
          </a:p>
        </p:txBody>
      </p:sp>
    </p:spTree>
    <p:extLst>
      <p:ext uri="{BB962C8B-B14F-4D97-AF65-F5344CB8AC3E}">
        <p14:creationId xmlns:p14="http://schemas.microsoft.com/office/powerpoint/2010/main" val="81498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60648"/>
            <a:ext cx="7498080" cy="1143000"/>
          </a:xfrm>
        </p:spPr>
        <p:txBody>
          <a:bodyPr/>
          <a:lstStyle/>
          <a:p>
            <a:r>
              <a:rPr lang="en-US" dirty="0"/>
              <a:t>Methodology </a:t>
            </a:r>
            <a:r>
              <a:rPr lang="en-US" dirty="0" smtClean="0"/>
              <a:t>used</a:t>
            </a:r>
            <a:endParaRPr lang="en-IN" dirty="0"/>
          </a:p>
        </p:txBody>
      </p:sp>
      <p:sp>
        <p:nvSpPr>
          <p:cNvPr id="3" name="Content Placeholder 2"/>
          <p:cNvSpPr>
            <a:spLocks noGrp="1"/>
          </p:cNvSpPr>
          <p:nvPr>
            <p:ph idx="1"/>
          </p:nvPr>
        </p:nvSpPr>
        <p:spPr>
          <a:xfrm>
            <a:off x="1403648" y="1340768"/>
            <a:ext cx="7498080" cy="5221560"/>
          </a:xfrm>
        </p:spPr>
        <p:txBody>
          <a:bodyPr>
            <a:noAutofit/>
          </a:bodyPr>
          <a:lstStyle/>
          <a:p>
            <a:pPr marL="82296" indent="0">
              <a:buNone/>
            </a:pPr>
            <a:r>
              <a:rPr lang="en-US" sz="2300" dirty="0" smtClean="0"/>
              <a:t>The </a:t>
            </a:r>
            <a:r>
              <a:rPr lang="en-US" sz="2300" dirty="0"/>
              <a:t>degree centrality is very good in calculating immediate neighbors but fails in the second level. The closeness centrality is very good for compute shortest distance, but takes into consideration each and every node (even the furthest away - which is immaterial in emergency time). We hence strike a balance between the two, by calculating both and adding weights. The overall measure should not be too small, else sufficient people won't be informed. Similarly, the overall measure should not be too large else too many worthless disturbing calls will come during emergency. Our final measure is the </a:t>
            </a:r>
            <a:r>
              <a:rPr lang="en-US" sz="2300" dirty="0" smtClean="0"/>
              <a:t>optimization </a:t>
            </a:r>
            <a:r>
              <a:rPr lang="en-US" sz="2300" dirty="0"/>
              <a:t>of the value within the range. In the course of our project, along with representing the above methodology mathematically, we shall theoretically and mathematically compute the range and also write the code to find the node which maximizes the optimality.</a:t>
            </a:r>
            <a:endParaRPr lang="en-IN" sz="2300" dirty="0"/>
          </a:p>
        </p:txBody>
      </p:sp>
    </p:spTree>
    <p:extLst>
      <p:ext uri="{BB962C8B-B14F-4D97-AF65-F5344CB8AC3E}">
        <p14:creationId xmlns:p14="http://schemas.microsoft.com/office/powerpoint/2010/main" val="1428114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WORK DONE AND </a:t>
            </a:r>
            <a:r>
              <a:rPr lang="en-IN" b="1" dirty="0" smtClean="0"/>
              <a:t>IMPLEMENTATION</a:t>
            </a:r>
            <a:endParaRPr lang="en-IN" dirty="0"/>
          </a:p>
        </p:txBody>
      </p:sp>
      <p:sp>
        <p:nvSpPr>
          <p:cNvPr id="3" name="Content Placeholder 2"/>
          <p:cNvSpPr>
            <a:spLocks noGrp="1"/>
          </p:cNvSpPr>
          <p:nvPr>
            <p:ph idx="1"/>
          </p:nvPr>
        </p:nvSpPr>
        <p:spPr/>
        <p:txBody>
          <a:bodyPr>
            <a:normAutofit/>
          </a:bodyPr>
          <a:lstStyle/>
          <a:p>
            <a:pPr marL="0" indent="0">
              <a:buNone/>
            </a:pPr>
            <a:endParaRPr lang="en-IN" sz="2400" dirty="0" smtClean="0"/>
          </a:p>
          <a:p>
            <a:pPr marL="0" indent="0">
              <a:buNone/>
            </a:pPr>
            <a:r>
              <a:rPr lang="en-IN" sz="2400" dirty="0" smtClean="0"/>
              <a:t>Firstly </a:t>
            </a:r>
            <a:r>
              <a:rPr lang="en-IN" sz="2400" dirty="0"/>
              <a:t>, a dataset is made by using the kaggle.com which has predefined datasets. This will consist of names and birth significance ,birth year ,death year </a:t>
            </a:r>
            <a:r>
              <a:rPr lang="en-IN" sz="2400" dirty="0" smtClean="0"/>
              <a:t>etc. </a:t>
            </a:r>
            <a:r>
              <a:rPr lang="en-IN" sz="2400" dirty="0"/>
              <a:t>and its target node. Thus the nodes will be evaluated using different measures.</a:t>
            </a:r>
          </a:p>
          <a:p>
            <a:pPr marL="0" indent="0">
              <a:buNone/>
            </a:pPr>
            <a:endParaRPr lang="en-IN" sz="2400" dirty="0" smtClean="0"/>
          </a:p>
          <a:p>
            <a:pPr marL="0" indent="0">
              <a:buNone/>
            </a:pPr>
            <a:r>
              <a:rPr lang="en-IN" sz="2400" dirty="0" smtClean="0"/>
              <a:t>The </a:t>
            </a:r>
            <a:r>
              <a:rPr lang="en-IN" sz="2400" dirty="0"/>
              <a:t>dataset will consist of the distances between nodes with a direct path between them. For nodes that have only indirect paths between them, the shortest path will be calculating by adding the distances of the edges in this path. </a:t>
            </a:r>
          </a:p>
          <a:p>
            <a:pPr marL="0" indent="0">
              <a:buNone/>
            </a:pPr>
            <a:endParaRPr lang="en-IN" sz="2400" dirty="0"/>
          </a:p>
        </p:txBody>
      </p:sp>
    </p:spTree>
    <p:extLst>
      <p:ext uri="{BB962C8B-B14F-4D97-AF65-F5344CB8AC3E}">
        <p14:creationId xmlns:p14="http://schemas.microsoft.com/office/powerpoint/2010/main" val="379684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336704"/>
          </a:xfrm>
        </p:spPr>
        <p:txBody>
          <a:bodyPr/>
          <a:lstStyle/>
          <a:p>
            <a:pPr marL="0" indent="0">
              <a:buNone/>
            </a:pPr>
            <a:r>
              <a:rPr lang="en-IN" sz="2000" dirty="0"/>
              <a:t>Analysis will be done on the basis of:	</a:t>
            </a:r>
          </a:p>
          <a:p>
            <a:pPr marL="0" indent="0">
              <a:buNone/>
            </a:pPr>
            <a:r>
              <a:rPr lang="en-IN" sz="2000" dirty="0" smtClean="0"/>
              <a:t>1.Degree:</a:t>
            </a:r>
          </a:p>
          <a:p>
            <a:pPr marL="0" indent="0">
              <a:buNone/>
            </a:pPr>
            <a:r>
              <a:rPr lang="en-US" dirty="0"/>
              <a:t>	</a:t>
            </a:r>
            <a:endParaRPr lang="en-US" dirty="0" smtClean="0"/>
          </a:p>
          <a:p>
            <a:pPr marL="0" indent="0">
              <a:buNone/>
            </a:pPr>
            <a:r>
              <a:rPr lang="en-US" sz="2400" dirty="0" smtClean="0"/>
              <a:t>2.</a:t>
            </a:r>
            <a:r>
              <a:rPr lang="en-IN" sz="2400" dirty="0"/>
              <a:t> </a:t>
            </a:r>
            <a:r>
              <a:rPr lang="en-IN" sz="2400" dirty="0" err="1" smtClean="0"/>
              <a:t>Betweenness</a:t>
            </a:r>
            <a:r>
              <a:rPr lang="en-IN" sz="2400" dirty="0" smtClean="0"/>
              <a:t>:</a:t>
            </a:r>
          </a:p>
          <a:p>
            <a:pPr marL="0" indent="0">
              <a:buNone/>
            </a:pPr>
            <a:r>
              <a:rPr lang="en-US" sz="2400" dirty="0"/>
              <a:t>	</a:t>
            </a:r>
            <a:r>
              <a:rPr lang="en-US" sz="2400" dirty="0" smtClean="0"/>
              <a:t>	</a:t>
            </a:r>
          </a:p>
          <a:p>
            <a:pPr marL="0" indent="0">
              <a:buNone/>
            </a:pPr>
            <a:endParaRPr lang="en-US" sz="2400" dirty="0"/>
          </a:p>
          <a:p>
            <a:pPr marL="0" indent="0">
              <a:buNone/>
            </a:pPr>
            <a:r>
              <a:rPr lang="en-US" sz="2400" dirty="0" smtClean="0"/>
              <a:t>3.</a:t>
            </a:r>
            <a:r>
              <a:rPr lang="en-IN" sz="2400" dirty="0"/>
              <a:t> </a:t>
            </a:r>
            <a:r>
              <a:rPr lang="en-IN" sz="2400" dirty="0" smtClean="0"/>
              <a:t>Closeness:</a:t>
            </a:r>
          </a:p>
          <a:p>
            <a:pPr marL="0" indent="0">
              <a:buNone/>
            </a:pPr>
            <a:endParaRPr lang="en-US" sz="2400" dirty="0"/>
          </a:p>
          <a:p>
            <a:pPr marL="0" indent="0">
              <a:buNone/>
            </a:pPr>
            <a:endParaRPr lang="en-US" sz="2400" dirty="0" smtClean="0"/>
          </a:p>
          <a:p>
            <a:pPr marL="0" indent="0">
              <a:buNone/>
            </a:pPr>
            <a:endParaRPr lang="en-US" sz="2400" dirty="0"/>
          </a:p>
          <a:p>
            <a:pPr marL="0" indent="0">
              <a:buNone/>
            </a:pPr>
            <a:r>
              <a:rPr lang="en-IN" sz="2400" dirty="0"/>
              <a:t>Using this top 20 nodes will be  listed out. So anyone if in an emergency can </a:t>
            </a:r>
            <a:r>
              <a:rPr lang="en-IN" sz="2400" dirty="0" smtClean="0"/>
              <a:t>reach out </a:t>
            </a:r>
            <a:r>
              <a:rPr lang="en-IN" sz="2400" dirty="0"/>
              <a:t>to anyone of them for help.</a:t>
            </a:r>
          </a:p>
          <a:p>
            <a:pPr marL="0" indent="0">
              <a:buNone/>
            </a:pPr>
            <a:r>
              <a:rPr lang="en-IN" sz="2400" dirty="0"/>
              <a:t>There is also a visualization tool called GEPHI which we will be using for a proper see through of the </a:t>
            </a:r>
            <a:r>
              <a:rPr lang="en-IN" sz="2400" dirty="0" smtClean="0"/>
              <a:t>project.</a:t>
            </a:r>
            <a:endParaRPr lang="en-US" sz="2400" dirty="0" smtClean="0"/>
          </a:p>
        </p:txBody>
      </p:sp>
      <p:pic>
        <p:nvPicPr>
          <p:cNvPr id="4" name="image9.png"/>
          <p:cNvPicPr/>
          <p:nvPr/>
        </p:nvPicPr>
        <p:blipFill>
          <a:blip r:embed="rId2"/>
          <a:srcRect/>
          <a:stretch>
            <a:fillRect/>
          </a:stretch>
        </p:blipFill>
        <p:spPr>
          <a:xfrm>
            <a:off x="1979712" y="764704"/>
            <a:ext cx="2376264" cy="792088"/>
          </a:xfrm>
          <a:prstGeom prst="rect">
            <a:avLst/>
          </a:prstGeom>
          <a:ln/>
        </p:spPr>
      </p:pic>
      <p:pic>
        <p:nvPicPr>
          <p:cNvPr id="5" name="image3.png"/>
          <p:cNvPicPr/>
          <p:nvPr/>
        </p:nvPicPr>
        <p:blipFill>
          <a:blip r:embed="rId3"/>
          <a:srcRect/>
          <a:stretch>
            <a:fillRect/>
          </a:stretch>
        </p:blipFill>
        <p:spPr>
          <a:xfrm>
            <a:off x="2915816" y="1574845"/>
            <a:ext cx="2664296" cy="1494115"/>
          </a:xfrm>
          <a:prstGeom prst="rect">
            <a:avLst/>
          </a:prstGeom>
          <a:ln/>
        </p:spPr>
      </p:pic>
      <p:pic>
        <p:nvPicPr>
          <p:cNvPr id="6" name="image14.png"/>
          <p:cNvPicPr/>
          <p:nvPr/>
        </p:nvPicPr>
        <p:blipFill>
          <a:blip r:embed="rId4"/>
          <a:srcRect/>
          <a:stretch>
            <a:fillRect/>
          </a:stretch>
        </p:blipFill>
        <p:spPr>
          <a:xfrm>
            <a:off x="2771800" y="3068960"/>
            <a:ext cx="2212734" cy="1584176"/>
          </a:xfrm>
          <a:prstGeom prst="rect">
            <a:avLst/>
          </a:prstGeom>
          <a:ln/>
        </p:spPr>
      </p:pic>
    </p:spTree>
    <p:extLst>
      <p:ext uri="{BB962C8B-B14F-4D97-AF65-F5344CB8AC3E}">
        <p14:creationId xmlns:p14="http://schemas.microsoft.com/office/powerpoint/2010/main" val="3173761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DATASET </a:t>
            </a:r>
            <a:r>
              <a:rPr lang="en-IN" b="1" dirty="0" smtClean="0"/>
              <a:t>USED</a:t>
            </a:r>
            <a:endParaRPr lang="en-IN" dirty="0"/>
          </a:p>
        </p:txBody>
      </p:sp>
      <p:sp>
        <p:nvSpPr>
          <p:cNvPr id="3" name="Content Placeholder 2"/>
          <p:cNvSpPr>
            <a:spLocks noGrp="1"/>
          </p:cNvSpPr>
          <p:nvPr>
            <p:ph idx="1"/>
          </p:nvPr>
        </p:nvSpPr>
        <p:spPr/>
        <p:txBody>
          <a:bodyPr/>
          <a:lstStyle/>
          <a:p>
            <a:pPr marL="0" indent="0">
              <a:buNone/>
            </a:pPr>
            <a:r>
              <a:rPr lang="en-IN" dirty="0"/>
              <a:t>a</a:t>
            </a:r>
            <a:r>
              <a:rPr lang="en-IN" dirty="0" smtClean="0"/>
              <a:t>. The </a:t>
            </a:r>
            <a:r>
              <a:rPr lang="en-IN" dirty="0"/>
              <a:t>reference data set being used is taken </a:t>
            </a:r>
            <a:r>
              <a:rPr lang="en-IN" dirty="0" smtClean="0"/>
              <a:t>             from </a:t>
            </a:r>
            <a:r>
              <a:rPr lang="en-IN" dirty="0" err="1"/>
              <a:t>kaggle</a:t>
            </a:r>
            <a:r>
              <a:rPr lang="en-IN" dirty="0"/>
              <a:t>.</a:t>
            </a:r>
          </a:p>
          <a:p>
            <a:pPr marL="0" indent="0">
              <a:buNone/>
            </a:pPr>
            <a:r>
              <a:rPr lang="en-IN" dirty="0"/>
              <a:t>b</a:t>
            </a:r>
            <a:r>
              <a:rPr lang="en-IN" dirty="0" smtClean="0"/>
              <a:t>. Our </a:t>
            </a:r>
            <a:r>
              <a:rPr lang="en-IN" dirty="0"/>
              <a:t>project is an innovative self created idea, not referenced from anywhere else. The justification of validity of need of such a project, lies in the immense time shortage and immediate action requirement during critical emergency times.</a:t>
            </a:r>
          </a:p>
          <a:p>
            <a:pPr marL="0" indent="0">
              <a:buNone/>
            </a:pPr>
            <a:endParaRPr lang="en-IN" dirty="0"/>
          </a:p>
        </p:txBody>
      </p:sp>
    </p:spTree>
    <p:extLst>
      <p:ext uri="{BB962C8B-B14F-4D97-AF65-F5344CB8AC3E}">
        <p14:creationId xmlns:p14="http://schemas.microsoft.com/office/powerpoint/2010/main" val="1713582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pPr marL="0" indent="0">
              <a:buNone/>
            </a:pPr>
            <a:r>
              <a:rPr lang="en-IN" b="1" dirty="0" smtClean="0"/>
              <a:t>HARDWARE AND SOFTWARE REQUIREMENTS:</a:t>
            </a:r>
            <a:endParaRPr lang="en-IN" dirty="0" smtClean="0"/>
          </a:p>
          <a:p>
            <a:pPr marL="0" indent="0">
              <a:buNone/>
            </a:pPr>
            <a:r>
              <a:rPr lang="en-IN" dirty="0" smtClean="0"/>
              <a:t>A </a:t>
            </a:r>
            <a:r>
              <a:rPr lang="en-IN" dirty="0"/>
              <a:t>laptop/desktop with 4GB of ram along with a java 1.8 or higher , python idle 3.7 and </a:t>
            </a:r>
            <a:r>
              <a:rPr lang="en-IN" dirty="0" err="1"/>
              <a:t>networkx</a:t>
            </a:r>
            <a:r>
              <a:rPr lang="en-IN" dirty="0"/>
              <a:t> library.</a:t>
            </a:r>
          </a:p>
          <a:p>
            <a:pPr marL="0" indent="0">
              <a:buNone/>
            </a:pPr>
            <a:r>
              <a:rPr lang="en-IN" b="1" dirty="0"/>
              <a:t>Tools used:</a:t>
            </a:r>
          </a:p>
          <a:p>
            <a:pPr marL="0" indent="0">
              <a:buNone/>
            </a:pPr>
            <a:r>
              <a:rPr lang="en-IN" dirty="0"/>
              <a:t>The only tool we have </a:t>
            </a:r>
            <a:r>
              <a:rPr lang="en-IN" dirty="0" err="1"/>
              <a:t>sed</a:t>
            </a:r>
            <a:r>
              <a:rPr lang="en-IN" dirty="0"/>
              <a:t> comprises of </a:t>
            </a:r>
            <a:r>
              <a:rPr lang="en-IN" dirty="0" err="1"/>
              <a:t>gephi</a:t>
            </a:r>
            <a:r>
              <a:rPr lang="en-IN" dirty="0"/>
              <a:t> graph visualization which consist of </a:t>
            </a:r>
            <a:r>
              <a:rPr lang="en-IN" dirty="0" err="1"/>
              <a:t>jdk</a:t>
            </a:r>
            <a:r>
              <a:rPr lang="en-IN" dirty="0"/>
              <a:t> home prompt and several python libraries.</a:t>
            </a:r>
          </a:p>
          <a:p>
            <a:pPr marL="0" indent="0">
              <a:buNone/>
            </a:pPr>
            <a:endParaRPr lang="en-IN" dirty="0"/>
          </a:p>
        </p:txBody>
      </p:sp>
    </p:spTree>
    <p:extLst>
      <p:ext uri="{BB962C8B-B14F-4D97-AF65-F5344CB8AC3E}">
        <p14:creationId xmlns:p14="http://schemas.microsoft.com/office/powerpoint/2010/main" val="1400648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88</TotalTime>
  <Words>953</Words>
  <Application>Microsoft Office PowerPoint</Application>
  <PresentationFormat>On-screen Show (4:3)</PresentationFormat>
  <Paragraphs>74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Solstice</vt:lpstr>
      <vt:lpstr>Emergency SOS using centrality measure</vt:lpstr>
      <vt:lpstr> INTRODUCTION </vt:lpstr>
      <vt:lpstr>ABSTRACT</vt:lpstr>
      <vt:lpstr>ABSTRACT</vt:lpstr>
      <vt:lpstr>Methodology used</vt:lpstr>
      <vt:lpstr>WORK DONE AND IMPLEMENTATION</vt:lpstr>
      <vt:lpstr>PowerPoint Presentation</vt:lpstr>
      <vt:lpstr>DATASET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SOS using centrality measure</dc:title>
  <dc:creator>Intel</dc:creator>
  <cp:lastModifiedBy>Intel</cp:lastModifiedBy>
  <cp:revision>9</cp:revision>
  <dcterms:created xsi:type="dcterms:W3CDTF">2018-10-26T07:39:47Z</dcterms:created>
  <dcterms:modified xsi:type="dcterms:W3CDTF">2018-10-26T09:12:38Z</dcterms:modified>
</cp:coreProperties>
</file>