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5380" autoAdjust="0"/>
  </p:normalViewPr>
  <p:slideViewPr>
    <p:cSldViewPr snapToGrid="0">
      <p:cViewPr varScale="1">
        <p:scale>
          <a:sx n="82" d="100"/>
          <a:sy n="82" d="100"/>
        </p:scale>
        <p:origin x="7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Budget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Sheet1!$A$2:$A$6</c:f>
              <c:strCache>
                <c:ptCount val="5"/>
                <c:pt idx="0">
                  <c:v>Rent</c:v>
                </c:pt>
                <c:pt idx="1">
                  <c:v>Utilities</c:v>
                </c:pt>
                <c:pt idx="2">
                  <c:v>Credit Cards</c:v>
                </c:pt>
                <c:pt idx="3">
                  <c:v>Groceries</c:v>
                </c:pt>
                <c:pt idx="4">
                  <c:v>Entertainment</c:v>
                </c:pt>
              </c:strCache>
            </c:strRef>
          </c:cat>
          <c:val>
            <c:numRef>
              <c:f>Sheet1!$B$2:$B$6</c:f>
              <c:numCache>
                <c:formatCode>"$"#,##0_);[Red]\("$"#,##0\)</c:formatCode>
                <c:ptCount val="5"/>
                <c:pt idx="0">
                  <c:v>750</c:v>
                </c:pt>
                <c:pt idx="1">
                  <c:v>225</c:v>
                </c:pt>
                <c:pt idx="2">
                  <c:v>90</c:v>
                </c:pt>
                <c:pt idx="3">
                  <c:v>315</c:v>
                </c:pt>
                <c:pt idx="4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D0-4919-9CC7-3CCA4A616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F49-31A6-40B3-9F25-2FC1DFD894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1E1B-BE06-49BC-AEB9-62305992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F49-31A6-40B3-9F25-2FC1DFD894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1E1B-BE06-49BC-AEB9-62305992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8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F49-31A6-40B3-9F25-2FC1DFD894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1E1B-BE06-49BC-AEB9-62305992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F49-31A6-40B3-9F25-2FC1DFD894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1E1B-BE06-49BC-AEB9-62305992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0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F49-31A6-40B3-9F25-2FC1DFD894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1E1B-BE06-49BC-AEB9-62305992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F49-31A6-40B3-9F25-2FC1DFD894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1E1B-BE06-49BC-AEB9-62305992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9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F49-31A6-40B3-9F25-2FC1DFD894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1E1B-BE06-49BC-AEB9-62305992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F49-31A6-40B3-9F25-2FC1DFD894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1E1B-BE06-49BC-AEB9-62305992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37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F49-31A6-40B3-9F25-2FC1DFD894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1E1B-BE06-49BC-AEB9-62305992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9568-9A3F-FDE2-1629-8C7ABFCF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03951-6822-8655-340A-47C1C02C6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4149-3CBF-F641-5EDA-2CA9F740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1B0E-6108-4875-B4FE-1250E13C1A36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CF325-75B5-EE35-806B-193A64E9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28538-E7F1-AC17-688D-F493C105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3142-8BC7-463B-93B2-48B0D024F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28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F49-31A6-40B3-9F25-2FC1DFD894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1AB1E1B-BE06-49BC-AEB9-62305992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9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F49-31A6-40B3-9F25-2FC1DFD894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1E1B-BE06-49BC-AEB9-62305992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0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F49-31A6-40B3-9F25-2FC1DFD894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1E1B-BE06-49BC-AEB9-62305992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7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F49-31A6-40B3-9F25-2FC1DFD894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1E1B-BE06-49BC-AEB9-62305992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F49-31A6-40B3-9F25-2FC1DFD894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1E1B-BE06-49BC-AEB9-62305992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F49-31A6-40B3-9F25-2FC1DFD894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1E1B-BE06-49BC-AEB9-62305992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1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F49-31A6-40B3-9F25-2FC1DFD894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1E1B-BE06-49BC-AEB9-62305992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F49-31A6-40B3-9F25-2FC1DFD894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1E1B-BE06-49BC-AEB9-62305992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744F49-31A6-40B3-9F25-2FC1DFD894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AB1E1B-BE06-49BC-AEB9-62305992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5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publicdomainpictures.net/en/view-image.php?image=282103&amp;picture=piggy-bank-and-coins-on-blac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#WBgT2JCfg+WIbiMrzlkjCrW/hu6xp1L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#vgvANiy/yBgrgnUwNb8HtlGNyTW57imU5/pftSyXCOrYPVnJcZXdfQ==">
            <a:extLst>
              <a:ext uri="{FF2B5EF4-FFF2-40B4-BE49-F238E27FC236}">
                <a16:creationId xmlns:a16="http://schemas.microsoft.com/office/drawing/2014/main" id="{9CD9ACDE-8038-488C-AB0C-5FD1A373C8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#vgvANiy/yBhTQWNvoIAqWMmPHIvk/rc/BZK21HaSI5WKq80Z01hE1g==">
            <a:extLst>
              <a:ext uri="{FF2B5EF4-FFF2-40B4-BE49-F238E27FC236}">
                <a16:creationId xmlns:a16="http://schemas.microsoft.com/office/drawing/2014/main" id="{DA6C2449-5F66-4753-AAA3-4AD81E57A0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2" name="Group 11#FEYxUJEcrVJYDNImZWzlh8NdEvg0E/J45dYHK4EYvFU=">
            <a:extLst>
              <a:ext uri="{FF2B5EF4-FFF2-40B4-BE49-F238E27FC236}">
                <a16:creationId xmlns:a16="http://schemas.microsoft.com/office/drawing/2014/main" id="{329F7DAB-18F4-436A-A0D8-61013DEB6F5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#q3MaE4Di4NHzwGQzwtv7h/HkIpSEyl/tzD/0gGPGK5E=">
            <a:extLst>
              <a:ext uri="{FF2B5EF4-FFF2-40B4-BE49-F238E27FC236}">
                <a16:creationId xmlns:a16="http://schemas.microsoft.com/office/drawing/2014/main" id="{B5BF3981-2E0D-4FF1-BF5C-7A76029E0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Get Started Saving Money Today!</a:t>
            </a:r>
          </a:p>
        </p:txBody>
      </p:sp>
      <p:sp>
        <p:nvSpPr>
          <p:cNvPr id="3" name="Subtitle 2#o5KvIxahx3uN6IBk/yDR/PUAjKX/Ttbkqg0EBUynhY4awykWCzoJ4w==">
            <a:extLst>
              <a:ext uri="{FF2B5EF4-FFF2-40B4-BE49-F238E27FC236}">
                <a16:creationId xmlns:a16="http://schemas.microsoft.com/office/drawing/2014/main" id="{D3F412EC-6184-4AC0-873D-E28301E47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Smart and</a:t>
            </a:r>
            <a:r>
              <a:rPr lang="en-US" baseline="0" dirty="0"/>
              <a:t> Easy Way to Save</a:t>
            </a:r>
            <a:endParaRPr lang="en-US" dirty="0"/>
          </a:p>
        </p:txBody>
      </p:sp>
      <p:pic>
        <p:nvPicPr>
          <p:cNvPr id="5" name="Graphic 4" descr="Piggy Bank with solid fill">
            <a:extLst>
              <a:ext uri="{FF2B5EF4-FFF2-40B4-BE49-F238E27FC236}">
                <a16:creationId xmlns:a16="http://schemas.microsoft.com/office/drawing/2014/main" id="{5B0A7F26-0EE2-A8CE-0D1C-2879F2F57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59436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48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30A9-50F4-6774-6FCF-6BAE5E7F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The first steps in my savings commitment: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C6A0B-AAE4-A1B6-ACB6-F8B380102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rtl="0">
              <a:buFont typeface="+mj-lt"/>
              <a:buAutoNum type="arabicPeriod"/>
            </a:pPr>
            <a:r>
              <a:rPr lang="en-US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Create my budget</a:t>
            </a:r>
          </a:p>
          <a:p>
            <a:pPr marL="457200" marR="0" lvl="0" indent="-457200" rtl="0">
              <a:buFont typeface="+mj-lt"/>
              <a:buAutoNum type="arabicPeriod"/>
            </a:pPr>
            <a:r>
              <a:rPr lang="en-US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Consolidate debt</a:t>
            </a:r>
          </a:p>
          <a:p>
            <a:pPr marL="457200" marR="0" lvl="0" indent="-457200" rtl="0">
              <a:buFont typeface="+mj-lt"/>
              <a:buAutoNum type="arabicPeriod"/>
            </a:pPr>
            <a:r>
              <a:rPr lang="en-IN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Save 10% of every </a:t>
            </a:r>
            <a:r>
              <a:rPr lang="en-IN" b="0" i="0" u="none" strike="noStrike" baseline="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paycheck</a:t>
            </a:r>
            <a:endParaRPr lang="en-IN" b="0" i="0" u="none" strike="noStrike" baseline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457200" marR="0" lvl="0" indent="-457200" rtl="0">
              <a:buFont typeface="+mj-lt"/>
              <a:buAutoNum type="arabicPeriod"/>
            </a:pPr>
            <a:r>
              <a:rPr lang="en-IN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Stop using my credit card</a:t>
            </a:r>
          </a:p>
          <a:p>
            <a:pPr marL="457200" marR="0" lvl="0" indent="-457200" rtl="0">
              <a:buFont typeface="+mj-lt"/>
              <a:buAutoNum type="arabicPeriod"/>
            </a:pPr>
            <a:r>
              <a:rPr lang="en-US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Stick to my plan</a:t>
            </a:r>
          </a:p>
        </p:txBody>
      </p:sp>
    </p:spTree>
    <p:extLst>
      <p:ext uri="{BB962C8B-B14F-4D97-AF65-F5344CB8AC3E}">
        <p14:creationId xmlns:p14="http://schemas.microsoft.com/office/powerpoint/2010/main" val="34425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FFB6-2860-3364-4E64-516887E4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Set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CCC80-4BB6-3607-8EC2-3B922A667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Set specific goals</a:t>
            </a:r>
          </a:p>
          <a:p>
            <a:pPr marR="0" lvl="0" rtl="0"/>
            <a:r>
              <a:rPr lang="en-IN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Set amount for each savings goal</a:t>
            </a:r>
          </a:p>
          <a:p>
            <a:pPr marR="0" lvl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Set a timeline</a:t>
            </a:r>
          </a:p>
          <a:p>
            <a:pPr marR="0" lvl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Create a plan</a:t>
            </a:r>
          </a:p>
          <a:p>
            <a:pPr marR="0" lvl="0" rtl="0"/>
            <a:r>
              <a:rPr lang="en-IN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Get into the right mindset</a:t>
            </a:r>
          </a:p>
        </p:txBody>
      </p:sp>
      <p:pic>
        <p:nvPicPr>
          <p:cNvPr id="5" name="Picture 4" descr="Save tile letters on top of one dollar bills">
            <a:extLst>
              <a:ext uri="{FF2B5EF4-FFF2-40B4-BE49-F238E27FC236}">
                <a16:creationId xmlns:a16="http://schemas.microsoft.com/office/drawing/2014/main" id="{98E92E71-FF1D-2DAA-D3CC-7834D21F1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7165"/>
            <a:ext cx="3154680" cy="2105334"/>
          </a:xfrm>
          <a:prstGeom prst="rect">
            <a:avLst/>
          </a:prstGeom>
        </p:spPr>
      </p:pic>
      <p:pic>
        <p:nvPicPr>
          <p:cNvPr id="7" name="Picture 6" descr="A piggy bank with coins around it&#10;&#10;Description automatically generated with medium confidence">
            <a:extLst>
              <a:ext uri="{FF2B5EF4-FFF2-40B4-BE49-F238E27FC236}">
                <a16:creationId xmlns:a16="http://schemas.microsoft.com/office/drawing/2014/main" id="{1D2FFD37-B05B-9B01-3396-425924D4D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6000" y="4462499"/>
            <a:ext cx="3072384" cy="204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7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B48A-6193-6BB6-D9F1-27F09183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Create a Budget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3E000-75FB-864F-2943-70433A6DC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Create a template in Excel</a:t>
            </a:r>
          </a:p>
          <a:p>
            <a:pPr marR="0" lvl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Create categories that work</a:t>
            </a:r>
          </a:p>
          <a:p>
            <a:pPr marR="0" lvl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Note your net income</a:t>
            </a:r>
          </a:p>
          <a:p>
            <a:pPr marR="0" lvl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Track your spending</a:t>
            </a:r>
          </a:p>
          <a:p>
            <a:pPr marR="0" lvl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Adjust your spending habits</a:t>
            </a:r>
          </a:p>
        </p:txBody>
      </p:sp>
    </p:spTree>
    <p:extLst>
      <p:ext uri="{BB962C8B-B14F-4D97-AF65-F5344CB8AC3E}">
        <p14:creationId xmlns:p14="http://schemas.microsoft.com/office/powerpoint/2010/main" val="148200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FBAA-69E7-BC46-6DAB-4B36E518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Monthly Expenses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9EC9183-46E4-33AA-4F5F-93FC773E852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08559786"/>
              </p:ext>
            </p:extLst>
          </p:nvPr>
        </p:nvGraphicFramePr>
        <p:xfrm>
          <a:off x="1484313" y="2667000"/>
          <a:ext cx="48942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131">
                  <a:extLst>
                    <a:ext uri="{9D8B030D-6E8A-4147-A177-3AD203B41FA5}">
                      <a16:colId xmlns:a16="http://schemas.microsoft.com/office/drawing/2014/main" val="3896679695"/>
                    </a:ext>
                  </a:extLst>
                </a:gridCol>
                <a:gridCol w="2447131">
                  <a:extLst>
                    <a:ext uri="{9D8B030D-6E8A-4147-A177-3AD203B41FA5}">
                      <a16:colId xmlns:a16="http://schemas.microsoft.com/office/drawing/2014/main" val="524596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1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8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Credit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58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95514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4176B47C-F85E-333B-7FDD-7962256369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2096899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886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8B4F-1CD6-43D1-5DB5-88328700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Where Can You Decrease Spending?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F9C37-3CCB-E39C-4E9D-E6C597180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Retail savings cards</a:t>
            </a:r>
          </a:p>
          <a:p>
            <a:pPr marR="0" lvl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Online deals (subscriptions) </a:t>
            </a:r>
          </a:p>
          <a:p>
            <a:pPr marR="0" lvl="0" rtl="0"/>
            <a:r>
              <a:rPr lang="en-IN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Shop for sales and discounts</a:t>
            </a:r>
          </a:p>
          <a:p>
            <a:pPr marR="0" lvl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Cook at home</a:t>
            </a:r>
          </a:p>
          <a:p>
            <a:pPr marR="0" lvl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Clip coupons</a:t>
            </a:r>
          </a:p>
          <a:p>
            <a:pPr marR="0" lvl="0" rtl="0"/>
            <a:r>
              <a:rPr lang="en-IN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Do free activities (hiking, fishing, game night, etc.,)</a:t>
            </a:r>
          </a:p>
          <a:p>
            <a:pPr marR="0" lvl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Disconnect electronics</a:t>
            </a:r>
          </a:p>
          <a:p>
            <a:pPr marR="0" lvl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Bring your lunch</a:t>
            </a:r>
            <a:endParaRPr lang="en-US" b="0" i="0" u="none" strike="noStrike" baseline="0">
              <a:solidFill>
                <a:srgbClr val="3E762A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5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136D-9225-756C-9254-EDAD0B91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Where Can You Increase Income?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48BA-718F-5283-076C-CBB5773EB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Part-time job</a:t>
            </a:r>
          </a:p>
          <a:p>
            <a:pPr marR="0" lvl="0" rtl="0"/>
            <a:r>
              <a:rPr lang="en-IN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Dog walking or lawn mowing service</a:t>
            </a:r>
          </a:p>
          <a:p>
            <a:pPr marR="0" lvl="0" rtl="0"/>
            <a:r>
              <a:rPr lang="en-US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Freelancing jobs</a:t>
            </a:r>
          </a:p>
          <a:p>
            <a:pPr marR="0" lvl="0" rtl="0"/>
            <a:r>
              <a:rPr lang="en-IN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Sell items on Craig’s List or E-Bay</a:t>
            </a:r>
          </a:p>
          <a:p>
            <a:pPr marR="0" lvl="0" rtl="0"/>
            <a:r>
              <a:rPr lang="en-US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Collect cans or bottles</a:t>
            </a:r>
          </a:p>
          <a:p>
            <a:r>
              <a:rPr lang="en-IN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Turn a hobby into a business</a:t>
            </a:r>
          </a:p>
          <a:p>
            <a:pPr marR="0" lvl="0" rtl="0"/>
            <a:endParaRPr lang="en-US" b="0" i="0" u="none" strike="noStrike" baseline="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0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A8A8-3979-FF35-A150-CD310526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Negotiate Better Interest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D35EB-8B51-32D0-3003-ADE475392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Know your FICO score</a:t>
            </a:r>
          </a:p>
          <a:p>
            <a:pPr marR="0" lvl="0" rtl="0"/>
            <a:r>
              <a:rPr lang="en-IN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Consolidate credit cards (and make a plan to pay them off!)</a:t>
            </a:r>
          </a:p>
          <a:p>
            <a:pPr marR="0" lvl="0" rtl="0"/>
            <a:r>
              <a:rPr lang="en-IN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Shop around for best high interest savings account</a:t>
            </a:r>
          </a:p>
        </p:txBody>
      </p:sp>
    </p:spTree>
    <p:extLst>
      <p:ext uri="{BB962C8B-B14F-4D97-AF65-F5344CB8AC3E}">
        <p14:creationId xmlns:p14="http://schemas.microsoft.com/office/powerpoint/2010/main" val="163294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D02E-2E4C-8774-8E0E-FD1946DF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Tax 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96EA9-D513-D45F-4547-8EA023414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Retirement account</a:t>
            </a:r>
          </a:p>
          <a:p>
            <a:pPr marR="0" lvl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Contribute to company FSA</a:t>
            </a:r>
          </a:p>
          <a:p>
            <a:pPr marR="0" lvl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Pre-tax transportation benefits</a:t>
            </a:r>
          </a:p>
          <a:p>
            <a:pPr marR="0" lvl="0" rtl="0"/>
            <a:r>
              <a:rPr lang="en-US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Itemize on tax return</a:t>
            </a:r>
          </a:p>
          <a:p>
            <a:pPr marR="0" lvl="0" rtl="0"/>
            <a:r>
              <a:rPr lang="en-IN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Pay off debt with tax return</a:t>
            </a:r>
          </a:p>
        </p:txBody>
      </p:sp>
    </p:spTree>
    <p:extLst>
      <p:ext uri="{BB962C8B-B14F-4D97-AF65-F5344CB8AC3E}">
        <p14:creationId xmlns:p14="http://schemas.microsoft.com/office/powerpoint/2010/main" val="299146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333D-9BFA-D4A7-9DB6-E2ECCD6B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baseline="0">
                <a:solidFill>
                  <a:prstClr val="black"/>
                </a:solidFill>
                <a:latin typeface="Times New Roman" panose="02020603050405020304" pitchFamily="18" charset="0"/>
              </a:rPr>
              <a:t>Technology is Your Financial Friend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F01EF-8E0A-9E38-ABAD-554896315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Online personal finance services</a:t>
            </a:r>
          </a:p>
          <a:p>
            <a:pPr marR="0" lvl="0" rtl="0"/>
            <a:r>
              <a:rPr lang="en-IN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Online banking (real time account balances)</a:t>
            </a:r>
          </a:p>
          <a:p>
            <a:pPr marR="0" lvl="0" rtl="0"/>
            <a:r>
              <a:rPr lang="en-IN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Online bill pay (avoid those late fees)</a:t>
            </a:r>
          </a:p>
          <a:p>
            <a:pPr marR="0" lvl="0" rtl="0"/>
            <a:r>
              <a:rPr lang="en-IN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Track spending through credit card Web sites</a:t>
            </a:r>
          </a:p>
          <a:p>
            <a:pPr marR="0" lvl="0" rtl="0"/>
            <a:r>
              <a:rPr lang="en-IN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Download financial apps on your phone</a:t>
            </a:r>
          </a:p>
          <a:p>
            <a:pPr marR="0" lvl="0" rtl="0"/>
            <a:r>
              <a:rPr lang="en-IN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Sign up for automatic direct deposit to your savings account</a:t>
            </a:r>
          </a:p>
        </p:txBody>
      </p:sp>
    </p:spTree>
    <p:extLst>
      <p:ext uri="{BB962C8B-B14F-4D97-AF65-F5344CB8AC3E}">
        <p14:creationId xmlns:p14="http://schemas.microsoft.com/office/powerpoint/2010/main" val="2510529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enna xmlns="http://customxml.org">
  <kers>saD1M8p17bFmT4vphBO40KECYE6gaBR7++aDHi5M1LU=</kers>
  <massa>3/19/2023 2:03:45 AM</massa>
  <hamilton>true</hamilton>
</senna>
</file>

<file path=customXml/itemProps1.xml><?xml version="1.0" encoding="utf-8"?>
<ds:datastoreItem xmlns:ds="http://schemas.openxmlformats.org/officeDocument/2006/customXml" ds:itemID="{04625476-BAE9-4D3C-B94D-F0C86D64CAA2}">
  <ds:schemaRefs>
    <ds:schemaRef ds:uri="http://customxml.org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281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Corbel</vt:lpstr>
      <vt:lpstr>Times New Roman</vt:lpstr>
      <vt:lpstr>Parallax</vt:lpstr>
      <vt:lpstr>Get Started Saving Money Today!</vt:lpstr>
      <vt:lpstr>Set Goals</vt:lpstr>
      <vt:lpstr>Create a Budget</vt:lpstr>
      <vt:lpstr>Monthly Expenses</vt:lpstr>
      <vt:lpstr>Where Can You Decrease Spending?</vt:lpstr>
      <vt:lpstr>Where Can You Increase Income?</vt:lpstr>
      <vt:lpstr>Negotiate Better Interest Rates</vt:lpstr>
      <vt:lpstr>Tax Advantages</vt:lpstr>
      <vt:lpstr>Technology is Your Financial Friend</vt:lpstr>
      <vt:lpstr>The first steps in my savings commitment: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2018-04-03T16:04:16Z</dcterms:created>
  <dcterms:modified xsi:type="dcterms:W3CDTF">2023-03-19T18:47:03Z</dcterms:modified>
</cp:coreProperties>
</file>